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301" r:id="rId5"/>
    <p:sldId id="290" r:id="rId6"/>
    <p:sldId id="293" r:id="rId7"/>
    <p:sldId id="304" r:id="rId8"/>
    <p:sldId id="302" r:id="rId9"/>
    <p:sldId id="284" r:id="rId10"/>
    <p:sldId id="264" r:id="rId11"/>
    <p:sldId id="303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2" autoAdjust="0"/>
    <p:restoredTop sz="96318"/>
  </p:normalViewPr>
  <p:slideViewPr>
    <p:cSldViewPr snapToGrid="0">
      <p:cViewPr varScale="1">
        <p:scale>
          <a:sx n="111" d="100"/>
          <a:sy n="111" d="100"/>
        </p:scale>
        <p:origin x="9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3F194-29BA-49B9-BDD4-09960896280E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6B43C-B5CA-41BF-A7DE-70574406A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7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6B43C-B5CA-41BF-A7DE-70574406A5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7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1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9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12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952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04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67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99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3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0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9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7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1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1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4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B9CE8-59ED-4AC9-B751-A0CE066CE48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F5B77-661F-4D75-B5EE-351FE824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033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34606B9-5E3C-99A8-8AD1-C5BBD8BBF86B}"/>
              </a:ext>
            </a:extLst>
          </p:cNvPr>
          <p:cNvPicPr preferRelativeResize="0">
            <a:picLocks noGrp="1" noChangeAspect="1"/>
          </p:cNvPicPr>
          <p:nvPr>
            <p:ph type="pic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09" r="9091" b="3509"/>
          <a:stretch/>
        </p:blipFill>
        <p:spPr>
          <a:xfrm>
            <a:off x="-3176" y="10"/>
            <a:ext cx="12192000" cy="685799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1704883-D088-4683-A1FD-AEE53B3361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249541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33C6C45-AC79-4B73-EBF7-45E07AE8E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4402667"/>
            <a:ext cx="8133478" cy="94024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400" dirty="0"/>
              <a:t>Bakersfield College Southwest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768A42F-2EEC-76E6-A1B8-D6EA284B9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5342302"/>
            <a:ext cx="8133478" cy="40656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/>
              <a:t>College Council September 2, 2022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C04EC1-26B9-40BD-84A6-B2C0A913D0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4249541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BAB74E2-5A82-47FD-BBB4-BFD47779FF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02314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C4FFB60-A034-4994-8F55-E38D4F31C8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5902314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9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Status: Title V &amp; CA Education Code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09" y="2035834"/>
            <a:ext cx="11602528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Educational Center: a postsecondary operation established and administered by an existing college or district at a location away from the campus of the parent.</a:t>
            </a:r>
          </a:p>
          <a:p>
            <a:pPr marL="0" indent="0">
              <a:buNone/>
            </a:pPr>
            <a:r>
              <a:rPr lang="en-US" dirty="0"/>
              <a:t> (1) the center:</a:t>
            </a:r>
          </a:p>
          <a:p>
            <a:pPr marL="0" indent="0">
              <a:buNone/>
            </a:pPr>
            <a:r>
              <a:rPr lang="en-US" dirty="0"/>
              <a:t>	(A) is planned to continue for ten or more years;</a:t>
            </a:r>
          </a:p>
          <a:p>
            <a:pPr marL="0" indent="0">
              <a:buNone/>
            </a:pPr>
            <a:r>
              <a:rPr lang="en-US" dirty="0"/>
              <a:t>	(B) generates at least 500 full-time equivalent student (FTES) annually.</a:t>
            </a:r>
          </a:p>
          <a:p>
            <a:pPr marL="0" indent="0">
              <a:buNone/>
            </a:pPr>
            <a:r>
              <a:rPr lang="en-US" dirty="0"/>
              <a:t>	(C) has an on-site administrator;</a:t>
            </a:r>
          </a:p>
          <a:p>
            <a:pPr marL="0" indent="0">
              <a:buNone/>
            </a:pPr>
            <a:r>
              <a:rPr lang="en-US" dirty="0"/>
              <a:t>	(D) offers programs leading to certificates and/or degrees conferred by the 	parent institution; and</a:t>
            </a:r>
          </a:p>
          <a:p>
            <a:pPr marL="0" indent="0">
              <a:buNone/>
            </a:pPr>
            <a:r>
              <a:rPr lang="en-US" dirty="0"/>
              <a:t>	(E) has been approved by the Board of Governors pursuant to this article.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 grandfathered in</a:t>
            </a:r>
          </a:p>
        </p:txBody>
      </p:sp>
    </p:spTree>
    <p:extLst>
      <p:ext uri="{BB962C8B-B14F-4D97-AF65-F5344CB8AC3E}">
        <p14:creationId xmlns:p14="http://schemas.microsoft.com/office/powerpoint/2010/main" val="8281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establish a Center?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2431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Meet specific population needs</a:t>
            </a:r>
          </a:p>
          <a:p>
            <a:pPr lvl="1"/>
            <a:r>
              <a:rPr lang="en-US" dirty="0"/>
              <a:t>Selected Instruction programs not yet available in the area</a:t>
            </a:r>
          </a:p>
          <a:p>
            <a:pPr lvl="1"/>
            <a:r>
              <a:rPr lang="en-US" dirty="0"/>
              <a:t>Support services</a:t>
            </a:r>
          </a:p>
          <a:p>
            <a:pPr lvl="1"/>
            <a:r>
              <a:rPr lang="en-US" dirty="0"/>
              <a:t>Overcome location-based obstacles</a:t>
            </a:r>
          </a:p>
          <a:p>
            <a:endParaRPr lang="en-US" dirty="0"/>
          </a:p>
          <a:p>
            <a:r>
              <a:rPr lang="en-US" dirty="0"/>
              <a:t>Additional College Funding</a:t>
            </a:r>
          </a:p>
          <a:p>
            <a:pPr lvl="1"/>
            <a:r>
              <a:rPr lang="en-US" dirty="0"/>
              <a:t>Base Allocation of SCFF</a:t>
            </a:r>
          </a:p>
          <a:p>
            <a:pPr lvl="1"/>
            <a:r>
              <a:rPr lang="en-US" dirty="0"/>
              <a:t>Over $1 million per center (2 current centers)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0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18A8DF8-EE64-25C6-DB4F-1E91C6E8F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39" y="-585627"/>
            <a:ext cx="2749561" cy="7398846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Estimated Enrollments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Note: Hybrid courses not included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F2ED45-882C-99DD-A89A-C78749B50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5415" y="0"/>
            <a:ext cx="8797126" cy="692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997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18A8DF8-EE64-25C6-DB4F-1E91C6E8F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39" y="-585627"/>
            <a:ext cx="2586861" cy="7398846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Estimated Fall FTES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Note: Hybrid courses not included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1AF01C6-50B4-52B8-CFF9-B18FE12B6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3221" y="75487"/>
            <a:ext cx="8778779" cy="670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50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AA674-5284-4CAA-829F-17A4856C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2022 – At a Glance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DEEC71-F4C5-C642-87EE-7528A303217D}"/>
              </a:ext>
            </a:extLst>
          </p:cNvPr>
          <p:cNvSpPr/>
          <p:nvPr/>
        </p:nvSpPr>
        <p:spPr>
          <a:xfrm>
            <a:off x="10674284" y="720762"/>
            <a:ext cx="1428069" cy="116182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B81F3D1B-68F4-0241-A9F4-CD95FA9541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4"/>
          <a:stretch/>
        </p:blipFill>
        <p:spPr>
          <a:xfrm>
            <a:off x="10734337" y="809932"/>
            <a:ext cx="1324506" cy="97953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DC9F327-6FBA-834D-AAA8-9BE0C20E3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161" y="2316552"/>
            <a:ext cx="11101388" cy="3788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Current:</a:t>
            </a:r>
          </a:p>
          <a:p>
            <a:r>
              <a:rPr lang="en-US" dirty="0"/>
              <a:t>158 sections </a:t>
            </a:r>
          </a:p>
          <a:p>
            <a:r>
              <a:rPr lang="en-US" dirty="0"/>
              <a:t>Face to Face: 130 Sections</a:t>
            </a:r>
          </a:p>
          <a:p>
            <a:r>
              <a:rPr lang="en-US" dirty="0"/>
              <a:t>Hybrid: 23</a:t>
            </a:r>
          </a:p>
          <a:p>
            <a:r>
              <a:rPr lang="en-US" dirty="0"/>
              <a:t>Headcount: over 2000</a:t>
            </a:r>
          </a:p>
          <a:p>
            <a:r>
              <a:rPr lang="en-US" dirty="0"/>
              <a:t>Enrollments: over 3000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Approximately 440 estimated FTES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34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26B71-1068-4628-A2AF-226DDD523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BC </a:t>
            </a:r>
            <a:r>
              <a:rPr lang="en-US" sz="4000" dirty="0" err="1"/>
              <a:t>SouthWest</a:t>
            </a:r>
            <a:r>
              <a:rPr lang="en-US" sz="4000" dirty="0"/>
              <a:t> ADT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C2EDB-F834-47ED-A123-0E20278CF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232" y="2225005"/>
            <a:ext cx="10508608" cy="3278084"/>
          </a:xfrm>
        </p:spPr>
        <p:txBody>
          <a:bodyPr numCol="2"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Administration of Justice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Anthropology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Business Administration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Communication Studies 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Child and Adolescent Dev.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Economics 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Elementary Teacher Education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History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Kinesiology 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Law and Public Policy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Psychology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Sociology</a:t>
            </a:r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6DDE6-D8CF-4CC8-AA6F-B20ACD558715}"/>
              </a:ext>
            </a:extLst>
          </p:cNvPr>
          <p:cNvSpPr txBox="1">
            <a:spLocks/>
          </p:cNvSpPr>
          <p:nvPr/>
        </p:nvSpPr>
        <p:spPr>
          <a:xfrm>
            <a:off x="1011382" y="5596205"/>
            <a:ext cx="10169235" cy="1080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/>
              <a:t>BC GE			CSU GE		IGETC 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244CBE-B510-A24A-89F1-AA030DBFB500}"/>
              </a:ext>
            </a:extLst>
          </p:cNvPr>
          <p:cNvSpPr/>
          <p:nvPr/>
        </p:nvSpPr>
        <p:spPr>
          <a:xfrm>
            <a:off x="10674284" y="720762"/>
            <a:ext cx="1428069" cy="116182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D79AC540-3435-0C4A-9A18-27048F2DAF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4"/>
          <a:stretch/>
        </p:blipFill>
        <p:spPr>
          <a:xfrm>
            <a:off x="10734337" y="809932"/>
            <a:ext cx="1324506" cy="97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396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AA674-5284-4CAA-829F-17A4856C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2022 – Student Services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DEEC71-F4C5-C642-87EE-7528A303217D}"/>
              </a:ext>
            </a:extLst>
          </p:cNvPr>
          <p:cNvSpPr/>
          <p:nvPr/>
        </p:nvSpPr>
        <p:spPr>
          <a:xfrm>
            <a:off x="10674284" y="720762"/>
            <a:ext cx="1428069" cy="116182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B81F3D1B-68F4-0241-A9F4-CD95FA9541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4"/>
          <a:stretch/>
        </p:blipFill>
        <p:spPr>
          <a:xfrm>
            <a:off x="10734337" y="809932"/>
            <a:ext cx="1324506" cy="97953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DC9F327-6FBA-834D-AAA8-9BE0C20E3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16552"/>
            <a:ext cx="10837228" cy="42009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Counseling (Mon – Fri)</a:t>
            </a:r>
          </a:p>
          <a:p>
            <a:pPr marL="0" indent="0">
              <a:buNone/>
            </a:pPr>
            <a:r>
              <a:rPr lang="en-US" sz="2800" dirty="0"/>
              <a:t>Early College Counseling (Mon – Fri)</a:t>
            </a:r>
          </a:p>
          <a:p>
            <a:pPr marL="0" indent="0">
              <a:buNone/>
            </a:pPr>
            <a:r>
              <a:rPr lang="en-US" sz="2800" dirty="0"/>
              <a:t>Tutoring Center (Mon- Fri)</a:t>
            </a:r>
          </a:p>
          <a:p>
            <a:pPr marL="0" indent="0">
              <a:buNone/>
            </a:pPr>
            <a:r>
              <a:rPr lang="en-US" sz="2800" dirty="0"/>
              <a:t>Financial Aid (every </a:t>
            </a:r>
            <a:r>
              <a:rPr lang="en-US" sz="2800" dirty="0" err="1"/>
              <a:t>Thur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sz="2800" dirty="0"/>
              <a:t>CSUB Advising (every Tues and Wed)</a:t>
            </a:r>
          </a:p>
          <a:p>
            <a:pPr marL="0" indent="0">
              <a:buNone/>
            </a:pPr>
            <a:r>
              <a:rPr lang="en-US" sz="2800" dirty="0"/>
              <a:t>Job Developer (every Wed)</a:t>
            </a:r>
          </a:p>
          <a:p>
            <a:pPr marL="0" indent="0">
              <a:buNone/>
            </a:pPr>
            <a:r>
              <a:rPr lang="en-US" sz="2800" dirty="0"/>
              <a:t>DSPS Accommodated Testing (as requested)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In progress: Student Pantry, Writing Center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18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E93D5FC-63A0-47A4-A8C7-365881F645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C8E9B6-3D7A-4F5B-9DEC-7C109D10F8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46DE350-A6F7-48F8-BC26-39BE38D1DB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2A1BCF2-2977-4E81-8823-91321793F1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7BE72E-2DA8-42F0-8ACA-D7572BFA7C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44AD07A-A369-48B1-9476-EF07FAA53E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20" name="Rectangle 19">
              <a:extLst>
                <a:ext uri="{FF2B5EF4-FFF2-40B4-BE49-F238E27FC236}">
                  <a16:creationId xmlns:a16="http://schemas.microsoft.com/office/drawing/2014/main" id="{991086F0-AE3D-4C86-99DE-2290983485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1F7B0F45-4E18-41D4-BB54-F35403C51B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B8F31EF5-7BFE-42A8-A874-E14D5DD46D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129873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84D158-A58A-4B42-94E2-8199E20BE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908" y="4710483"/>
            <a:ext cx="7284680" cy="940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/>
              <a:t>Any Questions?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5CD5AA-2DAA-4143-8418-908070C900D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0532" b="10534"/>
          <a:stretch/>
        </p:blipFill>
        <p:spPr>
          <a:xfrm>
            <a:off x="634275" y="640078"/>
            <a:ext cx="7495596" cy="3609141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565ED392-7278-4AAA-BC0F-C47497DBCA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3503" y="4557357"/>
            <a:ext cx="3925907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BB09EE-90EA-4D35-B0FF-63B6EE97CF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119287" cy="27594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0C677B7-3768-43DD-955D-D2BE3B84EB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84159" y="6210130"/>
            <a:ext cx="3918428" cy="275942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6AF1948A-C39B-5531-9557-04F03F831C2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4"/>
          <a:stretch/>
        </p:blipFill>
        <p:spPr>
          <a:xfrm>
            <a:off x="8591789" y="2182464"/>
            <a:ext cx="2677428" cy="198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77379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Custom 2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C00000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99F5FDE89EA40BA3C2BC51148EF53" ma:contentTypeVersion="14" ma:contentTypeDescription="Create a new document." ma:contentTypeScope="" ma:versionID="41770923b3bf105a3d4d70166cfe4f55">
  <xsd:schema xmlns:xsd="http://www.w3.org/2001/XMLSchema" xmlns:xs="http://www.w3.org/2001/XMLSchema" xmlns:p="http://schemas.microsoft.com/office/2006/metadata/properties" xmlns:ns3="0b1fd2ce-be47-40af-a854-d7ff8d310ba5" xmlns:ns4="585d49c8-389c-47bd-832a-51e0da33a897" targetNamespace="http://schemas.microsoft.com/office/2006/metadata/properties" ma:root="true" ma:fieldsID="962271f6abe86fbbabe61889f2a59300" ns3:_="" ns4:_="">
    <xsd:import namespace="0b1fd2ce-be47-40af-a854-d7ff8d310ba5"/>
    <xsd:import namespace="585d49c8-389c-47bd-832a-51e0da33a8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fd2ce-be47-40af-a854-d7ff8d310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d49c8-389c-47bd-832a-51e0da33a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5DA67-0BC5-4A03-BA17-98226A287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91B30C-2CF3-4074-8AD6-CCC366F7FF3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b1fd2ce-be47-40af-a854-d7ff8d310ba5"/>
    <ds:schemaRef ds:uri="http://purl.org/dc/terms/"/>
    <ds:schemaRef ds:uri="http://schemas.openxmlformats.org/package/2006/metadata/core-properties"/>
    <ds:schemaRef ds:uri="585d49c8-389c-47bd-832a-51e0da33a89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662520C-22E5-4F13-B3AD-3A3A2AC712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fd2ce-be47-40af-a854-d7ff8d310ba5"/>
    <ds:schemaRef ds:uri="585d49c8-389c-47bd-832a-51e0da33a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{C0891E46-02F5-C940-BF77-62A8E4406788}tf10001057</Template>
  <TotalTime>1692</TotalTime>
  <Words>343</Words>
  <Application>Microsoft Office PowerPoint</Application>
  <PresentationFormat>Widescreen</PresentationFormat>
  <Paragraphs>60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Berlin</vt:lpstr>
      <vt:lpstr>Bakersfield College Southwest</vt:lpstr>
      <vt:lpstr>Center Status: Title V &amp; CA Education Code </vt:lpstr>
      <vt:lpstr>Why establish a Center?</vt:lpstr>
      <vt:lpstr>  Estimated Enrollments    Note: Hybrid courses not included    </vt:lpstr>
      <vt:lpstr>  Estimated Fall FTES    Note: Hybrid courses not included    </vt:lpstr>
      <vt:lpstr>Fall 2022 – At a Glance</vt:lpstr>
      <vt:lpstr>BC SouthWest ADT Programs</vt:lpstr>
      <vt:lpstr>Fall 2022 – Student Services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 SouthWest Fall 2021 Update</dc:title>
  <dc:creator>Gamaliel Ocampo</dc:creator>
  <cp:lastModifiedBy>Debra Anderson</cp:lastModifiedBy>
  <cp:revision>33</cp:revision>
  <dcterms:created xsi:type="dcterms:W3CDTF">2021-05-24T19:46:44Z</dcterms:created>
  <dcterms:modified xsi:type="dcterms:W3CDTF">2022-09-02T14:59:11Z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0x010100E3099F5FDE89EA40BA3C2BC51148EF53</vt:lpwstr>
  </property>
</Properties>
</file>