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6" r:id="rId7"/>
    <p:sldId id="262" r:id="rId8"/>
    <p:sldId id="263" r:id="rId9"/>
    <p:sldId id="267" r:id="rId10"/>
    <p:sldId id="268" r:id="rId11"/>
    <p:sldId id="259" r:id="rId12"/>
    <p:sldId id="270" r:id="rId13"/>
    <p:sldId id="261" r:id="rId14"/>
    <p:sldId id="260" r:id="rId15"/>
    <p:sldId id="271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95D62-87C9-464D-BA81-DCC97CF5D8A3}" v="312" dt="2023-04-20T00:58:41.193"/>
    <p1510:client id="{B338978E-8464-41EC-8A1E-CFE4F708580A}" v="45" dt="2023-04-21T00:07:25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7" autoAdjust="0"/>
    <p:restoredTop sz="78760" autoAdjust="0"/>
  </p:normalViewPr>
  <p:slideViewPr>
    <p:cSldViewPr snapToGrid="0">
      <p:cViewPr varScale="1">
        <p:scale>
          <a:sx n="61" d="100"/>
          <a:sy n="61" d="100"/>
        </p:scale>
        <p:origin x="10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076762448782081"/>
          <c:y val="5.0575797489728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559325124439604E-2"/>
          <c:y val="0.13541729513068568"/>
          <c:w val="0.86696957633360294"/>
          <c:h val="0.7743189032453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Award Count</c:v>
                </c:pt>
              </c:strCache>
            </c:strRef>
          </c:tx>
          <c:spPr>
            <a:solidFill>
              <a:srgbClr val="B5292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</c:strCache>
              <c:extLst/>
            </c:strRef>
          </c:cat>
          <c:val>
            <c:numRef>
              <c:f>Sheet1!$B$2:$B$8</c:f>
              <c:numCache>
                <c:formatCode>General</c:formatCode>
                <c:ptCount val="6"/>
                <c:pt idx="0">
                  <c:v>2489</c:v>
                </c:pt>
                <c:pt idx="1">
                  <c:v>3578</c:v>
                </c:pt>
                <c:pt idx="2">
                  <c:v>6482</c:v>
                </c:pt>
                <c:pt idx="3">
                  <c:v>6431</c:v>
                </c:pt>
                <c:pt idx="4">
                  <c:v>6664</c:v>
                </c:pt>
                <c:pt idx="5">
                  <c:v>8865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342-48EF-8295-B57440936F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1314703"/>
        <c:axId val="681314223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6"/>
                      <c:pt idx="0">
                        <c:v>2016-17</c:v>
                      </c:pt>
                      <c:pt idx="1">
                        <c:v>2017-18</c:v>
                      </c:pt>
                      <c:pt idx="2">
                        <c:v>2018-19</c:v>
                      </c:pt>
                      <c:pt idx="3">
                        <c:v>2019-20</c:v>
                      </c:pt>
                      <c:pt idx="4">
                        <c:v>2020-21</c:v>
                      </c:pt>
                      <c:pt idx="5">
                        <c:v>2021-22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342-48EF-8295-B57440936F9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6"/>
                      <c:pt idx="0">
                        <c:v>2016-17</c:v>
                      </c:pt>
                      <c:pt idx="1">
                        <c:v>2017-18</c:v>
                      </c:pt>
                      <c:pt idx="2">
                        <c:v>2018-19</c:v>
                      </c:pt>
                      <c:pt idx="3">
                        <c:v>2019-20</c:v>
                      </c:pt>
                      <c:pt idx="4">
                        <c:v>2020-21</c:v>
                      </c:pt>
                      <c:pt idx="5">
                        <c:v>2021-22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342-48EF-8295-B57440936F94}"/>
                  </c:ext>
                </c:extLst>
              </c15:ser>
            </c15:filteredBarSeries>
          </c:ext>
        </c:extLst>
      </c:barChart>
      <c:catAx>
        <c:axId val="681314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314223"/>
        <c:crosses val="autoZero"/>
        <c:auto val="1"/>
        <c:lblAlgn val="ctr"/>
        <c:lblOffset val="100"/>
        <c:noMultiLvlLbl val="0"/>
      </c:catAx>
      <c:valAx>
        <c:axId val="681314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314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738746204823E-3"/>
          <c:y val="0.21319845446269517"/>
          <c:w val="0.99459261253795173"/>
          <c:h val="0.60245360123701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AA/AS</c:v>
                </c:pt>
                <c:pt idx="1">
                  <c:v>AA-T/AS-T</c:v>
                </c:pt>
                <c:pt idx="2">
                  <c:v>CA</c:v>
                </c:pt>
                <c:pt idx="3">
                  <c:v>JSC</c:v>
                </c:pt>
                <c:pt idx="4">
                  <c:v>Bachelors</c:v>
                </c:pt>
                <c:pt idx="5">
                  <c:v>NC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812</c:v>
                </c:pt>
                <c:pt idx="1">
                  <c:v>499</c:v>
                </c:pt>
                <c:pt idx="2">
                  <c:v>330</c:v>
                </c:pt>
                <c:pt idx="3">
                  <c:v>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1-4371-8DFA-2617BBFA94A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AA/AS</c:v>
                </c:pt>
                <c:pt idx="1">
                  <c:v>AA-T/AS-T</c:v>
                </c:pt>
                <c:pt idx="2">
                  <c:v>CA</c:v>
                </c:pt>
                <c:pt idx="3">
                  <c:v>JSC</c:v>
                </c:pt>
                <c:pt idx="4">
                  <c:v>Bachelors</c:v>
                </c:pt>
                <c:pt idx="5">
                  <c:v>NC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811</c:v>
                </c:pt>
                <c:pt idx="1">
                  <c:v>829</c:v>
                </c:pt>
                <c:pt idx="2">
                  <c:v>1265</c:v>
                </c:pt>
                <c:pt idx="3">
                  <c:v>666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51-4371-8DFA-2617BBFA94A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2018-19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AA/AS</c:v>
                </c:pt>
                <c:pt idx="1">
                  <c:v>AA-T/AS-T</c:v>
                </c:pt>
                <c:pt idx="2">
                  <c:v>CA</c:v>
                </c:pt>
                <c:pt idx="3">
                  <c:v>JSC</c:v>
                </c:pt>
                <c:pt idx="4">
                  <c:v>Bachelors</c:v>
                </c:pt>
                <c:pt idx="5">
                  <c:v>NC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2099</c:v>
                </c:pt>
                <c:pt idx="1">
                  <c:v>1326</c:v>
                </c:pt>
                <c:pt idx="2">
                  <c:v>2098</c:v>
                </c:pt>
                <c:pt idx="3">
                  <c:v>947</c:v>
                </c:pt>
                <c:pt idx="4">
                  <c:v>12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5651-4371-8DFA-2617BBFA94A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2019-20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1629549848192958E-2"/>
                  <c:y val="-1.79470446304844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C4-40C5-AE3E-01197CE4C8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AA/AS</c:v>
                </c:pt>
                <c:pt idx="1">
                  <c:v>AA-T/AS-T</c:v>
                </c:pt>
                <c:pt idx="2">
                  <c:v>CA</c:v>
                </c:pt>
                <c:pt idx="3">
                  <c:v>JSC</c:v>
                </c:pt>
                <c:pt idx="4">
                  <c:v>Bachelors</c:v>
                </c:pt>
                <c:pt idx="5">
                  <c:v>NC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2609</c:v>
                </c:pt>
                <c:pt idx="1">
                  <c:v>1639</c:v>
                </c:pt>
                <c:pt idx="2">
                  <c:v>1795</c:v>
                </c:pt>
                <c:pt idx="3">
                  <c:v>380</c:v>
                </c:pt>
                <c:pt idx="4">
                  <c:v>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5651-4371-8DFA-2617BBFA94A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244432477228938E-3"/>
                  <c:y val="-2.51258624826782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C4-40C5-AE3E-01197CE4C864}"/>
                </c:ext>
              </c:extLst>
            </c:dLbl>
            <c:dLbl>
              <c:idx val="3"/>
              <c:layout>
                <c:manualLayout>
                  <c:x val="-7.9307433277137256E-17"/>
                  <c:y val="-1.79470446304844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C4-40C5-AE3E-01197CE4C8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AA/AS</c:v>
                </c:pt>
                <c:pt idx="1">
                  <c:v>AA-T/AS-T</c:v>
                </c:pt>
                <c:pt idx="2">
                  <c:v>CA</c:v>
                </c:pt>
                <c:pt idx="3">
                  <c:v>JSC</c:v>
                </c:pt>
                <c:pt idx="4">
                  <c:v>Bachelors</c:v>
                </c:pt>
                <c:pt idx="5">
                  <c:v>NC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2677</c:v>
                </c:pt>
                <c:pt idx="1">
                  <c:v>1770</c:v>
                </c:pt>
                <c:pt idx="2">
                  <c:v>1811</c:v>
                </c:pt>
                <c:pt idx="3">
                  <c:v>375</c:v>
                </c:pt>
                <c:pt idx="4">
                  <c:v>17</c:v>
                </c:pt>
                <c:pt idx="5">
                  <c:v>14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5651-4371-8DFA-2617BBFA94A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AA/AS</c:v>
                </c:pt>
                <c:pt idx="1">
                  <c:v>AA-T/AS-T</c:v>
                </c:pt>
                <c:pt idx="2">
                  <c:v>CA</c:v>
                </c:pt>
                <c:pt idx="3">
                  <c:v>JSC</c:v>
                </c:pt>
                <c:pt idx="4">
                  <c:v>Bachelors</c:v>
                </c:pt>
                <c:pt idx="5">
                  <c:v>NC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>
                  <c:v>3323</c:v>
                </c:pt>
                <c:pt idx="1">
                  <c:v>2054</c:v>
                </c:pt>
                <c:pt idx="2">
                  <c:v>2537</c:v>
                </c:pt>
                <c:pt idx="3">
                  <c:v>630</c:v>
                </c:pt>
                <c:pt idx="4">
                  <c:v>15</c:v>
                </c:pt>
                <c:pt idx="5">
                  <c:v>306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5651-4371-8DFA-2617BBFA94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87652319"/>
        <c:axId val="335707200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2022-23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AA/AS</c:v>
                      </c:pt>
                      <c:pt idx="1">
                        <c:v>AA-T/AS-T</c:v>
                      </c:pt>
                      <c:pt idx="2">
                        <c:v>CA</c:v>
                      </c:pt>
                      <c:pt idx="3">
                        <c:v>JSC</c:v>
                      </c:pt>
                      <c:pt idx="4">
                        <c:v>Bachelors</c:v>
                      </c:pt>
                      <c:pt idx="5">
                        <c:v>NC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Sheet1!$B$8:$G$8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2729</c:v>
                      </c:pt>
                      <c:pt idx="1">
                        <c:v>2114</c:v>
                      </c:pt>
                      <c:pt idx="2">
                        <c:v>1099</c:v>
                      </c:pt>
                      <c:pt idx="3">
                        <c:v>430</c:v>
                      </c:pt>
                      <c:pt idx="4">
                        <c:v>17</c:v>
                      </c:pt>
                      <c:pt idx="5">
                        <c:v>90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64C4-40C5-AE3E-01197CE4C864}"/>
                  </c:ext>
                </c:extLst>
              </c15:ser>
            </c15:filteredBarSeries>
          </c:ext>
        </c:extLst>
      </c:barChart>
      <c:catAx>
        <c:axId val="687652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707200"/>
        <c:crosses val="autoZero"/>
        <c:auto val="1"/>
        <c:lblAlgn val="ctr"/>
        <c:lblOffset val="100"/>
        <c:noMultiLvlLbl val="0"/>
      </c:catAx>
      <c:valAx>
        <c:axId val="335707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87652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317526560491123"/>
          <c:y val="0.25893247021709143"/>
          <c:w val="0.48461091590584299"/>
          <c:h val="4.1132789194013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0.01142</cdr:x>
      <cdr:y>0</cdr:y>
    </cdr:from>
    <cdr:to>
      <cdr:x>0.9828</cdr:x>
      <cdr:y>0.18641</cdr:y>
    </cdr:to>
    <cdr:sp macro="" textlink="">
      <cdr:nvSpPr>
        <cdr:cNvPr id="2" name="Title 8">
          <a:extLst xmlns:a="http://schemas.openxmlformats.org/drawingml/2006/main">
            <a:ext uri="{FF2B5EF4-FFF2-40B4-BE49-F238E27FC236}">
              <a16:creationId xmlns:a16="http://schemas.microsoft.com/office/drawing/2014/main" id="{3F3E4074-2F34-6F8F-45A9-38D383EB60A5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34124" y="0"/>
          <a:ext cx="11407140" cy="1319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0000"/>
        </a:bodyPr>
        <a:lstStyle xmlns:a="http://schemas.openxmlformats.org/drawingml/2006/main">
          <a:lvl1pPr algn="l" defTabSz="914400" rtl="0" eaLnBrk="1" latinLnBrk="0" hangingPunct="1">
            <a:lnSpc>
              <a:spcPct val="90000"/>
            </a:lnSpc>
            <a:spcBef>
              <a:spcPct val="0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pPr algn="ctr"/>
          <a:r>
            <a:rPr lang="en-US" sz="4000" dirty="0"/>
            <a:t>Record number of Degrees and Certificates awarded: </a:t>
          </a:r>
          <a:r>
            <a:rPr lang="en-US" sz="4000" b="1" dirty="0"/>
            <a:t>8865</a:t>
          </a:r>
          <a:r>
            <a:rPr lang="en-US" sz="4000" dirty="0"/>
            <a:t> </a:t>
          </a:r>
        </a:p>
        <a:p xmlns:a="http://schemas.openxmlformats.org/drawingml/2006/main">
          <a:pPr algn="ctr"/>
          <a:r>
            <a:rPr lang="en-US" sz="3200" dirty="0"/>
            <a:t>(Up 33% over last year, 256% increased over the last 5 years)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5C391-52F3-449A-AD9B-F100A5798FB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0002C-8388-49C2-9456-FE9830B5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0002C-8388-49C2-9456-FE9830B553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1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0002C-8388-49C2-9456-FE9830B553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9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of Wednesday (4/18/23)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0002C-8388-49C2-9456-FE9830B553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4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Started 3/29/2023, Strong Start-Day one</a:t>
            </a:r>
          </a:p>
          <a:p>
            <a:endParaRPr lang="en-US" dirty="0"/>
          </a:p>
          <a:p>
            <a:r>
              <a:rPr lang="en-US" dirty="0"/>
              <a:t>4/11 and 4/12=13244-10547=2697 one day!</a:t>
            </a:r>
          </a:p>
          <a:p>
            <a:r>
              <a:rPr lang="en-US" dirty="0"/>
              <a:t>RSP and </a:t>
            </a:r>
            <a:r>
              <a:rPr lang="en-US" dirty="0" err="1"/>
              <a:t>DuE</a:t>
            </a:r>
            <a:r>
              <a:rPr lang="en-US" dirty="0"/>
              <a:t>-none</a:t>
            </a:r>
          </a:p>
          <a:p>
            <a:r>
              <a:rPr lang="en-US" dirty="0"/>
              <a:t>Growing in all instructional modes from prior summer</a:t>
            </a:r>
          </a:p>
          <a:p>
            <a:r>
              <a:rPr lang="en-US" dirty="0"/>
              <a:t>Growing in most subjects </a:t>
            </a:r>
          </a:p>
          <a:p>
            <a:r>
              <a:rPr lang="en-US" dirty="0"/>
              <a:t>Decreased PY in Math, Educ, Std Dev, Phys  Educ, Criminology, Geology, </a:t>
            </a:r>
            <a:r>
              <a:rPr lang="en-US" dirty="0" err="1"/>
              <a:t>TechMath</a:t>
            </a:r>
            <a:r>
              <a:rPr lang="en-US" dirty="0"/>
              <a:t>, Welding, Ind Tech,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0002C-8388-49C2-9456-FE9830B553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8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for noncredit courses only 23% (n=2011)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0002C-8388-49C2-9456-FE9830B553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4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times larger than fall2022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0002C-8388-49C2-9456-FE9830B553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3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0002C-8388-49C2-9456-FE9830B553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0002C-8388-49C2-9456-FE9830B553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08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0002C-8388-49C2-9456-FE9830B553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3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0002C-8388-49C2-9456-FE9830B553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0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1A59-0347-2E75-E463-280CC3C2B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BA098-4748-039D-6D2E-B70BF6E6D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1E7D3-39F0-FF78-EF7A-7626A001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06E5-30F5-4383-85A2-5E9541877BD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D79A2-14E2-2121-8275-2A22C59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39E2B-2DB3-0C63-5D02-4B2793E8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0A5A-B4B3-4105-B2C6-E1816E98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41F9-0B02-0736-5FC3-8BD2D5D3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1E67E-B5F0-AFA4-2D58-927D27FEC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430F7-9879-2EAD-4BAE-43C0A527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06E5-30F5-4383-85A2-5E9541877BD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61795-43D8-8BAA-2EBC-E749CBA3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5C6E8-F1F1-6D85-8BDC-DED6855E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0A5A-B4B3-4105-B2C6-E1816E98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0014A-30D1-51B4-F99F-EBF5E0ED4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D8049-4B34-618A-0F32-F1DE5DCC4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6B40E-8071-E285-98DE-5383B9F1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06E5-30F5-4383-85A2-5E9541877BD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EC116-0E1B-9496-86D3-CD0EB742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A54EA-FFD9-283E-2AD1-1AC4AB85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0A5A-B4B3-4105-B2C6-E1816E98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9454-B13D-0166-12E4-C3992542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BB42A-F390-663F-B01E-6135CD1D7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E7086-62B5-6BF5-326A-425CA7E0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06E5-30F5-4383-85A2-5E9541877BD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2290D-BEF1-9896-4688-DDA4A7D8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10E67-BF1D-93CA-9FF3-0BE19EA4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0A5A-B4B3-4105-B2C6-E1816E98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1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E600-6AEE-73A4-DF06-FE658D0D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6D806-1B0A-C116-8EF0-3ED383961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A4ED2-E972-4F46-0412-521FB61C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06E5-30F5-4383-85A2-5E9541877BD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89B5-5F93-D809-29C2-622CCF13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EF74C-5CD5-9B7A-E20C-E1EEDE01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0A5A-B4B3-4105-B2C6-E1816E98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C20E-68EB-B47B-E926-8E879E1B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2DDAE-377A-359C-257F-1BCF8CC1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4F1E-A397-26E1-1D88-8D449B3CF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77ABB-BBB8-2665-B05F-3C049DE4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06E5-30F5-4383-85A2-5E9541877BD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08285-B937-490F-3613-4579167E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81276-BCE9-F13F-ABF0-2502458C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0A5A-B4B3-4105-B2C6-E1816E98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98F2-80B5-7330-2C7E-07CCC044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A6200-DF49-7BAA-B282-9A09F91D7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75B11-A6AA-4CB1-9FDF-3DE047A88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EC2E0-4934-97D1-A3D8-025235EE4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D6127-878B-5858-E145-14FB5A52F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C14E0B-3691-DFEE-9530-58AF68C65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06E5-30F5-4383-85A2-5E9541877BD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FF98CD-3994-9012-2B02-9D53EF8B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0A0783-E010-01D4-0DA0-944CB2EE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0A5A-B4B3-4105-B2C6-E1816E98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DEF9-E142-270A-FCBB-BF8D0D2C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1F6EB0-D739-0946-5187-22625C12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06E5-30F5-4383-85A2-5E9541877BD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BE3D3-F8C0-8200-3491-A253D0B8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B3C99-646D-DD4A-E664-45A6DA59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0A5A-B4B3-4105-B2C6-E1816E98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E26FA-536B-1CB1-8293-C302089E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06E5-30F5-4383-85A2-5E9541877BD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16CC9-4E23-D5C0-4902-723A51C4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3E465-CCE7-13DB-56C3-6A70EF57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0A5A-B4B3-4105-B2C6-E1816E98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4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A75F-32B3-4D1B-CBB2-4B452FE3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333C7-3288-82D5-A866-2B7FF4A36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9911C-AEE1-F0CA-F640-1B1F4606C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C54CC-080B-A427-F96C-EBF19154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06E5-30F5-4383-85A2-5E9541877BD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CB30B-FF26-9EF3-5FD2-AACDCA3E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0FD21-F012-38DE-3F4B-BCB806AA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0A5A-B4B3-4105-B2C6-E1816E98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5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32D8-0097-23B4-D29E-95D0E0B2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6977F3-5A75-0E7E-C2EA-9F7F11477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F0BCC-2BCA-1EE9-8C1D-839CBBBA8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6EC45-B086-B2F3-D52D-2886DA5E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06E5-30F5-4383-85A2-5E9541877BD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16D33-B232-C0A3-1D1A-7FD1A162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1B22F-6986-9AEC-CEA1-98FDD4A6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0A5A-B4B3-4105-B2C6-E1816E98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5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F99CA-FB9A-40D9-4BD6-418050E0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C5F1E-780F-0975-204F-CA6E5E13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2173E-4C8B-9377-F5ED-0A8808C9A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706E5-30F5-4383-85A2-5E9541877BD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D464D-9956-DA01-9A11-E768CA04A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75435-35F7-3B74-E1A8-8C78BDCA1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0A5A-B4B3-4105-B2C6-E1816E988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6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1DD0-89B1-B70D-C917-EA46D2D82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7865"/>
            <a:ext cx="9144000" cy="2387600"/>
          </a:xfrm>
        </p:spPr>
        <p:txBody>
          <a:bodyPr>
            <a:normAutofit/>
          </a:bodyPr>
          <a:lstStyle/>
          <a:p>
            <a:r>
              <a:rPr lang="en-US" sz="5300" dirty="0"/>
              <a:t>Bakersfield College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Enrollment and Completion Updates: Summer and Fall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A4D0C-58F4-156D-BABF-F5A3E6C6A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899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College Council</a:t>
            </a:r>
          </a:p>
          <a:p>
            <a:r>
              <a:rPr lang="en-US" dirty="0"/>
              <a:t> 4/21/2023</a:t>
            </a:r>
          </a:p>
          <a:p>
            <a:r>
              <a:rPr lang="en-US" dirty="0"/>
              <a:t>Imelda Valdez</a:t>
            </a:r>
          </a:p>
          <a:p>
            <a:r>
              <a:rPr lang="en-US" dirty="0"/>
              <a:t>Sooyeon Kim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90573-5E8E-2A66-6596-99F1B659B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9634"/>
            <a:ext cx="1828800" cy="7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56E9-0102-C1B6-AFDF-7650B11CA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72" y="355927"/>
            <a:ext cx="10515600" cy="788761"/>
          </a:xfrm>
        </p:spPr>
        <p:txBody>
          <a:bodyPr>
            <a:normAutofit/>
          </a:bodyPr>
          <a:lstStyle/>
          <a:p>
            <a:r>
              <a:rPr lang="en-US" sz="3600" dirty="0"/>
              <a:t>Growing at faster rates relative to a year ago.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8E821-8110-17D1-490B-8C9404ACBF2A}"/>
              </a:ext>
            </a:extLst>
          </p:cNvPr>
          <p:cNvSpPr txBox="1"/>
          <p:nvPr/>
        </p:nvSpPr>
        <p:spPr>
          <a:xfrm>
            <a:off x="1193370" y="5966847"/>
            <a:ext cx="9070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of Tuesday (4/17/2023) headcount, FTES, and enrollments are up 14%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01E87-CBB6-E7AA-137E-95C735E0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51" y="1081086"/>
            <a:ext cx="5528720" cy="469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3AD40-401E-DD1A-8078-270485CC5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81086"/>
            <a:ext cx="564451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9112B-6C6E-1B77-3271-A5D7028D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BC’s Fall 2023 Enrollments &amp; FTES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A06B-0575-0AD6-950E-BB725708C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BC’s Fall 2023 numbers are still below Fall 2019 and 2020, but larger than a year ago.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A5B64-4528-0579-7774-F985A483E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758" y="2857300"/>
            <a:ext cx="6646961" cy="34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8BAC-A77E-12D8-A3E6-97E519BF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Awards for </a:t>
            </a:r>
            <a:r>
              <a:rPr lang="en-US"/>
              <a:t>2022-23 (In </a:t>
            </a:r>
            <a:r>
              <a:rPr lang="en-US" dirty="0"/>
              <a:t>Process)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783073-1390-A266-F085-18038FBA3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5520" y="1743074"/>
            <a:ext cx="7284720" cy="4459605"/>
          </a:xfrm>
        </p:spPr>
      </p:pic>
    </p:spTree>
    <p:extLst>
      <p:ext uri="{BB962C8B-B14F-4D97-AF65-F5344CB8AC3E}">
        <p14:creationId xmlns:p14="http://schemas.microsoft.com/office/powerpoint/2010/main" val="53464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651F542-8B07-8389-4964-D899C5AFB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779168"/>
              </p:ext>
            </p:extLst>
          </p:nvPr>
        </p:nvGraphicFramePr>
        <p:xfrm>
          <a:off x="838200" y="1470710"/>
          <a:ext cx="11407140" cy="502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3F3E4074-2F34-6F8F-45A9-38D383EB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2" y="415925"/>
            <a:ext cx="11982138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Record number of Degrees and Certificates awarded: </a:t>
            </a:r>
            <a:r>
              <a:rPr lang="en-US" b="1" dirty="0"/>
              <a:t>8865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(Up 33% over last year, 256% increased over the last 5 years)</a:t>
            </a:r>
          </a:p>
        </p:txBody>
      </p:sp>
    </p:spTree>
    <p:extLst>
      <p:ext uri="{BB962C8B-B14F-4D97-AF65-F5344CB8AC3E}">
        <p14:creationId xmlns:p14="http://schemas.microsoft.com/office/powerpoint/2010/main" val="9827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AE2FDF0-96EE-0F59-FFB3-AC385DC174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4536318"/>
              </p:ext>
            </p:extLst>
          </p:nvPr>
        </p:nvGraphicFramePr>
        <p:xfrm>
          <a:off x="224403" y="224852"/>
          <a:ext cx="11743194" cy="707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526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9EE4-CE9B-DEF6-CF53-F5B25487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DBCC9-0BBE-F86A-4ABE-FDD705604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7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Quick overview: Spring Trends</a:t>
            </a:r>
          </a:p>
          <a:p>
            <a:pPr lvl="1"/>
            <a:r>
              <a:rPr lang="en-US" dirty="0"/>
              <a:t>FTES goal accomplished!</a:t>
            </a:r>
          </a:p>
          <a:p>
            <a:r>
              <a:rPr lang="en-US" dirty="0"/>
              <a:t>Summer enrollment growth: Strong</a:t>
            </a:r>
          </a:p>
          <a:p>
            <a:pPr lvl="1"/>
            <a:r>
              <a:rPr lang="en-US" dirty="0"/>
              <a:t>Our enrollments are above pre-pandemic level</a:t>
            </a:r>
          </a:p>
          <a:p>
            <a:r>
              <a:rPr lang="en-US" dirty="0"/>
              <a:t>Fall enrollment growth </a:t>
            </a:r>
          </a:p>
          <a:p>
            <a:pPr lvl="1"/>
            <a:r>
              <a:rPr lang="en-US" dirty="0"/>
              <a:t>Still below Fall 2019 and Fall 2020, but</a:t>
            </a:r>
          </a:p>
          <a:p>
            <a:pPr lvl="1"/>
            <a:r>
              <a:rPr lang="en-US" dirty="0"/>
              <a:t>Up relative to a year ago, growing at faster rates than previous years </a:t>
            </a:r>
          </a:p>
          <a:p>
            <a:r>
              <a:rPr lang="en-US" dirty="0"/>
              <a:t>Degrees and Certificates Awarded</a:t>
            </a:r>
          </a:p>
          <a:p>
            <a:pPr lvl="1"/>
            <a:r>
              <a:rPr lang="en-US" dirty="0"/>
              <a:t>2022-23 (In Process)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D8042-3BDC-82B6-4D8A-B6CE54C39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03" y="211015"/>
            <a:ext cx="4365188" cy="36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2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15B7E-60E6-3894-49D2-4DCCE1E1D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2023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5509D-B7F7-38AB-8693-2C6D080E8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223" y="1690688"/>
            <a:ext cx="8157137" cy="4664392"/>
          </a:xfrm>
        </p:spPr>
      </p:pic>
    </p:spTree>
    <p:extLst>
      <p:ext uri="{BB962C8B-B14F-4D97-AF65-F5344CB8AC3E}">
        <p14:creationId xmlns:p14="http://schemas.microsoft.com/office/powerpoint/2010/main" val="277453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319AC-E6D6-0BB8-B49E-8CB7E62DA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" r="4" b="4"/>
          <a:stretch/>
        </p:blipFill>
        <p:spPr>
          <a:xfrm>
            <a:off x="418759" y="515653"/>
            <a:ext cx="5186087" cy="227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30352A-DB38-C9BB-1098-9F5F5F874A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" r="2420" b="4"/>
          <a:stretch/>
        </p:blipFill>
        <p:spPr>
          <a:xfrm>
            <a:off x="418759" y="3260065"/>
            <a:ext cx="5052143" cy="3115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BCF00-D1C0-FA4A-3C6E-EA5E6F717B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659"/>
          <a:stretch/>
        </p:blipFill>
        <p:spPr>
          <a:xfrm>
            <a:off x="5604846" y="1859552"/>
            <a:ext cx="6168394" cy="45275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77089-7C47-92A4-C750-7591941C4132}"/>
              </a:ext>
            </a:extLst>
          </p:cNvPr>
          <p:cNvSpPr txBox="1"/>
          <p:nvPr/>
        </p:nvSpPr>
        <p:spPr>
          <a:xfrm>
            <a:off x="7493919" y="1197832"/>
            <a:ext cx="172042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529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FTES target growth rate for 2022-23    </a:t>
            </a:r>
          </a:p>
          <a:p>
            <a:pPr algn="ctr"/>
            <a:r>
              <a:rPr lang="en-US" sz="2000" b="1" dirty="0"/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50511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1BA2E-87AA-DC30-3497-3D1977EF3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111"/>
            <a:ext cx="6047694" cy="4752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3B885-8DC4-34C8-D340-83B90415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86" y="823911"/>
            <a:ext cx="5682342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15B7E-60E6-3894-49D2-4DCCE1E1D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2023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539E41-069D-46C2-C407-60D21E835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0837" y="1896269"/>
            <a:ext cx="6410325" cy="4210050"/>
          </a:xfrm>
        </p:spPr>
      </p:pic>
    </p:spTree>
    <p:extLst>
      <p:ext uri="{BB962C8B-B14F-4D97-AF65-F5344CB8AC3E}">
        <p14:creationId xmlns:p14="http://schemas.microsoft.com/office/powerpoint/2010/main" val="230241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D4BF-E9CD-DC6C-09C2-65F1EC73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365125"/>
            <a:ext cx="11475720" cy="1325563"/>
          </a:xfrm>
        </p:spPr>
        <p:txBody>
          <a:bodyPr/>
          <a:lstStyle/>
          <a:p>
            <a:r>
              <a:rPr lang="en-US" dirty="0"/>
              <a:t>Summer has a strong start and continues to grow!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FC57C-7851-9528-845B-AFD13DD89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40" y="1690688"/>
            <a:ext cx="804672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2C3F4DC-8D3D-C77C-132B-A1EC97D6E19D}"/>
              </a:ext>
            </a:extLst>
          </p:cNvPr>
          <p:cNvSpPr txBox="1"/>
          <p:nvPr/>
        </p:nvSpPr>
        <p:spPr>
          <a:xfrm>
            <a:off x="326571" y="567419"/>
            <a:ext cx="1045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appears that summer enrollment growth is driven by students enrolling in fewer than 6 units (61% of all students)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DFC68-6C87-BC42-0BEB-83D5E21FF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85" y="1859280"/>
            <a:ext cx="5847031" cy="454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FD9EE-4F68-8860-7B02-2E686B440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84" y="1859280"/>
            <a:ext cx="5971516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8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15B7E-60E6-3894-49D2-4DCCE1E1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4256"/>
          </a:xfrm>
        </p:spPr>
        <p:txBody>
          <a:bodyPr/>
          <a:lstStyle/>
          <a:p>
            <a:r>
              <a:rPr lang="en-US" dirty="0"/>
              <a:t>Fall 2023 enrollment also had a strong start!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0887E7-7115-E396-65D7-710A0B338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667" y="1215363"/>
            <a:ext cx="5229225" cy="32194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87F874-BE2E-875B-46EF-1443D90F1AF1}"/>
              </a:ext>
            </a:extLst>
          </p:cNvPr>
          <p:cNvSpPr txBox="1"/>
          <p:nvPr/>
        </p:nvSpPr>
        <p:spPr>
          <a:xfrm>
            <a:off x="7692866" y="1543023"/>
            <a:ext cx="7924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D6D1A2-D0D9-9B39-59A7-9576B67CB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956" y="2067664"/>
            <a:ext cx="5925377" cy="2067213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9333EF9F-EB74-6EED-388D-EF10A310F514}"/>
              </a:ext>
            </a:extLst>
          </p:cNvPr>
          <p:cNvSpPr/>
          <p:nvPr/>
        </p:nvSpPr>
        <p:spPr>
          <a:xfrm>
            <a:off x="9044844" y="5538485"/>
            <a:ext cx="1735237" cy="954389"/>
          </a:xfrm>
          <a:prstGeom prst="wedgeRectCallout">
            <a:avLst>
              <a:gd name="adj1" fmla="val 86531"/>
              <a:gd name="adj2" fmla="val -19578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Large turnout on first registration day! </a:t>
            </a:r>
          </a:p>
        </p:txBody>
      </p:sp>
    </p:spTree>
    <p:extLst>
      <p:ext uri="{BB962C8B-B14F-4D97-AF65-F5344CB8AC3E}">
        <p14:creationId xmlns:p14="http://schemas.microsoft.com/office/powerpoint/2010/main" val="910389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99F5FDE89EA40BA3C2BC51148EF53" ma:contentTypeVersion="14" ma:contentTypeDescription="Create a new document." ma:contentTypeScope="" ma:versionID="41770923b3bf105a3d4d70166cfe4f55">
  <xsd:schema xmlns:xsd="http://www.w3.org/2001/XMLSchema" xmlns:xs="http://www.w3.org/2001/XMLSchema" xmlns:p="http://schemas.microsoft.com/office/2006/metadata/properties" xmlns:ns3="0b1fd2ce-be47-40af-a854-d7ff8d310ba5" xmlns:ns4="585d49c8-389c-47bd-832a-51e0da33a897" targetNamespace="http://schemas.microsoft.com/office/2006/metadata/properties" ma:root="true" ma:fieldsID="962271f6abe86fbbabe61889f2a59300" ns3:_="" ns4:_="">
    <xsd:import namespace="0b1fd2ce-be47-40af-a854-d7ff8d310ba5"/>
    <xsd:import namespace="585d49c8-389c-47bd-832a-51e0da33a8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fd2ce-be47-40af-a854-d7ff8d310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d49c8-389c-47bd-832a-51e0da33a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392D27-85A1-4981-A5DB-BB634318AD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1fd2ce-be47-40af-a854-d7ff8d310ba5"/>
    <ds:schemaRef ds:uri="585d49c8-389c-47bd-832a-51e0da33a8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30B8C1-4085-4AE9-9FED-525B7834B3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932ADD-D80A-4E13-8CA1-747B87C41A97}">
  <ds:schemaRefs>
    <ds:schemaRef ds:uri="0b1fd2ce-be47-40af-a854-d7ff8d310ba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5d49c8-389c-47bd-832a-51e0da33a89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335</Words>
  <Application>Microsoft Office PowerPoint</Application>
  <PresentationFormat>Widescreen</PresentationFormat>
  <Paragraphs>53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Bakersfield College Enrollment and Completion Updates: Summer and Fall 2023</vt:lpstr>
      <vt:lpstr>Overview</vt:lpstr>
      <vt:lpstr>Spring 2023</vt:lpstr>
      <vt:lpstr>PowerPoint Presentation</vt:lpstr>
      <vt:lpstr>PowerPoint Presentation</vt:lpstr>
      <vt:lpstr>Summer 2023</vt:lpstr>
      <vt:lpstr>Summer has a strong start and continues to grow!</vt:lpstr>
      <vt:lpstr>PowerPoint Presentation</vt:lpstr>
      <vt:lpstr>Fall 2023 enrollment also had a strong start!</vt:lpstr>
      <vt:lpstr>Growing at faster rates relative to a year ago. </vt:lpstr>
      <vt:lpstr>BC’s Fall 2023 Enrollments &amp; FTES</vt:lpstr>
      <vt:lpstr>Program Awards for 2022-23 (In Process)</vt:lpstr>
      <vt:lpstr>Record number of Degrees and Certificates awarded: 8865  (Up 33% over last year, 256% increased over the last 5 years)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Bakersfield College Enrollment and Completion Updates: Summer and Fall 2023</dc:title>
  <dc:creator>Sooyeon Kim</dc:creator>
  <cp:lastModifiedBy>Debra Anderson</cp:lastModifiedBy>
  <cp:revision>4</cp:revision>
  <dcterms:created xsi:type="dcterms:W3CDTF">2023-04-19T16:54:35Z</dcterms:created>
  <dcterms:modified xsi:type="dcterms:W3CDTF">2023-04-21T14:46:38Z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0x010100E3099F5FDE89EA40BA3C2BC51148EF53</vt:lpwstr>
  </property>
</Properties>
</file>