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7" r:id="rId5"/>
    <p:sldId id="260" r:id="rId6"/>
    <p:sldId id="261" r:id="rId7"/>
    <p:sldId id="264" r:id="rId8"/>
    <p:sldId id="280" r:id="rId9"/>
    <p:sldId id="281" r:id="rId10"/>
    <p:sldId id="282" r:id="rId11"/>
    <p:sldId id="279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B30"/>
    <a:srgbClr val="083546"/>
    <a:srgbClr val="323432"/>
    <a:srgbClr val="B5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4E1EB-7E6C-46E9-AC8D-B7626188CBEF}" v="6" dt="2021-09-09T18:18:50.159"/>
  </p1510:revLst>
</p1510:revInfo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4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860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b="0" i="0" u="none" strike="noStrike" baseline="0" dirty="0" err="1">
                <a:effectLst/>
              </a:rPr>
              <a:t>Digenimilles</a:t>
            </a:r>
            <a:r>
              <a:rPr lang="en-US" sz="1920" b="0" i="0" u="none" strike="noStrike" baseline="0" dirty="0">
                <a:effectLst/>
              </a:rPr>
              <a:t> Nos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Latinx</c:v>
                </c:pt>
              </c:strCache>
            </c:strRef>
          </c:tx>
          <c:spPr>
            <a:solidFill>
              <a:srgbClr val="3234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2934</c:v>
                </c:pt>
                <c:pt idx="1">
                  <c:v>2956</c:v>
                </c:pt>
                <c:pt idx="2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1-E741-92E0-8CBED93C8A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204</c:v>
                </c:pt>
                <c:pt idx="1">
                  <c:v>237</c:v>
                </c:pt>
                <c:pt idx="2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7-6B44-8DC2-F0257D041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 FTIC Overall </c:v>
                </c:pt>
              </c:strCache>
            </c:strRef>
          </c:tx>
          <c:spPr>
            <a:solidFill>
              <a:srgbClr val="A32B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425</c:v>
                </c:pt>
                <c:pt idx="1">
                  <c:v>451</c:v>
                </c:pt>
                <c:pt idx="2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C-C045-A810-912F3219C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PowerPoint]Awards'!$A$21</c:f>
              <c:strCache>
                <c:ptCount val="1"/>
                <c:pt idx="0">
                  <c:v>Unt audia doluptatum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34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E-1647-A1BF-89A09C1F7D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FE-1647-A1BF-89A09C1F7DE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E-1647-A1BF-89A09C1F7DE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FE-1647-A1BF-89A09C1F7DEC}"/>
              </c:ext>
            </c:extLst>
          </c:dPt>
          <c:dPt>
            <c:idx val="4"/>
            <c:invertIfNegative val="0"/>
            <c:bubble3D val="0"/>
            <c:spPr>
              <a:solidFill>
                <a:srgbClr val="A32B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E-1647-A1BF-89A09C1F7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PowerPoint]Awards'!$B$20:$F$20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'[Chart in Microsoft PowerPoint]Awards'!$B$21:$F$21</c:f>
              <c:numCache>
                <c:formatCode>General</c:formatCode>
                <c:ptCount val="5"/>
                <c:pt idx="0">
                  <c:v>173</c:v>
                </c:pt>
                <c:pt idx="1">
                  <c:v>305</c:v>
                </c:pt>
                <c:pt idx="2">
                  <c:v>491</c:v>
                </c:pt>
                <c:pt idx="3">
                  <c:v>823</c:v>
                </c:pt>
                <c:pt idx="4">
                  <c:v>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E-1647-A1BF-89A09C1F7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62239583"/>
        <c:axId val="262180159"/>
      </c:barChart>
      <c:catAx>
        <c:axId val="26223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80159"/>
        <c:crosses val="autoZero"/>
        <c:auto val="1"/>
        <c:lblAlgn val="ctr"/>
        <c:lblOffset val="100"/>
        <c:noMultiLvlLbl val="0"/>
      </c:catAx>
      <c:valAx>
        <c:axId val="2621801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23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9169D0C-D084-E34B-91B8-EECBE59A7ED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DE5CDF5-DAC4-F945-B2B8-E5B30F38D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439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5" y="3873567"/>
            <a:ext cx="2354263" cy="29238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184663"/>
            <a:ext cx="2354263" cy="292388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322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262C123-06DF-164E-A7B6-491ACDEFCFF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6285835"/>
              </p:ext>
            </p:extLst>
          </p:nvPr>
        </p:nvGraphicFramePr>
        <p:xfrm>
          <a:off x="1152450" y="1852229"/>
          <a:ext cx="333177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1632CA5-48A5-BC4A-8450-C16D15B7689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70896771"/>
              </p:ext>
            </p:extLst>
          </p:nvPr>
        </p:nvGraphicFramePr>
        <p:xfrm>
          <a:off x="4484228" y="1843471"/>
          <a:ext cx="32235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DFD91E2-48B4-FD4B-ACAA-9D136A50BE8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12394396"/>
              </p:ext>
            </p:extLst>
          </p:nvPr>
        </p:nvGraphicFramePr>
        <p:xfrm>
          <a:off x="7707771" y="1843471"/>
          <a:ext cx="32122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5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51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284E6E-D509-C24F-8238-01614D4885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820" y="3140949"/>
            <a:ext cx="4231512" cy="2102383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5EDF90-3058-914E-809F-89A85356B09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52195713"/>
              </p:ext>
            </p:extLst>
          </p:nvPr>
        </p:nvGraphicFramePr>
        <p:xfrm>
          <a:off x="6095999" y="798653"/>
          <a:ext cx="5339787" cy="488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90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23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937444-A55D-124C-8609-85C8D7055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1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A64A-3D61-134A-8565-7835BF7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7432-8EAF-6F44-B114-59A38B39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E2A30-7944-B74C-9294-3BA4740E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CE2B-F28B-6940-9667-62DBB6E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7AC-B344-2A42-B8A4-D6C8134D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7025-81B0-C245-B0DF-BF9FDE35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D53C-D7E7-0547-B602-D82FCD6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8AC44-3564-904B-B716-1F16EAE3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1AE6-C8F7-F44F-9EAA-FCF81B5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8B21-14A5-B040-9A73-B8E253EB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C1A2-615E-F74A-9227-D2AFEBF0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B2C24-37B5-2543-8532-3E6AF8A8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B66F4-F72D-7246-90D1-F8F6B3B7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A9F4-253D-294F-99F9-F7362F3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DDE0-6519-7248-B97C-CB53FA8C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6621-0710-F540-8EA6-435ED742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4197-055F-AC4A-8211-CA89BCC1A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FBEAF-85EB-4845-90B3-6D267CBB1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7B5B7-EDDD-C74B-9AA8-08DB6BBF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6FD20-8461-F341-B542-3704A7DD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ED8-F123-054F-A612-6C6BBF6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D98C-754F-924B-9026-0ADE6E6C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019-79D8-3345-95FB-944B85D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ED8-F123-054F-A612-6C6BBF6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D98C-754F-924B-9026-0ADE6E6C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019-79D8-3345-95FB-944B85D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7F0C71C-E070-9E4E-ACEA-C989375DB0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50308" y="1936756"/>
            <a:ext cx="3346704" cy="3346704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83167F12-F3DD-BB43-8383-0D8C8A0FE1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50307" y="5326826"/>
            <a:ext cx="3346703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1D22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554B7796-BE16-E641-A763-50C05CF409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42844" y="5724259"/>
            <a:ext cx="3354166" cy="287882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4977F93-3462-B244-979B-3F886A434DC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94991" y="1936756"/>
            <a:ext cx="3346704" cy="3346704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5DCA79F3-ED03-F447-AEC2-6091DDE096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02454" y="5326826"/>
            <a:ext cx="3346703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1D22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1D604D5A-85C5-7642-BBAE-7B1493927F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94991" y="5724259"/>
            <a:ext cx="3354166" cy="287882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2828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926CB-3610-7147-BF52-0955FBA92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6193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F8193AD-D907-3C47-B8EB-88C1D5D64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214753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67569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6324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6323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216DB53D-6A0B-B745-ABF1-BA5C9145A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9141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4447616E-8A76-4241-92A5-195E2CA999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9141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F946C6B5-BC21-0143-81C9-8623E128DB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958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C34C7760-F66E-6742-BB5B-0C0E9E84F2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1958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2070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ED8-F123-054F-A612-6C6BBF6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D98C-754F-924B-9026-0ADE6E6C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019-79D8-3345-95FB-944B85D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D31DBBC6-AFCA-7B41-9B20-A7730AAC68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12101" y="1936757"/>
            <a:ext cx="2423160" cy="334423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05090F9-2126-FC43-8E9D-6C1ADC8BA6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12101" y="5326826"/>
            <a:ext cx="2423160" cy="33090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1D22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9184338E-4D7C-C543-861C-8CB297DFC2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09618" y="5691728"/>
            <a:ext cx="2423160" cy="410734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A4CFC18-3A53-BB4A-B8CC-BD47ABB99EF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884420" y="1936757"/>
            <a:ext cx="2423160" cy="334423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BA0291-100A-B343-9A9D-4490C20E3A6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156739" y="1936757"/>
            <a:ext cx="2423160" cy="334423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06FFF034-34B7-524B-8182-FBE5C519C9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84420" y="5326826"/>
            <a:ext cx="2423160" cy="33090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1D22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64B842DF-C8C5-6049-A6F3-5D06ACF36D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81937" y="5691728"/>
            <a:ext cx="2423160" cy="410734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C7AC351F-1CA8-7D43-A8EF-D07C958DD05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59222" y="5326826"/>
            <a:ext cx="2423160" cy="33090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1D22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C54695A8-9085-DE45-946B-42492A9057D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56739" y="5691728"/>
            <a:ext cx="2423160" cy="410734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5595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E747-A182-4443-A1A3-EDA34B47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F290-442B-5E4A-900A-4CDFD446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8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7809-4321-3B4D-88EC-0C7AE62A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5C4E-E1E3-4F4B-B103-C96247B4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5642-9EC5-5847-AF1D-C275F8F7D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6A55C-728C-D643-ADA0-1B4F60A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5F845-E417-2A4E-9C8A-F9896268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02E1-6E33-BE42-9FF6-9B9B2039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CDBA-F7BD-8543-9313-7F5FA883B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F2147-F17E-CC4A-915E-0D10B29F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1CF4C-BD5C-2745-818E-11196EA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DD11A-0466-7C4C-863C-BB294576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6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8B47-5D6E-FF4F-B5F9-F831EFB7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33205-2A01-5445-BAA0-6B47C0278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87E9-5BE9-FB4F-B769-9314A88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C385-6241-B04A-95C7-1039BB86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5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1183-7AB8-9B4E-BA62-5ED280818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E12C4-91AC-E843-A289-0756687F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573D-7666-434C-A04B-8AE58583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DAA3-14CB-4D4B-B56D-0A05641A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5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95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ACDF61C-1A0D-7A44-A65D-270F037F9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1237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35033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26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26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26D1F0A-5EDD-3642-9653-A7C1F3ECA9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5854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3831E4AF-22C0-C04E-AD8F-641D44E2A1F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51066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4A031CE-946E-6F45-9814-DCBBCC2FAE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5854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82D57FA3-D0A3-4D4C-B4CA-A5A53309C9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43502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D8173C67-C701-DD4E-9AC6-CECB532A7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215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7E92ABC-95DD-B741-9B2F-7B82D67170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215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8723F98A-E8A6-7749-899B-DE01FAB293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419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4A99DD8-61AA-4644-A2E8-935DF3B4E1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74419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6952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6777" y="1546491"/>
            <a:ext cx="4260165" cy="426016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18422CE-64B9-4C48-84B8-F5C4D56364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97797" y="3327973"/>
            <a:ext cx="2876976" cy="287697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94A006B-74E8-FE44-AFFD-909E75173BB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85200" y="3109795"/>
            <a:ext cx="2191021" cy="219102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F546D-A0BD-9941-85B7-16668CF5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3638" y="1900238"/>
            <a:ext cx="6602412" cy="973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422371-E769-FA43-9085-59C759780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4"/>
          <a:stretch/>
        </p:blipFill>
        <p:spPr>
          <a:xfrm>
            <a:off x="0" y="0"/>
            <a:ext cx="6143962" cy="68687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6657" y="3290236"/>
            <a:ext cx="4800067" cy="13700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91DA5DB-A55E-8744-90E7-DB03F83A31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398" y="2368621"/>
            <a:ext cx="3263573" cy="26287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E82E474-9881-CB43-BD14-BD6CE04DE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397" y="1657855"/>
            <a:ext cx="3263573" cy="7107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5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+mn-lt"/>
              </a:rPr>
              <a:t>“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AC6E59-D691-5C4C-AB92-57BE7D7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7" y="1189831"/>
            <a:ext cx="4800067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5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14BB62-8006-0F48-B1A6-E6C6EE8AE57D}"/>
              </a:ext>
            </a:extLst>
          </p:cNvPr>
          <p:cNvSpPr>
            <a:spLocks noChangeAspect="1"/>
          </p:cNvSpPr>
          <p:nvPr userDrawn="1"/>
        </p:nvSpPr>
        <p:spPr>
          <a:xfrm>
            <a:off x="3708400" y="211328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ED14BAA-D34E-8246-89C8-F862F6188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942" y="215825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8EE49-B375-B24F-BB21-D2EF7A334D34}"/>
              </a:ext>
            </a:extLst>
          </p:cNvPr>
          <p:cNvSpPr>
            <a:spLocks noChangeAspect="1"/>
          </p:cNvSpPr>
          <p:nvPr userDrawn="1"/>
        </p:nvSpPr>
        <p:spPr>
          <a:xfrm>
            <a:off x="3241040" y="3020908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C622521-F3C0-9949-814B-9F9458542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7000" y="3063875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28CE18-55A3-204D-9CC8-71CEF24CE1F5}"/>
              </a:ext>
            </a:extLst>
          </p:cNvPr>
          <p:cNvSpPr>
            <a:spLocks noChangeAspect="1"/>
          </p:cNvSpPr>
          <p:nvPr userDrawn="1"/>
        </p:nvSpPr>
        <p:spPr>
          <a:xfrm>
            <a:off x="2926080" y="3928535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190D82-A26C-6540-9855-2F742887C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4622" y="3969491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9DE94-C86F-B541-B300-2E564FA712BD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483616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AA51DE8-6BB2-CE4D-A8CE-C803BB71E0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1040" y="488113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3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743999"/>
            <a:ext cx="5701496" cy="1608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09189-A07C-3B45-85AA-13F3A5A75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56" r="10650"/>
          <a:stretch/>
        </p:blipFill>
        <p:spPr>
          <a:xfrm>
            <a:off x="6996897" y="0"/>
            <a:ext cx="5195104" cy="6876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5497D-2D7B-0443-A188-741EB7F88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867" y="6176963"/>
            <a:ext cx="1335024" cy="4582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E2B87F8-EB48-974A-A0E5-CF0E9493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09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7F4EF6B-1418-C34A-97FC-ECC630DD22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7934" y="683972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51A5D1D-4C43-0245-B50B-C9F11EBB2A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7934" y="1539432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1411C11-B966-884E-87A0-920E1D57ED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7934" y="2454898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D5A88AB-4B5F-6F4A-A26B-E1CEBC1FE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7934" y="3310358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F15CCC5-27BF-5645-AE6F-9C1B26E7F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7934" y="4098503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27828E-0E95-3A49-9D7F-A4C58083D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7934" y="4953963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0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0" y="2835797"/>
            <a:ext cx="3044952" cy="2696902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038760" y="2835797"/>
            <a:ext cx="3044952" cy="26969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080616" y="2835797"/>
            <a:ext cx="3044952" cy="269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9116280" y="2835797"/>
            <a:ext cx="3044952" cy="2696902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53017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ACB4F1-36F2-8D43-9E84-64A6EB95F31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97968" y="2372066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9602ACF-6BD9-F241-9B30-0ACF91D0F8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3672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D183AD6-B84F-B641-BF00-0387412E832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17548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55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4A8DADB-379D-A24C-96FB-4E8F08511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00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8C8738B-A11B-3347-84B0-312C1C66A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376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B29A80-610C-D942-8845-8C38B2468C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2526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6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749129" y="3584044"/>
            <a:ext cx="2743200" cy="593203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486137" y="3584044"/>
            <a:ext cx="2743200" cy="593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230298" y="3584044"/>
            <a:ext cx="2743200" cy="5932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8973498" y="3578739"/>
            <a:ext cx="2743200" cy="593203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01380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7097" y="4378924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2AE554C-F025-FA4C-A7C7-57864527206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1751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9A312206-CB62-5742-9484-0A54A209B2B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9183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0DD65EA-DA22-2340-9CC3-33D31840B9C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6615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C4AD9DA-8010-2749-8C1D-99D14A9CFD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2423" y="2457527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8A8A60-3C47-9044-8AB5-7D8CDF966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51921" y="4355776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854E4B6-BB49-C941-8D28-0857D1160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0949" y="2538550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A75D00-DE37-9944-A0B8-F391B6FB5B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9635" y="37035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1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872AB68-6EC6-8249-9774-6C74ADBCF7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19085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2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D1280E4-5024-804D-B446-B250FCA6ED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321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3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7259517-0E47-FE44-ABBC-B62EE97A24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843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70308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CCE9274-FB85-BD4B-AE7E-D57321C6D17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EBB28-D473-274A-BFF6-9E2DB855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8B61-6DFE-5C4E-806A-85BB4F79C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61208F-B069-1B43-B4CC-08408C10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E34797-B603-3247-BB64-9D776562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94DDD-3BE3-2241-89A1-4E095D976CC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88" y="6226236"/>
            <a:ext cx="1353312" cy="4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8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5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6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75" r:id="rId19"/>
    <p:sldLayoutId id="2147483676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74" r:id="rId2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kerncounty.com/government/county-administrative-office/cao/economic-development/economic-development-clusters/energy-and-natural-resour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nag.com/dept/news/2020/2019_Kern_County_Crop_Report.pdf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kernedc.com/wp-content/uploads/2019/09/AC5152-Kern-EDC-2019-Market-Overview-Member-Directory-January-2019_WEB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forbes.com/sites/jamesconca/2021/08/06/can-carbon-capture-and-storage-save-californias-grid/?sh=7697f19373e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recusa.org/career-maps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kersfieldcollege.edu/energy-TTWD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indmill in the background&#10;&#10;Description automatically generated">
            <a:extLst>
              <a:ext uri="{FF2B5EF4-FFF2-40B4-BE49-F238E27FC236}">
                <a16:creationId xmlns:a16="http://schemas.microsoft.com/office/drawing/2014/main" id="{D53C7A5A-2F3C-4B5E-827E-BD0343E21C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4" r="-1" b="-1"/>
          <a:stretch/>
        </p:blipFill>
        <p:spPr>
          <a:xfrm>
            <a:off x="22280" y="0"/>
            <a:ext cx="1217788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CCF3C9-CAC4-854D-B462-E5CFE2E2D104}"/>
              </a:ext>
            </a:extLst>
          </p:cNvPr>
          <p:cNvSpPr/>
          <p:nvPr/>
        </p:nvSpPr>
        <p:spPr>
          <a:xfrm>
            <a:off x="647272" y="2143760"/>
            <a:ext cx="1243173" cy="2757013"/>
          </a:xfrm>
          <a:prstGeom prst="rect">
            <a:avLst/>
          </a:prstGeom>
          <a:solidFill>
            <a:srgbClr val="A32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84;p1">
            <a:extLst>
              <a:ext uri="{FF2B5EF4-FFF2-40B4-BE49-F238E27FC236}">
                <a16:creationId xmlns:a16="http://schemas.microsoft.com/office/drawing/2014/main" id="{1A4BE10E-D430-AC40-B299-000608D14F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2899" y="2143760"/>
            <a:ext cx="8424808" cy="2757013"/>
          </a:xfrm>
          <a:prstGeom prst="rect">
            <a:avLst/>
          </a:prstGeom>
          <a:solidFill>
            <a:srgbClr val="A32B3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None/>
            </a:pPr>
            <a:r>
              <a:rPr lang="en-US" sz="37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Energy Technology Transfer and Workforce Development (TT&amp;WD)</a:t>
            </a:r>
            <a:br>
              <a:rPr lang="en-US" sz="37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37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Presentation to College Council</a:t>
            </a:r>
            <a:br>
              <a:rPr lang="en-US" sz="37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September 10, 2021</a:t>
            </a:r>
            <a:endParaRPr sz="2800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D74382-F545-4B42-84AB-96BD9E30EB48}"/>
              </a:ext>
            </a:extLst>
          </p:cNvPr>
          <p:cNvSpPr/>
          <p:nvPr/>
        </p:nvSpPr>
        <p:spPr>
          <a:xfrm>
            <a:off x="667392" y="4995785"/>
            <a:ext cx="5428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Liz Rozell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Director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Energy Technology Transfer and Workforce Development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B105C8-7515-DA48-A16D-10A21D3DD148}"/>
              </a:ext>
            </a:extLst>
          </p:cNvPr>
          <p:cNvSpPr/>
          <p:nvPr/>
        </p:nvSpPr>
        <p:spPr>
          <a:xfrm>
            <a:off x="6249267" y="4995785"/>
            <a:ext cx="4512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James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McGarrah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Associate Dean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STEM</a:t>
            </a:r>
          </a:p>
        </p:txBody>
      </p:sp>
    </p:spTree>
    <p:extLst>
      <p:ext uri="{BB962C8B-B14F-4D97-AF65-F5344CB8AC3E}">
        <p14:creationId xmlns:p14="http://schemas.microsoft.com/office/powerpoint/2010/main" val="77582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7309B-3DE2-5949-80DB-A057106B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50" y="249037"/>
            <a:ext cx="6293238" cy="132556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Kern County’s Wind and Solar Assets</a:t>
            </a:r>
          </a:p>
        </p:txBody>
      </p:sp>
      <p:pic>
        <p:nvPicPr>
          <p:cNvPr id="16" name="Picture 15" descr="A windmill on a cloudy day&#10;&#10;Description automatically generated">
            <a:extLst>
              <a:ext uri="{FF2B5EF4-FFF2-40B4-BE49-F238E27FC236}">
                <a16:creationId xmlns:a16="http://schemas.microsoft.com/office/drawing/2014/main" id="{81585D23-54F7-3C4E-91E7-04EA9AD772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7" r="9291"/>
          <a:stretch/>
        </p:blipFill>
        <p:spPr>
          <a:xfrm>
            <a:off x="7625121" y="0"/>
            <a:ext cx="4572000" cy="3429000"/>
          </a:xfrm>
          <a:prstGeom prst="rect">
            <a:avLst/>
          </a:prstGeom>
        </p:spPr>
      </p:pic>
      <p:pic>
        <p:nvPicPr>
          <p:cNvPr id="18" name="Picture 17" descr="A picture containing outdoor, cell, object, wooden&#10;&#10;Description automatically generated">
            <a:extLst>
              <a:ext uri="{FF2B5EF4-FFF2-40B4-BE49-F238E27FC236}">
                <a16:creationId xmlns:a16="http://schemas.microsoft.com/office/drawing/2014/main" id="{E73684C6-9D9E-AD4C-9C0A-C5FF9F055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1" r="17605"/>
          <a:stretch/>
        </p:blipFill>
        <p:spPr>
          <a:xfrm>
            <a:off x="7624154" y="3429000"/>
            <a:ext cx="4567846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4CF24D6-ADEC-1742-BFE9-B8C7D0D46B6F}"/>
              </a:ext>
            </a:extLst>
          </p:cNvPr>
          <p:cNvSpPr/>
          <p:nvPr/>
        </p:nvSpPr>
        <p:spPr>
          <a:xfrm>
            <a:off x="306519" y="2019967"/>
            <a:ext cx="7128700" cy="444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Dave Mooney, NREL, quote: “If Kern County were a country, it would be 20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th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in solar production and 21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in wind in the world.”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ore than 5,000 wind turbines in the Tehachapi-Mojave wind corridor, producing 1.3 terawatt hours (1.3 million megawatts) each year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The East Kern Mojave Desert has some of the best solar resources in the nation, home to one of two utility scale solar power plants in Kern County (200+ MW each) and 19 commercial projects (20 MW or less) are in permitting 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ts val="1800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ts val="1800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(</a:t>
            </a: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https://www.kerncounty.com/government/county-administrative-office/cao/economic-development/economic-development-clusters/energy-and-natural-resources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7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7309B-3DE2-5949-80DB-A057106B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48" y="249037"/>
            <a:ext cx="7197922" cy="132556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Kern County’s Other Assets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0E4BF9-5D90-EE40-B5A2-27F2921971C2}"/>
              </a:ext>
            </a:extLst>
          </p:cNvPr>
          <p:cNvSpPr/>
          <p:nvPr/>
        </p:nvSpPr>
        <p:spPr>
          <a:xfrm>
            <a:off x="296348" y="1314965"/>
            <a:ext cx="698719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Kern county produces 72% of California’s total oil production and is the 5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producing county in the nation </a:t>
            </a:r>
          </a:p>
          <a:p>
            <a:pPr lvl="1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https://kernedc.com/wp-content/uploads/2019/09/AC5152-Kern-EDC-2019-Market-Overview-Member-Directory-January-2019_WEB.pdf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1"/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Kern agriculture commodities are valued over $7.6B+</a:t>
            </a:r>
          </a:p>
          <a:p>
            <a:pPr lvl="1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http://www.kernag.com/dept/news/2020/2019_Kern_County_Crop_Report.pdf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1"/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Kern county leads in the growing need for and development of energy storage projects — battery storage, water storage, and underground energy storage.</a:t>
            </a: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The Central Valley is home to many of the 76 potential carbon storage sites statewide that can bury </a:t>
            </a: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60 million tons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of </a:t>
            </a: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CO</a:t>
            </a:r>
            <a:r>
              <a:rPr lang="en-US" sz="2000" baseline="-2500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2</a:t>
            </a: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per year.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(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https://www.forbes.com/sites/jamesconca/2021/08/06/can-carbon-capture-and-storage-save-californias-grid/?sh=7697f19373e4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02E13E99-7833-8C48-B9C2-F5CDE81F4BF8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43" b="12811"/>
          <a:stretch/>
        </p:blipFill>
        <p:spPr>
          <a:xfrm>
            <a:off x="7620000" y="-4096"/>
            <a:ext cx="4572000" cy="2286000"/>
          </a:xfrm>
          <a:prstGeom prst="rect">
            <a:avLst/>
          </a:prstGeom>
        </p:spPr>
      </p:pic>
      <p:pic>
        <p:nvPicPr>
          <p:cNvPr id="9" name="Picture 8" descr="A sunset over a body of water&#10;&#10;Description automatically generated">
            <a:extLst>
              <a:ext uri="{FF2B5EF4-FFF2-40B4-BE49-F238E27FC236}">
                <a16:creationId xmlns:a16="http://schemas.microsoft.com/office/drawing/2014/main" id="{87AE2C7C-ECA7-354A-8821-BD5FD1B5C09D}"/>
              </a:ext>
            </a:extLst>
          </p:cNvPr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" t="12457" r="109" b="8514"/>
          <a:stretch/>
        </p:blipFill>
        <p:spPr>
          <a:xfrm>
            <a:off x="7620000" y="2286000"/>
            <a:ext cx="4572000" cy="2286000"/>
          </a:xfrm>
          <a:prstGeom prst="rect">
            <a:avLst/>
          </a:prstGeom>
        </p:spPr>
      </p:pic>
      <p:pic>
        <p:nvPicPr>
          <p:cNvPr id="11" name="Picture 10" descr="A long bridge over a body of water&#10;&#10;Description automatically generated">
            <a:extLst>
              <a:ext uri="{FF2B5EF4-FFF2-40B4-BE49-F238E27FC236}">
                <a16:creationId xmlns:a16="http://schemas.microsoft.com/office/drawing/2014/main" id="{D63534AE-0528-A747-8192-3A833CE335C3}"/>
              </a:ext>
            </a:extLst>
          </p:cNvPr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5" b="17930"/>
          <a:stretch/>
        </p:blipFill>
        <p:spPr>
          <a:xfrm>
            <a:off x="7620000" y="4572000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ctrTitle"/>
          </p:nvPr>
        </p:nvSpPr>
        <p:spPr>
          <a:xfrm>
            <a:off x="1524000" y="328980"/>
            <a:ext cx="91440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None/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What is Energy TT&amp;WD?</a:t>
            </a:r>
            <a:endParaRPr sz="4400" b="1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</p:txBody>
      </p:sp>
      <p:sp>
        <p:nvSpPr>
          <p:cNvPr id="114" name="Google Shape;114;p6"/>
          <p:cNvSpPr txBox="1">
            <a:spLocks noGrp="1"/>
          </p:cNvSpPr>
          <p:nvPr>
            <p:ph type="subTitle" idx="1"/>
          </p:nvPr>
        </p:nvSpPr>
        <p:spPr>
          <a:xfrm>
            <a:off x="661850" y="1197939"/>
            <a:ext cx="10736400" cy="128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Future of a stable energy sector in Kern County depends on an innovative coalition of public and private partners </a:t>
            </a:r>
            <a:endParaRPr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43DB6-B15A-E945-8969-243ECFB987FE}"/>
              </a:ext>
            </a:extLst>
          </p:cNvPr>
          <p:cNvSpPr/>
          <p:nvPr/>
        </p:nvSpPr>
        <p:spPr>
          <a:xfrm>
            <a:off x="6465990" y="2484248"/>
            <a:ext cx="46331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32B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Research</a:t>
            </a:r>
            <a:r>
              <a:rPr lang="en-US" sz="2800" b="1" dirty="0">
                <a:solidFill>
                  <a:srgbClr val="A32B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Connecting with partners who have the research capabilities for deployment into the workplace.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332B4-E94B-294D-8509-1608B2AFF7D4}"/>
              </a:ext>
            </a:extLst>
          </p:cNvPr>
          <p:cNvSpPr/>
          <p:nvPr/>
        </p:nvSpPr>
        <p:spPr>
          <a:xfrm>
            <a:off x="1354361" y="2558642"/>
            <a:ext cx="51116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32B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Workforce Development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Provide critical job training to the region to ensure an economically inclusive expansion of the energy sector.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0F2D24-0015-C346-BA64-82A7242D3B3A}"/>
              </a:ext>
            </a:extLst>
          </p:cNvPr>
          <p:cNvSpPr/>
          <p:nvPr/>
        </p:nvSpPr>
        <p:spPr>
          <a:xfrm>
            <a:off x="6467373" y="4275065"/>
            <a:ext cx="46317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32B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Policy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Facilitate discussions on energy expansion issues resulting in influence on governmental policy.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8167DC-A205-444C-81CF-61ABA3D85D34}"/>
              </a:ext>
            </a:extLst>
          </p:cNvPr>
          <p:cNvSpPr/>
          <p:nvPr/>
        </p:nvSpPr>
        <p:spPr>
          <a:xfrm>
            <a:off x="1354361" y="4275066"/>
            <a:ext cx="5006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32B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Innovation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Provide capacity building for communication of innovative projects in the energy sector</a:t>
            </a:r>
          </a:p>
        </p:txBody>
      </p:sp>
      <p:pic>
        <p:nvPicPr>
          <p:cNvPr id="9" name="Picture 2" descr="BoardDocs®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8" y="6215928"/>
            <a:ext cx="1922530" cy="43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6139-1DA8-4A07-8657-919078C2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538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Workforce Development and Education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820E9-2E41-4449-9DEF-0F013C7B898A}"/>
              </a:ext>
            </a:extLst>
          </p:cNvPr>
          <p:cNvSpPr txBox="1"/>
          <p:nvPr/>
        </p:nvSpPr>
        <p:spPr>
          <a:xfrm>
            <a:off x="655320" y="1564563"/>
            <a:ext cx="10698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 2020-21 the Energy Curriculum Discussion Group established the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Enhancing programs in the Industrial Technology &amp; Transportation Pathway to match a rapidly evolving technologies (fuel cells, batteries, gas systems).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Realigning the Engineering program along the engineering disciplines.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 degree/certificate in Energy with the emphasis on energy concepts, technologies, project management/development, and public policy.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Internships and stackable career paths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Partner with the NREL to feed students into their new Research Technician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Visualization of career mapping (like PPM) based on the Interstate Renewable Energy Council (IREC) career maps.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https://irecusa.org/career-maps/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Expanded opportunities with old and new partners for experiential learning.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Primary education for an evolving energy 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Planned curriculum submission of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Introduction to Energy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this fall.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Public outreach and education through the Energy TT&amp;WD webinar series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Faculty search for Instructor of Energy Sciences and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70626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776E-C967-47A6-9205-C5FBA83E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Research &amp; Innovation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AD78E-912D-4AB6-943D-04BB2683286C}"/>
              </a:ext>
            </a:extLst>
          </p:cNvPr>
          <p:cNvSpPr txBox="1"/>
          <p:nvPr/>
        </p:nvSpPr>
        <p:spPr>
          <a:xfrm>
            <a:off x="655320" y="1753750"/>
            <a:ext cx="10698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Partnering on research with industry, NREL, and LLNL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Student internships and research opportunities.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Creating a test facility/learning labs at BC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agrivoltaics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drones/imaging, IoT sensing, microgrid learning lab . . .) </a:t>
            </a:r>
          </a:p>
          <a:p>
            <a:pPr lvl="1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UC Merced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Identifying potential collaboration on research projects, including joint efforts between UC Merced graduate students and </a:t>
            </a: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BC students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Building capacity for communicating innovative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Advisory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Planning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Webinar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3CB42-7B52-4436-B548-D0F9FB99E6F1}"/>
              </a:ext>
            </a:extLst>
          </p:cNvPr>
          <p:cNvSpPr txBox="1"/>
          <p:nvPr/>
        </p:nvSpPr>
        <p:spPr>
          <a:xfrm>
            <a:off x="3209240" y="6050769"/>
            <a:ext cx="5266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https://www.bakersfieldcollege.edu/energy-TTWD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6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5C42-7EE6-43F2-B54F-190F8B3F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POLICY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AB4B0-24D1-4EB3-ABF7-0EDD4353E6A2}"/>
              </a:ext>
            </a:extLst>
          </p:cNvPr>
          <p:cNvSpPr/>
          <p:nvPr/>
        </p:nvSpPr>
        <p:spPr>
          <a:xfrm>
            <a:off x="899160" y="1490633"/>
            <a:ext cx="1051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Facilitate discussions on energy expansion issues resulting in influence on governmental policy.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8303C-7ECE-4494-ADB4-0BC8EC12E72C}"/>
              </a:ext>
            </a:extLst>
          </p:cNvPr>
          <p:cNvSpPr txBox="1"/>
          <p:nvPr/>
        </p:nvSpPr>
        <p:spPr>
          <a:xfrm>
            <a:off x="944880" y="2024985"/>
            <a:ext cx="10698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Webinar Series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Energy Series 2020-21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Ag/Water/Energy (AWE) Education Series 2021-22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Steering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Governmental Representatives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University Representatives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Industry Representatives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Research Representatives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Advisory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Renewable Energy Industries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Oil &amp; Gas Industries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Biomass Industries</a:t>
            </a:r>
          </a:p>
        </p:txBody>
      </p:sp>
    </p:spTree>
    <p:extLst>
      <p:ext uri="{BB962C8B-B14F-4D97-AF65-F5344CB8AC3E}">
        <p14:creationId xmlns:p14="http://schemas.microsoft.com/office/powerpoint/2010/main" val="396095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E052-3623-4ECA-9D59-7033C5D5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2214245"/>
            <a:ext cx="10515600" cy="1325563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16537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735F5CD667854C8D92C0C78B9D417A" ma:contentTypeVersion="12" ma:contentTypeDescription="Create a new document." ma:contentTypeScope="" ma:versionID="73375d0d76d36829daedb3e605f38a59">
  <xsd:schema xmlns:xsd="http://www.w3.org/2001/XMLSchema" xmlns:xs="http://www.w3.org/2001/XMLSchema" xmlns:p="http://schemas.microsoft.com/office/2006/metadata/properties" xmlns:ns3="369bdd64-960d-4420-b8f9-e6340354f8c0" xmlns:ns4="979348c4-9bfe-4560-af95-66507b58433c" targetNamespace="http://schemas.microsoft.com/office/2006/metadata/properties" ma:root="true" ma:fieldsID="4c1e35f6e2b13baa0e8c90841bdabb4c" ns3:_="" ns4:_="">
    <xsd:import namespace="369bdd64-960d-4420-b8f9-e6340354f8c0"/>
    <xsd:import namespace="979348c4-9bfe-4560-af95-66507b5843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bdd64-960d-4420-b8f9-e6340354f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8c4-9bfe-4560-af95-66507b584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76863C-CE79-4DE2-BE93-EA99D52475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28F18-2743-44C6-B395-29AC36DFFEF6}">
  <ds:schemaRefs>
    <ds:schemaRef ds:uri="http://schemas.microsoft.com/office/2006/metadata/properties"/>
    <ds:schemaRef ds:uri="369bdd64-960d-4420-b8f9-e6340354f8c0"/>
    <ds:schemaRef ds:uri="http://purl.org/dc/terms/"/>
    <ds:schemaRef ds:uri="979348c4-9bfe-4560-af95-66507b58433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A9BE59-90B1-4DE9-B3D2-70A477ECA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bdd64-960d-4420-b8f9-e6340354f8c0"/>
    <ds:schemaRef ds:uri="979348c4-9bfe-4560-af95-66507b584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705</Words>
  <Application>Microsoft Office PowerPoint</Application>
  <PresentationFormat>Widescreen</PresentationFormat>
  <Paragraphs>77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Wingdings</vt:lpstr>
      <vt:lpstr>Office Theme</vt:lpstr>
      <vt:lpstr>Energy Technology Transfer and Workforce Development (TT&amp;WD) Presentation to College Council September 10, 2021</vt:lpstr>
      <vt:lpstr>Kern County’s Wind and Solar Assets</vt:lpstr>
      <vt:lpstr>Kern County’s Other Assets</vt:lpstr>
      <vt:lpstr>What is Energy TT&amp;WD?</vt:lpstr>
      <vt:lpstr>Workforce Development and Education</vt:lpstr>
      <vt:lpstr>Research &amp; Innovation</vt:lpstr>
      <vt:lpstr>POLICY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Technology Transfer and Workforce Development (TT&amp;WD) Presentation to College Council October 14, 2020</dc:title>
  <dc:creator>Mary Rozell</dc:creator>
  <cp:lastModifiedBy>Liz Rozell</cp:lastModifiedBy>
  <cp:revision>9</cp:revision>
  <cp:lastPrinted>2020-10-14T19:23:55Z</cp:lastPrinted>
  <dcterms:created xsi:type="dcterms:W3CDTF">2020-10-14T03:06:49Z</dcterms:created>
  <dcterms:modified xsi:type="dcterms:W3CDTF">2021-09-09T19:28:52Z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0x01010090735F5CD667854C8D92C0C78B9D417A</vt:lpwstr>
  </property>
</Properties>
</file>