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  <p:sldMasterId id="2147483726" r:id="rId2"/>
  </p:sldMasterIdLst>
  <p:notesMasterIdLst>
    <p:notesMasterId r:id="rId16"/>
  </p:notesMasterIdLst>
  <p:handoutMasterIdLst>
    <p:handoutMasterId r:id="rId17"/>
  </p:handoutMasterIdLst>
  <p:sldIdLst>
    <p:sldId id="318" r:id="rId3"/>
    <p:sldId id="319" r:id="rId4"/>
    <p:sldId id="337" r:id="rId5"/>
    <p:sldId id="325" r:id="rId6"/>
    <p:sldId id="315" r:id="rId7"/>
    <p:sldId id="317" r:id="rId8"/>
    <p:sldId id="359" r:id="rId9"/>
    <p:sldId id="362" r:id="rId10"/>
    <p:sldId id="361" r:id="rId11"/>
    <p:sldId id="363" r:id="rId12"/>
    <p:sldId id="351" r:id="rId13"/>
    <p:sldId id="364" r:id="rId14"/>
    <p:sldId id="358" r:id="rId15"/>
  </p:sldIdLst>
  <p:sldSz cx="12192000" cy="6858000"/>
  <p:notesSz cx="7010400" cy="92964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2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A5C681-7B59-4673-B8E3-25BC75128138}" v="289" dt="2018-11-26T02:52:01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42" autoAdjust="0"/>
    <p:restoredTop sz="95332" autoAdjust="0"/>
  </p:normalViewPr>
  <p:slideViewPr>
    <p:cSldViewPr snapToGrid="0" snapToObjects="1">
      <p:cViewPr varScale="1">
        <p:scale>
          <a:sx n="115" d="100"/>
          <a:sy n="115" d="100"/>
        </p:scale>
        <p:origin x="1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50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37BDDE-319D-E541-B289-2D2975011D47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B0BB32-FB17-D44B-803F-D80DEA32B3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56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06F35B-2540-0340-8DB5-C4DD7F11A924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C2D14F-A8A3-424E-AF16-C8FA91C9AB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7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518-9CD0-DE49-AD0D-C4D56AC6C5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518-9CD0-DE49-AD0D-C4D56AC6C5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518-9CD0-DE49-AD0D-C4D56AC6C5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7334878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9633" y="551434"/>
            <a:ext cx="3945627" cy="56927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6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0"/>
            <a:ext cx="6096000" cy="6252755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351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684104"/>
            <a:ext cx="4945912" cy="1325563"/>
          </a:xfrm>
        </p:spPr>
        <p:txBody>
          <a:bodyPr anchor="t">
            <a:noAutofit/>
          </a:bodyPr>
          <a:lstStyle>
            <a:lvl1pPr algn="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744663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2527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6"/>
          <a:stretch/>
        </p:blipFill>
        <p:spPr>
          <a:xfrm>
            <a:off x="0" y="0"/>
            <a:ext cx="12192000" cy="625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9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057318D-FBF9-E04A-9D2B-A6F8E3468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7D2C05-06CB-D94D-B1C0-4B7EA32A2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F233AF-FA01-A046-BCE3-B3D757F9E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30F9DB-FF5D-D249-A4AE-CABB69689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518-9CD0-DE49-AD0D-C4D56AC6C5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F0C924-4B9C-0B42-BC3D-5E0559EF25C8}"/>
              </a:ext>
            </a:extLst>
          </p:cNvPr>
          <p:cNvSpPr/>
          <p:nvPr userDrawn="1"/>
        </p:nvSpPr>
        <p:spPr>
          <a:xfrm>
            <a:off x="0" y="6249798"/>
            <a:ext cx="12192000" cy="608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B1503F4-2B1C-FC43-82BF-84EADF134C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9976" y="6319315"/>
            <a:ext cx="1192924" cy="40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4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B8190-13AE-46F8-BCA4-6829AA81D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41E60D-E04D-4EF0-A4F6-E5755C5EA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22F38-3A14-469E-8320-49A03364C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8E55B-A13C-45FB-8300-DDDE77EC7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1C308-D65E-41D2-BCF1-26A186B3F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A859-7609-4A72-9C31-BD9687A105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756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78576-AD54-485E-8CFA-91A186953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0DA69-B166-452C-90D6-2FE379940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8CDEA-A36F-432A-ACED-F909E267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FC7A4-ABF5-4FAE-96C6-D3828505C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2BDF5-35BC-4CA4-885B-E33F79E1D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A859-7609-4A72-9C31-BD9687A105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245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BB1F8-EB6D-449A-9DCE-C95A87A54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8AC33-C157-46E7-A527-DA1FDBF52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91DCC-F58A-4AEB-8601-DAF5A93D3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E1D29-3A33-46E5-ADF5-9D8F0F5C2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818AA-27D4-494E-B045-560589656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A859-7609-4A72-9C31-BD9687A105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691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82609-0B89-4D17-A58E-5176E536D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446DB-A0DB-441D-B332-FDBC00E77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31392B-9D50-4B31-A481-627E13867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8398A-808B-45A0-9B3E-E336616E7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073F49-D490-4EAD-BC1B-B559ABFD3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A450D-F996-4DFF-807A-BBC2049BF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A859-7609-4A72-9C31-BD9687A105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1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68EF3-0B0F-4F0A-AC5B-5C090730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69044-72F2-4CB3-A12C-882DFE365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CAFBA8-C4DB-48EA-93E0-DEA36CC2C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7F4FBF-9C75-480E-93A7-42A171D2B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30BA95-F091-4419-98F0-14146BD99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764C46-3247-4A10-B45C-549C9F30C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AD387C-30D1-4D18-A995-26364E86C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73916-3AE6-4045-AE30-D338B30F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A859-7609-4A72-9C31-BD9687A105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241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B34B6-F17D-4BE4-8BD5-C55E9DA59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C1CD05-0D16-407E-ADE4-30C9DDAA6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A998A-DE84-4BD8-9D3D-CCF5C6AFE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64C5C0-B1F5-4BF9-82E7-A8245EB3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A859-7609-4A72-9C31-BD9687A105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5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1D8863-4C24-4E21-AC20-19A4F31FA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D335B0-F871-4439-9AD7-EFF422D6B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C4023-2160-4CBA-8D83-3D7A179C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A859-7609-4A72-9C31-BD9687A105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8135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6EEE8-9B9D-4484-8171-EEA8B8DD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632C1-BAA3-4A39-8AE1-DC4C66D13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428AB3-9A15-414C-87E2-358139172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13FE0-1939-49FD-9BA5-253BE53DA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324A5-AFF7-4E89-8691-7CD5CB52E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AFFF09-BA2D-449F-B81D-09A79ABA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A859-7609-4A72-9C31-BD9687A105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481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DE14C-1F07-46FB-84A5-D24010C26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83A835-4101-4CF9-A72D-C718ACE91C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8E259E-A355-4979-9C34-9CAE4DAED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ABB75-E1BA-4037-8503-A61485294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3053D9-8BC7-4571-9A4B-998A73B5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E4F47-54E5-459B-A8E8-6CBC0E4AE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A859-7609-4A72-9C31-BD9687A105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831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71E76-47BA-4E72-9716-994A2FC02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04363-1A40-406E-BAB1-11F634280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A27EC-6B13-4A75-9FBC-25E237029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7A52E-A947-418E-8168-2BA2B6BAB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0ED56-12E6-4F92-B8C7-8075FEA00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A859-7609-4A72-9C31-BD9687A105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3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C7F76B-D2A5-4EC6-9C24-C569E26CDA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87CC1D-C56D-42AA-99C8-DA018AF6A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E3496-1B11-4F04-B3CC-73D9EF262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89227-5014-4CD6-B9FA-EA038D5AC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507C5-EFD3-4C83-8D5C-090F69F11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A859-7609-4A72-9C31-BD9687A105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30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8852088" y="734016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>
                    <a:lumMod val="95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2017 Spring Opening Day | </a:t>
            </a:r>
            <a:fld id="{3A830BE1-3312-9048-8902-FA3CE5786C52}" type="slidenum">
              <a:rPr lang="en-US" sz="1100" smtClean="0"/>
              <a:pPr/>
              <a:t>‹#›</a:t>
            </a:fld>
            <a:endParaRPr lang="en-US" sz="1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518-9CD0-DE49-AD0D-C4D56AC6C5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20760" y="7057390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518-9CD0-DE49-AD0D-C4D56AC6C5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1D03546-B844-4944-847C-635E6083499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34717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CC518-9CD0-DE49-AD0D-C4D56AC6C5B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801100" y="76789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>
                    <a:lumMod val="95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2017 Spring Opening Day | </a:t>
            </a:r>
            <a:fld id="{3A830BE1-3312-9048-8902-FA3CE5786C52}" type="slidenum">
              <a:rPr lang="en-US" sz="1100" smtClean="0"/>
              <a:pPr/>
              <a:t>‹#›</a:t>
            </a:fld>
            <a:endParaRPr lang="en-US" sz="11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760" y="6356351"/>
            <a:ext cx="1326040" cy="45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5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672" r:id="rId12"/>
    <p:sldLayoutId id="2147483677" r:id="rId13"/>
    <p:sldLayoutId id="2147483674" r:id="rId14"/>
    <p:sldLayoutId id="214748370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pperplate Gothic Bold" panose="020E07050202060204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DF1781-8A59-4C1E-9207-B5A570DB0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47D9D-9B43-4287-BB17-0C6CCBFD2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C721F-9EF4-495C-8885-7875DF7EC0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C8BCD-6A26-4609-ADE8-0549FC51E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9511A-D14F-4177-B01A-C12DEE277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0A859-7609-4A72-9C31-BD9687A105D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6055B9-0B37-4878-B19B-5215AB1BF19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4800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DD6A22F-248A-4773-8965-938C1D17804B}"/>
              </a:ext>
            </a:extLst>
          </p:cNvPr>
          <p:cNvSpPr/>
          <p:nvPr userDrawn="1"/>
        </p:nvSpPr>
        <p:spPr>
          <a:xfrm>
            <a:off x="0" y="6249798"/>
            <a:ext cx="12192000" cy="6082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58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mailto:dialcala@bakersfieldcollege.edu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abrina.aguilar@bakersfieldcollege.edu" TargetMode="External"/><Relationship Id="rId2" Type="http://schemas.openxmlformats.org/officeDocument/2006/relationships/hyperlink" Target="mailto:angelica.perez@bakersfieldcollege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4304" y="5129012"/>
            <a:ext cx="9144000" cy="16557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Rising </a:t>
            </a:r>
            <a:r>
              <a:rPr lang="en-US" sz="6000" dirty="0"/>
              <a:t>Scholars Program</a:t>
            </a:r>
            <a:endParaRPr 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47" y="157552"/>
            <a:ext cx="6364933" cy="493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9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Entrepreneur Academy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2" y="2308952"/>
            <a:ext cx="5890532" cy="362158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Includes the following courses:</a:t>
            </a:r>
          </a:p>
          <a:p>
            <a:r>
              <a:rPr lang="en-US" dirty="0" smtClean="0"/>
              <a:t>Introduction </a:t>
            </a:r>
            <a:r>
              <a:rPr lang="en-US" dirty="0"/>
              <a:t>to </a:t>
            </a:r>
            <a:r>
              <a:rPr lang="en-US" dirty="0" smtClean="0"/>
              <a:t>Entrepreneurship</a:t>
            </a:r>
            <a:endParaRPr lang="en-US" dirty="0"/>
          </a:p>
          <a:p>
            <a:r>
              <a:rPr lang="en-US" dirty="0"/>
              <a:t>Business Plan I: Executive Summary </a:t>
            </a:r>
            <a:endParaRPr lang="en-US" dirty="0" smtClean="0"/>
          </a:p>
          <a:p>
            <a:r>
              <a:rPr lang="en-US" dirty="0" smtClean="0"/>
              <a:t>Business </a:t>
            </a:r>
            <a:r>
              <a:rPr lang="en-US" dirty="0"/>
              <a:t>Plan II: The Organizational Plan </a:t>
            </a:r>
          </a:p>
          <a:p>
            <a:r>
              <a:rPr lang="en-US" dirty="0"/>
              <a:t>Business Plan III: The Marketing </a:t>
            </a:r>
            <a:r>
              <a:rPr lang="en-US" dirty="0" smtClean="0"/>
              <a:t>Plan</a:t>
            </a:r>
            <a:endParaRPr lang="en-US" dirty="0"/>
          </a:p>
          <a:p>
            <a:r>
              <a:rPr lang="en-US" dirty="0"/>
              <a:t>Business Plan IV: The Financial </a:t>
            </a:r>
            <a:r>
              <a:rPr lang="en-US" dirty="0" smtClean="0"/>
              <a:t>Plan</a:t>
            </a:r>
            <a:endParaRPr lang="en-US" dirty="0"/>
          </a:p>
          <a:p>
            <a:r>
              <a:rPr lang="en-US" dirty="0"/>
              <a:t>Execution of Business </a:t>
            </a:r>
            <a:r>
              <a:rPr lang="en-US" dirty="0" smtClean="0"/>
              <a:t>Plan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42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137" y="182883"/>
            <a:ext cx="10515600" cy="1423850"/>
          </a:xfrm>
        </p:spPr>
        <p:txBody>
          <a:bodyPr/>
          <a:lstStyle/>
          <a:p>
            <a:r>
              <a:rPr lang="en-US" dirty="0" smtClean="0"/>
              <a:t>Connecting Students to the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Diana Alcala</a:t>
            </a:r>
          </a:p>
          <a:p>
            <a:pPr marL="0" indent="0">
              <a:buNone/>
            </a:pPr>
            <a:r>
              <a:rPr lang="en-US" dirty="0" smtClean="0"/>
              <a:t>RSP Educational Advisor </a:t>
            </a:r>
          </a:p>
          <a:p>
            <a:pPr marL="0" indent="0">
              <a:buNone/>
            </a:pPr>
            <a:r>
              <a:rPr lang="en-US" dirty="0" smtClean="0"/>
              <a:t>(661) 395-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dialcala@bakersfieldcollege.edu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Unite </a:t>
            </a:r>
            <a:r>
              <a:rPr lang="en-US" dirty="0"/>
              <a:t>Us- Network that connects students to organizations and provide services to individuals in </a:t>
            </a:r>
            <a:r>
              <a:rPr lang="en-US" dirty="0" smtClean="0"/>
              <a:t>need.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419" y="1711800"/>
            <a:ext cx="2748774" cy="426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4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Faculty Needs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Anthropology Instructor                            Needed to teach </a:t>
            </a:r>
            <a:r>
              <a:rPr lang="en-US" dirty="0">
                <a:solidFill>
                  <a:srgbClr val="FF0000"/>
                </a:solidFill>
              </a:rPr>
              <a:t>ANTH B1, ANTH B1L </a:t>
            </a:r>
            <a:r>
              <a:rPr lang="en-US" dirty="0" smtClean="0">
                <a:solidFill>
                  <a:srgbClr val="FF0000"/>
                </a:solidFill>
              </a:rPr>
              <a:t>					           and </a:t>
            </a:r>
            <a:r>
              <a:rPr lang="en-US" dirty="0">
                <a:solidFill>
                  <a:srgbClr val="FF0000"/>
                </a:solidFill>
              </a:rPr>
              <a:t>ANTH </a:t>
            </a:r>
            <a:r>
              <a:rPr lang="en-US" dirty="0" smtClean="0">
                <a:solidFill>
                  <a:srgbClr val="FF0000"/>
                </a:solidFill>
              </a:rPr>
              <a:t>B3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Philosophy Instructor                                 Needed for Philosophy Pathway </a:t>
            </a:r>
            <a:r>
              <a:rPr lang="en-US" dirty="0">
                <a:solidFill>
                  <a:srgbClr val="FF0000"/>
                </a:solidFill>
              </a:rPr>
              <a:t>(PHIL </a:t>
            </a:r>
            <a:r>
              <a:rPr lang="en-US" dirty="0" smtClean="0">
                <a:solidFill>
                  <a:srgbClr val="FF0000"/>
                </a:solidFill>
              </a:rPr>
              <a:t>					           B18</a:t>
            </a:r>
            <a:r>
              <a:rPr lang="en-US" dirty="0">
                <a:solidFill>
                  <a:srgbClr val="FF0000"/>
                </a:solidFill>
              </a:rPr>
              <a:t>, PHIL B12, </a:t>
            </a:r>
            <a:r>
              <a:rPr lang="en-US" dirty="0" smtClean="0">
                <a:solidFill>
                  <a:srgbClr val="FF0000"/>
                </a:solidFill>
              </a:rPr>
              <a:t>PHIL </a:t>
            </a:r>
            <a:r>
              <a:rPr lang="en-US" dirty="0">
                <a:solidFill>
                  <a:srgbClr val="FF0000"/>
                </a:solidFill>
              </a:rPr>
              <a:t>B6A, PHIL B7) </a:t>
            </a:r>
            <a:r>
              <a:rPr lang="en-US" dirty="0" smtClean="0">
                <a:solidFill>
                  <a:srgbClr val="FF0000"/>
                </a:solidFill>
              </a:rPr>
              <a:t>						           and </a:t>
            </a:r>
            <a:r>
              <a:rPr lang="en-US" dirty="0">
                <a:solidFill>
                  <a:srgbClr val="FF0000"/>
                </a:solidFill>
              </a:rPr>
              <a:t>to teach PHIL B35 </a:t>
            </a:r>
            <a:r>
              <a:rPr lang="en-US" dirty="0"/>
              <a:t>for Area </a:t>
            </a:r>
            <a:r>
              <a:rPr lang="en-US" dirty="0" smtClean="0"/>
              <a:t>F</a:t>
            </a:r>
            <a:endParaRPr lang="en-US" dirty="0"/>
          </a:p>
          <a:p>
            <a:r>
              <a:rPr lang="en-US" dirty="0"/>
              <a:t>Foreign Language Instructor                    Needed for IGETC </a:t>
            </a:r>
            <a:r>
              <a:rPr lang="en-US" dirty="0" smtClean="0"/>
              <a:t>Pathway</a:t>
            </a:r>
            <a:endParaRPr lang="en-US" dirty="0"/>
          </a:p>
          <a:p>
            <a:r>
              <a:rPr lang="en-US" dirty="0"/>
              <a:t>Political Science Instructor                       </a:t>
            </a:r>
            <a:r>
              <a:rPr lang="en-US" dirty="0" smtClean="0"/>
              <a:t>Needed </a:t>
            </a:r>
            <a:r>
              <a:rPr lang="en-US" dirty="0"/>
              <a:t>for Political Science Pathway </a:t>
            </a:r>
            <a:r>
              <a:rPr lang="en-US" dirty="0" smtClean="0"/>
              <a:t>					         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POLSI B1, POLSI B2, POLS B3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Sociology Instructor                                    Needed Sociology Pathway </a:t>
            </a:r>
            <a:r>
              <a:rPr lang="en-US" dirty="0">
                <a:solidFill>
                  <a:srgbClr val="FF0000"/>
                </a:solidFill>
              </a:rPr>
              <a:t>(SOCI B28, </a:t>
            </a:r>
            <a:r>
              <a:rPr lang="en-US" dirty="0" smtClean="0">
                <a:solidFill>
                  <a:srgbClr val="FF0000"/>
                </a:solidFill>
              </a:rPr>
              <a:t>					           SOCI </a:t>
            </a:r>
            <a:r>
              <a:rPr lang="en-US" dirty="0">
                <a:solidFill>
                  <a:srgbClr val="FF0000"/>
                </a:solidFill>
              </a:rPr>
              <a:t>B1, SOCI B45, and SOCI B2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Geology/Earth Science Instructor          Needed for all pathways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84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75211"/>
            <a:ext cx="9144000" cy="4382589"/>
          </a:xfrm>
        </p:spPr>
        <p:txBody>
          <a:bodyPr/>
          <a:lstStyle/>
          <a:p>
            <a:r>
              <a:rPr lang="en-US" dirty="0" smtClean="0"/>
              <a:t>If you are interested in teaching or collaborating with the Rising Scholars Program please reach out to us!</a:t>
            </a:r>
          </a:p>
          <a:p>
            <a:endParaRPr lang="en-US" dirty="0"/>
          </a:p>
          <a:p>
            <a:r>
              <a:rPr lang="en-US" dirty="0" smtClean="0"/>
              <a:t>Angelica Perez, Program Director </a:t>
            </a:r>
            <a:r>
              <a:rPr lang="en-US" dirty="0" smtClean="0">
                <a:hlinkClick r:id="rId2"/>
              </a:rPr>
              <a:t>angelica.perez@bakersfieldcollege.edu</a:t>
            </a:r>
            <a:endParaRPr lang="en-US" dirty="0" smtClean="0"/>
          </a:p>
          <a:p>
            <a:r>
              <a:rPr lang="en-US" dirty="0" smtClean="0"/>
              <a:t>Sabrina Aguilar, Program Manager </a:t>
            </a:r>
            <a:r>
              <a:rPr lang="en-US" u="sng" dirty="0" smtClean="0">
                <a:hlinkClick r:id="rId3"/>
              </a:rPr>
              <a:t>sabrina.aguilar@bakersfieldcollege.edu</a:t>
            </a:r>
            <a:endParaRPr lang="en-US" u="sng" dirty="0" smtClean="0"/>
          </a:p>
          <a:p>
            <a:r>
              <a:rPr lang="en-US" dirty="0" smtClean="0"/>
              <a:t>Diana Alcala, RSP Educational Advisor</a:t>
            </a:r>
          </a:p>
          <a:p>
            <a:r>
              <a:rPr lang="en-US" u="sng" dirty="0" smtClean="0">
                <a:solidFill>
                  <a:srgbClr val="0070C0"/>
                </a:solidFill>
              </a:rPr>
              <a:t>bryan.hirayama@bakersfieldcollege.edu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518-9CD0-DE49-AD0D-C4D56AC6C5B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937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pperplate Gothic Bold" panose="020E0705020206020404" pitchFamily="34" charset="0"/>
                <a:cs typeface="Aharoni" panose="02010803020104030203" pitchFamily="2" charset="-79"/>
              </a:rPr>
              <a:t>What is the Rising Scholars Program?</a:t>
            </a:r>
            <a:endParaRPr lang="en-US" dirty="0">
              <a:latin typeface="Copperplate Gothic Bold" panose="020E0705020206020404" pitchFamily="34" charset="0"/>
              <a:cs typeface="Aharoni" panose="02010803020104030203" pitchFamily="2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74835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cs typeface="Aharoni" panose="02010803020104030203" pitchFamily="2" charset="-79"/>
              </a:rPr>
              <a:t>A face to face and correspondence educational program through Bakersfield College that gives incarcerated individuals the opportunity to take college level courses and earn transferable degrees and certificates of achievement.</a:t>
            </a:r>
            <a:endParaRPr lang="en-US" dirty="0"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3509353"/>
            <a:ext cx="81915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9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you change your name?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6690" y="1825625"/>
            <a:ext cx="6657109" cy="4351338"/>
          </a:xfrm>
        </p:spPr>
        <p:txBody>
          <a:bodyPr/>
          <a:lstStyle/>
          <a:p>
            <a:r>
              <a:rPr lang="en-US" dirty="0" smtClean="0"/>
              <a:t>Formerly known as the Inmate Scholars Program</a:t>
            </a:r>
          </a:p>
          <a:p>
            <a:r>
              <a:rPr lang="en-US" dirty="0" smtClean="0"/>
              <a:t>Inmate has a negative connotation within our field of higher education and our targeted student population</a:t>
            </a:r>
          </a:p>
          <a:p>
            <a:r>
              <a:rPr lang="en-US" dirty="0" smtClean="0"/>
              <a:t>Our name aligns with the Rising Scholars Network at the California Community Colleges Chancellor’s Office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77" y="1928553"/>
            <a:ext cx="4318322" cy="32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7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85386"/>
            <a:ext cx="10058400" cy="1609344"/>
          </a:xfrm>
        </p:spPr>
        <p:txBody>
          <a:bodyPr/>
          <a:lstStyle/>
          <a:p>
            <a:pPr algn="ctr"/>
            <a:r>
              <a:rPr lang="en-US" dirty="0" smtClean="0">
                <a:latin typeface="Copperplate Gothic Bold" panose="020E0705020206020404" pitchFamily="34" charset="0"/>
                <a:cs typeface="Aharoni" panose="02010803020104030203" pitchFamily="2" charset="-79"/>
              </a:rPr>
              <a:t>What Types of Institutions </a:t>
            </a:r>
            <a:r>
              <a:rPr lang="en-US" dirty="0">
                <a:latin typeface="Copperplate Gothic Bold" panose="020E0705020206020404" pitchFamily="34" charset="0"/>
                <a:cs typeface="Aharoni" panose="02010803020104030203" pitchFamily="2" charset="-79"/>
              </a:rPr>
              <a:t>A</a:t>
            </a:r>
            <a:r>
              <a:rPr lang="en-US" dirty="0" smtClean="0">
                <a:latin typeface="Copperplate Gothic Bold" panose="020E0705020206020404" pitchFamily="34" charset="0"/>
                <a:cs typeface="Aharoni" panose="02010803020104030203" pitchFamily="2" charset="-79"/>
              </a:rPr>
              <a:t>re </a:t>
            </a:r>
            <a:r>
              <a:rPr lang="en-US" dirty="0">
                <a:latin typeface="Copperplate Gothic Bold" panose="020E0705020206020404" pitchFamily="34" charset="0"/>
                <a:cs typeface="Aharoni" panose="02010803020104030203" pitchFamily="2" charset="-79"/>
              </a:rPr>
              <a:t>W</a:t>
            </a:r>
            <a:r>
              <a:rPr lang="en-US" dirty="0" smtClean="0">
                <a:latin typeface="Copperplate Gothic Bold" panose="020E0705020206020404" pitchFamily="34" charset="0"/>
                <a:cs typeface="Aharoni" panose="02010803020104030203" pitchFamily="2" charset="-79"/>
              </a:rPr>
              <a:t>e </a:t>
            </a:r>
            <a:r>
              <a:rPr lang="en-US" dirty="0">
                <a:latin typeface="Copperplate Gothic Bold" panose="020E0705020206020404" pitchFamily="34" charset="0"/>
                <a:cs typeface="Aharoni" panose="02010803020104030203" pitchFamily="2" charset="-79"/>
              </a:rPr>
              <a:t>T</a:t>
            </a:r>
            <a:r>
              <a:rPr lang="en-US" dirty="0" smtClean="0">
                <a:latin typeface="Copperplate Gothic Bold" panose="020E0705020206020404" pitchFamily="34" charset="0"/>
                <a:cs typeface="Aharoni" panose="02010803020104030203" pitchFamily="2" charset="-79"/>
              </a:rPr>
              <a:t>eaching In?</a:t>
            </a:r>
            <a:endParaRPr lang="en-US" dirty="0">
              <a:latin typeface="Copperplate Gothic Bold" panose="020E07050202060204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6365"/>
            <a:ext cx="5549721" cy="4230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>
                <a:cs typeface="Aharoni" panose="02010803020104030203" pitchFamily="2" charset="-79"/>
              </a:rPr>
              <a:t>California State Prisons</a:t>
            </a:r>
          </a:p>
          <a:p>
            <a:r>
              <a:rPr lang="en-US" dirty="0" smtClean="0">
                <a:cs typeface="Aharoni" panose="02010803020104030203" pitchFamily="2" charset="-79"/>
              </a:rPr>
              <a:t>Wasco State Prison-1 yard</a:t>
            </a:r>
          </a:p>
          <a:p>
            <a:r>
              <a:rPr lang="en-US" dirty="0" smtClean="0">
                <a:cs typeface="Aharoni" panose="02010803020104030203" pitchFamily="2" charset="-79"/>
              </a:rPr>
              <a:t>Kern Valley State Prison-4 yards</a:t>
            </a:r>
          </a:p>
          <a:p>
            <a:r>
              <a:rPr lang="en-US" dirty="0" smtClean="0">
                <a:cs typeface="Aharoni" panose="02010803020104030203" pitchFamily="2" charset="-79"/>
              </a:rPr>
              <a:t>North Kern State Prison-1 yard</a:t>
            </a:r>
          </a:p>
          <a:p>
            <a:r>
              <a:rPr lang="en-US" dirty="0" smtClean="0">
                <a:cs typeface="Aharoni" panose="02010803020104030203" pitchFamily="2" charset="-79"/>
              </a:rPr>
              <a:t>Corcoran State Prison-4 yards</a:t>
            </a:r>
          </a:p>
          <a:p>
            <a:r>
              <a:rPr lang="en-US" dirty="0" smtClean="0">
                <a:cs typeface="Aharoni" panose="02010803020104030203" pitchFamily="2" charset="-79"/>
              </a:rPr>
              <a:t>Substance Abuse Treatment Facility-4 yards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164" y="1903563"/>
            <a:ext cx="5770629" cy="333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1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and Career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Communication Studies Associate in Arts Degree for Transfer</a:t>
            </a:r>
          </a:p>
          <a:p>
            <a:r>
              <a:rPr lang="en-US" dirty="0"/>
              <a:t>Sociology Associate in Arts Degree for Transfer</a:t>
            </a:r>
          </a:p>
          <a:p>
            <a:r>
              <a:rPr lang="en-US" dirty="0" smtClean="0"/>
              <a:t>History Associate in Arts Degree for Transfer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Psychology Associate in Arts Degree for Transfer</a:t>
            </a:r>
          </a:p>
          <a:p>
            <a:r>
              <a:rPr lang="en-US" dirty="0"/>
              <a:t>Industrial Automation Bachelor of Science Degree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Cambria" panose="02040503050406030204" pitchFamily="18" charset="0"/>
              </a:rPr>
              <a:t>Kern Valley State Prison Pilot Program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84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Overview for </a:t>
            </a:r>
            <a:r>
              <a:rPr lang="en-US" dirty="0" smtClean="0"/>
              <a:t>Spring 2022 Semester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36123"/>
            <a:ext cx="10515600" cy="3940839"/>
          </a:xfrm>
        </p:spPr>
        <p:txBody>
          <a:bodyPr/>
          <a:lstStyle/>
          <a:p>
            <a:r>
              <a:rPr lang="en-US" dirty="0"/>
              <a:t>Continued Operations in 6</a:t>
            </a:r>
            <a:r>
              <a:rPr lang="en-US" dirty="0" smtClean="0"/>
              <a:t> </a:t>
            </a:r>
            <a:r>
              <a:rPr lang="en-US" dirty="0"/>
              <a:t>Facilities, </a:t>
            </a:r>
            <a:r>
              <a:rPr lang="en-US" dirty="0" smtClean="0"/>
              <a:t>for </a:t>
            </a:r>
            <a:r>
              <a:rPr lang="en-US" dirty="0"/>
              <a:t>a Total of </a:t>
            </a:r>
            <a:r>
              <a:rPr lang="en-US" dirty="0" smtClean="0"/>
              <a:t>14 Yards</a:t>
            </a:r>
            <a:endParaRPr lang="en-US" dirty="0"/>
          </a:p>
          <a:p>
            <a:r>
              <a:rPr lang="en-US" dirty="0" smtClean="0"/>
              <a:t>86 </a:t>
            </a:r>
            <a:r>
              <a:rPr lang="en-US" dirty="0"/>
              <a:t>Total </a:t>
            </a:r>
            <a:r>
              <a:rPr lang="en-US" dirty="0" smtClean="0"/>
              <a:t>Sections</a:t>
            </a:r>
          </a:p>
          <a:p>
            <a:r>
              <a:rPr lang="en-US" dirty="0" smtClean="0"/>
              <a:t>Estimated student headcount is 952</a:t>
            </a:r>
            <a:endParaRPr lang="en-US" dirty="0"/>
          </a:p>
          <a:p>
            <a:r>
              <a:rPr lang="en-US" dirty="0"/>
              <a:t>Approximately </a:t>
            </a:r>
            <a:r>
              <a:rPr lang="en-US" dirty="0" smtClean="0"/>
              <a:t>1,639 Student Enrollment</a:t>
            </a:r>
          </a:p>
          <a:p>
            <a:r>
              <a:rPr lang="en-US" dirty="0" smtClean="0"/>
              <a:t>40 Instructors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52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Juvenile Hall Pilot</a:t>
            </a:r>
            <a:endParaRPr lang="en-US" sz="6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86" y="1825625"/>
            <a:ext cx="4409995" cy="43513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Partnered with Dual Enrollment</a:t>
            </a:r>
          </a:p>
          <a:p>
            <a:r>
              <a:rPr lang="en-US" dirty="0" smtClean="0"/>
              <a:t>Offering STDV B6-Tools for College Success</a:t>
            </a:r>
          </a:p>
          <a:p>
            <a:r>
              <a:rPr lang="en-US" dirty="0" smtClean="0"/>
              <a:t>Plans to Expand:</a:t>
            </a:r>
          </a:p>
          <a:p>
            <a:pPr algn="r">
              <a:buFont typeface="Courier New" panose="02070309020205020404" pitchFamily="49" charset="0"/>
              <a:buChar char="o"/>
            </a:pPr>
            <a:r>
              <a:rPr lang="en-US" dirty="0" smtClean="0"/>
              <a:t>Kern Crossroads Facility</a:t>
            </a:r>
          </a:p>
          <a:p>
            <a:pPr algn="r">
              <a:buFont typeface="Courier New" panose="02070309020205020404" pitchFamily="49" charset="0"/>
              <a:buChar char="o"/>
            </a:pPr>
            <a:r>
              <a:rPr lang="en-US" dirty="0" smtClean="0"/>
              <a:t>Camp Erwin Owen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17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44588"/>
          </a:xfrm>
        </p:spPr>
        <p:txBody>
          <a:bodyPr/>
          <a:lstStyle/>
          <a:p>
            <a:r>
              <a:rPr lang="en-US" dirty="0" smtClean="0"/>
              <a:t>Staff and Facilities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44589"/>
            <a:ext cx="5181600" cy="503237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New Department Assistant III</a:t>
            </a:r>
          </a:p>
          <a:p>
            <a:pPr marL="0" indent="0" algn="ctr">
              <a:buNone/>
            </a:pPr>
            <a:r>
              <a:rPr lang="en-US" dirty="0" smtClean="0"/>
              <a:t>Rita Gabaldon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44590"/>
            <a:ext cx="5181600" cy="503237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Basement Expansion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756" y="1670761"/>
            <a:ext cx="3457124" cy="46072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878" y="2286002"/>
            <a:ext cx="2099492" cy="32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1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Automation BA Update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3699"/>
            <a:ext cx="5181600" cy="421519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Mobile Classroom</a:t>
            </a:r>
          </a:p>
          <a:p>
            <a:r>
              <a:rPr lang="en-US" dirty="0" smtClean="0"/>
              <a:t>Laptops (No Internet)</a:t>
            </a:r>
          </a:p>
          <a:p>
            <a:r>
              <a:rPr lang="en-US" dirty="0" smtClean="0"/>
              <a:t>Electronics Courses: </a:t>
            </a:r>
          </a:p>
          <a:p>
            <a:pPr algn="r">
              <a:buFont typeface="Courier New" panose="02070309020205020404" pitchFamily="49" charset="0"/>
              <a:buChar char="o"/>
            </a:pPr>
            <a:r>
              <a:rPr lang="en-US" dirty="0" smtClean="0"/>
              <a:t>ELET B1A-Basic Electronics</a:t>
            </a:r>
          </a:p>
          <a:p>
            <a:pPr algn="r">
              <a:buFont typeface="Courier New" panose="02070309020205020404" pitchFamily="49" charset="0"/>
              <a:buChar char="o"/>
            </a:pPr>
            <a:r>
              <a:rPr lang="en-US" dirty="0" smtClean="0"/>
              <a:t>ELET B3-Programmable Logic Controllers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29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18681</TotalTime>
  <Words>649</Words>
  <Application>Microsoft Office PowerPoint</Application>
  <PresentationFormat>Widescreen</PresentationFormat>
  <Paragraphs>81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Aharoni</vt:lpstr>
      <vt:lpstr>Arial</vt:lpstr>
      <vt:lpstr>Calibri</vt:lpstr>
      <vt:lpstr>Calibri Light</vt:lpstr>
      <vt:lpstr>Cambria</vt:lpstr>
      <vt:lpstr>Copperplate Gothic Bold</vt:lpstr>
      <vt:lpstr>Courier New</vt:lpstr>
      <vt:lpstr>Office Theme</vt:lpstr>
      <vt:lpstr>Custom Design</vt:lpstr>
      <vt:lpstr>PowerPoint Presentation</vt:lpstr>
      <vt:lpstr>What is the Rising Scholars Program?</vt:lpstr>
      <vt:lpstr>Why Did you change your name?</vt:lpstr>
      <vt:lpstr>What Types of Institutions Are We Teaching In?</vt:lpstr>
      <vt:lpstr>Learning and Career Pathways</vt:lpstr>
      <vt:lpstr>Enrollment Overview for Spring 2022 Semester</vt:lpstr>
      <vt:lpstr>Juvenile Hall Pilot</vt:lpstr>
      <vt:lpstr>Staff and Facilities Updates</vt:lpstr>
      <vt:lpstr>Industrial Automation BA Update</vt:lpstr>
      <vt:lpstr>Summer Entrepreneur Academy </vt:lpstr>
      <vt:lpstr>Connecting Students to the community</vt:lpstr>
      <vt:lpstr>Faculty Needs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 K-16 Systems &amp; Pathways  Task Force</dc:title>
  <dc:creator>Erica Menchaca</dc:creator>
  <cp:lastModifiedBy>Camilla Anderson</cp:lastModifiedBy>
  <cp:revision>190</cp:revision>
  <cp:lastPrinted>2019-10-02T15:33:41Z</cp:lastPrinted>
  <dcterms:created xsi:type="dcterms:W3CDTF">2018-11-25T21:16:55Z</dcterms:created>
  <dcterms:modified xsi:type="dcterms:W3CDTF">2022-02-14T20:43:15Z</dcterms:modified>
</cp:coreProperties>
</file>