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9" r:id="rId3"/>
    <p:sldId id="257" r:id="rId4"/>
    <p:sldId id="261"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684D61-813C-4DC6-AD7B-6525B86A7AF7}" v="17" dt="2022-04-06T23:24:55.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tt Redd" userId="1447df00-b395-4e77-b1ee-8c31b229ae8f" providerId="ADAL" clId="{DA684D61-813C-4DC6-AD7B-6525B86A7AF7}"/>
    <pc:docChg chg="undo custSel addSld delSld modSld sldOrd">
      <pc:chgData name="Brett Redd" userId="1447df00-b395-4e77-b1ee-8c31b229ae8f" providerId="ADAL" clId="{DA684D61-813C-4DC6-AD7B-6525B86A7AF7}" dt="2022-04-11T20:39:00.113" v="3059" actId="14100"/>
      <pc:docMkLst>
        <pc:docMk/>
      </pc:docMkLst>
      <pc:sldChg chg="modSp new mod">
        <pc:chgData name="Brett Redd" userId="1447df00-b395-4e77-b1ee-8c31b229ae8f" providerId="ADAL" clId="{DA684D61-813C-4DC6-AD7B-6525B86A7AF7}" dt="2022-04-06T22:49:46.764" v="583" actId="33524"/>
        <pc:sldMkLst>
          <pc:docMk/>
          <pc:sldMk cId="980215028" sldId="256"/>
        </pc:sldMkLst>
        <pc:spChg chg="mod">
          <ac:chgData name="Brett Redd" userId="1447df00-b395-4e77-b1ee-8c31b229ae8f" providerId="ADAL" clId="{DA684D61-813C-4DC6-AD7B-6525B86A7AF7}" dt="2022-04-06T22:30:25.880" v="578" actId="1076"/>
          <ac:spMkLst>
            <pc:docMk/>
            <pc:sldMk cId="980215028" sldId="256"/>
            <ac:spMk id="2" creationId="{60B36923-0866-4FD8-AC68-832DB11DE315}"/>
          </ac:spMkLst>
        </pc:spChg>
        <pc:spChg chg="mod">
          <ac:chgData name="Brett Redd" userId="1447df00-b395-4e77-b1ee-8c31b229ae8f" providerId="ADAL" clId="{DA684D61-813C-4DC6-AD7B-6525B86A7AF7}" dt="2022-04-06T22:49:46.764" v="583" actId="33524"/>
          <ac:spMkLst>
            <pc:docMk/>
            <pc:sldMk cId="980215028" sldId="256"/>
            <ac:spMk id="3" creationId="{9509690C-5221-466A-8481-CC7899F2612E}"/>
          </ac:spMkLst>
        </pc:spChg>
      </pc:sldChg>
      <pc:sldChg chg="addSp delSp modSp new mod">
        <pc:chgData name="Brett Redd" userId="1447df00-b395-4e77-b1ee-8c31b229ae8f" providerId="ADAL" clId="{DA684D61-813C-4DC6-AD7B-6525B86A7AF7}" dt="2022-04-11T20:39:00.113" v="3059" actId="14100"/>
        <pc:sldMkLst>
          <pc:docMk/>
          <pc:sldMk cId="21166852" sldId="257"/>
        </pc:sldMkLst>
        <pc:spChg chg="mod">
          <ac:chgData name="Brett Redd" userId="1447df00-b395-4e77-b1ee-8c31b229ae8f" providerId="ADAL" clId="{DA684D61-813C-4DC6-AD7B-6525B86A7AF7}" dt="2022-04-11T20:39:00.113" v="3059" actId="14100"/>
          <ac:spMkLst>
            <pc:docMk/>
            <pc:sldMk cId="21166852" sldId="257"/>
            <ac:spMk id="2" creationId="{B36E57F9-011C-4CE6-B08F-BF096AB04F1C}"/>
          </ac:spMkLst>
        </pc:spChg>
        <pc:spChg chg="mod">
          <ac:chgData name="Brett Redd" userId="1447df00-b395-4e77-b1ee-8c31b229ae8f" providerId="ADAL" clId="{DA684D61-813C-4DC6-AD7B-6525B86A7AF7}" dt="2022-04-11T20:38:57.748" v="3058" actId="1076"/>
          <ac:spMkLst>
            <pc:docMk/>
            <pc:sldMk cId="21166852" sldId="257"/>
            <ac:spMk id="3" creationId="{E3BB42CB-E890-4C12-BC12-8CD9F2390B0A}"/>
          </ac:spMkLst>
        </pc:spChg>
        <pc:picChg chg="add del mod">
          <ac:chgData name="Brett Redd" userId="1447df00-b395-4e77-b1ee-8c31b229ae8f" providerId="ADAL" clId="{DA684D61-813C-4DC6-AD7B-6525B86A7AF7}" dt="2022-04-06T23:13:40.217" v="1345" actId="478"/>
          <ac:picMkLst>
            <pc:docMk/>
            <pc:sldMk cId="21166852" sldId="257"/>
            <ac:picMk id="1026" creationId="{E2BD16DD-707F-4753-9D97-45F1C3828290}"/>
          </ac:picMkLst>
        </pc:picChg>
      </pc:sldChg>
      <pc:sldChg chg="addSp delSp modSp new mod">
        <pc:chgData name="Brett Redd" userId="1447df00-b395-4e77-b1ee-8c31b229ae8f" providerId="ADAL" clId="{DA684D61-813C-4DC6-AD7B-6525B86A7AF7}" dt="2022-04-06T23:26:04.238" v="2069" actId="1076"/>
        <pc:sldMkLst>
          <pc:docMk/>
          <pc:sldMk cId="676287236" sldId="258"/>
        </pc:sldMkLst>
        <pc:spChg chg="mod">
          <ac:chgData name="Brett Redd" userId="1447df00-b395-4e77-b1ee-8c31b229ae8f" providerId="ADAL" clId="{DA684D61-813C-4DC6-AD7B-6525B86A7AF7}" dt="2022-04-06T23:25:59.876" v="2068" actId="1076"/>
          <ac:spMkLst>
            <pc:docMk/>
            <pc:sldMk cId="676287236" sldId="258"/>
            <ac:spMk id="2" creationId="{776309F9-9431-45D6-8FF7-293958B38868}"/>
          </ac:spMkLst>
        </pc:spChg>
        <pc:spChg chg="add del">
          <ac:chgData name="Brett Redd" userId="1447df00-b395-4e77-b1ee-8c31b229ae8f" providerId="ADAL" clId="{DA684D61-813C-4DC6-AD7B-6525B86A7AF7}" dt="2022-04-06T23:24:55.429" v="2056"/>
          <ac:spMkLst>
            <pc:docMk/>
            <pc:sldMk cId="676287236" sldId="258"/>
            <ac:spMk id="3" creationId="{C532EF26-B26E-4026-BB54-55F434E1FCF0}"/>
          </ac:spMkLst>
        </pc:spChg>
        <pc:graphicFrameChg chg="add del mod modGraphic">
          <ac:chgData name="Brett Redd" userId="1447df00-b395-4e77-b1ee-8c31b229ae8f" providerId="ADAL" clId="{DA684D61-813C-4DC6-AD7B-6525B86A7AF7}" dt="2022-04-06T23:24:30.058" v="2053"/>
          <ac:graphicFrameMkLst>
            <pc:docMk/>
            <pc:sldMk cId="676287236" sldId="258"/>
            <ac:graphicFrameMk id="4" creationId="{11738BEA-C384-4401-8DE1-189BD29DE18A}"/>
          </ac:graphicFrameMkLst>
        </pc:graphicFrameChg>
        <pc:graphicFrameChg chg="add del mod">
          <ac:chgData name="Brett Redd" userId="1447df00-b395-4e77-b1ee-8c31b229ae8f" providerId="ADAL" clId="{DA684D61-813C-4DC6-AD7B-6525B86A7AF7}" dt="2022-04-06T23:24:41.665" v="2055"/>
          <ac:graphicFrameMkLst>
            <pc:docMk/>
            <pc:sldMk cId="676287236" sldId="258"/>
            <ac:graphicFrameMk id="5" creationId="{DF7547F9-29AE-4A29-AFA1-89A65F25A19A}"/>
          </ac:graphicFrameMkLst>
        </pc:graphicFrameChg>
        <pc:graphicFrameChg chg="add mod modGraphic">
          <ac:chgData name="Brett Redd" userId="1447df00-b395-4e77-b1ee-8c31b229ae8f" providerId="ADAL" clId="{DA684D61-813C-4DC6-AD7B-6525B86A7AF7}" dt="2022-04-06T23:26:04.238" v="2069" actId="1076"/>
          <ac:graphicFrameMkLst>
            <pc:docMk/>
            <pc:sldMk cId="676287236" sldId="258"/>
            <ac:graphicFrameMk id="6" creationId="{AD87A1D5-2542-4135-B178-2A336F248026}"/>
          </ac:graphicFrameMkLst>
        </pc:graphicFrameChg>
      </pc:sldChg>
      <pc:sldChg chg="modSp new mod ord">
        <pc:chgData name="Brett Redd" userId="1447df00-b395-4e77-b1ee-8c31b229ae8f" providerId="ADAL" clId="{DA684D61-813C-4DC6-AD7B-6525B86A7AF7}" dt="2022-04-11T20:37:24.237" v="3055" actId="1076"/>
        <pc:sldMkLst>
          <pc:docMk/>
          <pc:sldMk cId="2210649271" sldId="259"/>
        </pc:sldMkLst>
        <pc:spChg chg="mod">
          <ac:chgData name="Brett Redd" userId="1447df00-b395-4e77-b1ee-8c31b229ae8f" providerId="ADAL" clId="{DA684D61-813C-4DC6-AD7B-6525B86A7AF7}" dt="2022-04-11T20:37:24.237" v="3055" actId="1076"/>
          <ac:spMkLst>
            <pc:docMk/>
            <pc:sldMk cId="2210649271" sldId="259"/>
            <ac:spMk id="2" creationId="{159CB165-61E5-4875-8002-6E65FF86B677}"/>
          </ac:spMkLst>
        </pc:spChg>
        <pc:spChg chg="mod">
          <ac:chgData name="Brett Redd" userId="1447df00-b395-4e77-b1ee-8c31b229ae8f" providerId="ADAL" clId="{DA684D61-813C-4DC6-AD7B-6525B86A7AF7}" dt="2022-04-11T20:37:17.782" v="3053" actId="27636"/>
          <ac:spMkLst>
            <pc:docMk/>
            <pc:sldMk cId="2210649271" sldId="259"/>
            <ac:spMk id="3" creationId="{1183FCC9-796B-4890-88A4-1A86BEFABDF3}"/>
          </ac:spMkLst>
        </pc:spChg>
      </pc:sldChg>
      <pc:sldChg chg="modSp new del mod ord">
        <pc:chgData name="Brett Redd" userId="1447df00-b395-4e77-b1ee-8c31b229ae8f" providerId="ADAL" clId="{DA684D61-813C-4DC6-AD7B-6525B86A7AF7}" dt="2022-04-11T20:36:11.021" v="2846" actId="2696"/>
        <pc:sldMkLst>
          <pc:docMk/>
          <pc:sldMk cId="633634752" sldId="260"/>
        </pc:sldMkLst>
        <pc:spChg chg="mod">
          <ac:chgData name="Brett Redd" userId="1447df00-b395-4e77-b1ee-8c31b229ae8f" providerId="ADAL" clId="{DA684D61-813C-4DC6-AD7B-6525B86A7AF7}" dt="2022-04-11T20:25:02.202" v="2075" actId="1076"/>
          <ac:spMkLst>
            <pc:docMk/>
            <pc:sldMk cId="633634752" sldId="260"/>
            <ac:spMk id="2" creationId="{F8BCB12A-238A-466A-B9C1-AE5CC6F11E20}"/>
          </ac:spMkLst>
        </pc:spChg>
      </pc:sldChg>
      <pc:sldChg chg="modSp new mod ord">
        <pc:chgData name="Brett Redd" userId="1447df00-b395-4e77-b1ee-8c31b229ae8f" providerId="ADAL" clId="{DA684D61-813C-4DC6-AD7B-6525B86A7AF7}" dt="2022-04-11T20:38:33.050" v="3057"/>
        <pc:sldMkLst>
          <pc:docMk/>
          <pc:sldMk cId="3838305240" sldId="261"/>
        </pc:sldMkLst>
        <pc:spChg chg="mod">
          <ac:chgData name="Brett Redd" userId="1447df00-b395-4e77-b1ee-8c31b229ae8f" providerId="ADAL" clId="{DA684D61-813C-4DC6-AD7B-6525B86A7AF7}" dt="2022-04-11T20:25:25.784" v="2078" actId="14100"/>
          <ac:spMkLst>
            <pc:docMk/>
            <pc:sldMk cId="3838305240" sldId="261"/>
            <ac:spMk id="2" creationId="{D11355B9-1B0D-4821-98B4-1714B34624E4}"/>
          </ac:spMkLst>
        </pc:spChg>
        <pc:spChg chg="mod">
          <ac:chgData name="Brett Redd" userId="1447df00-b395-4e77-b1ee-8c31b229ae8f" providerId="ADAL" clId="{DA684D61-813C-4DC6-AD7B-6525B86A7AF7}" dt="2022-04-11T20:34:21.080" v="2630" actId="20577"/>
          <ac:spMkLst>
            <pc:docMk/>
            <pc:sldMk cId="3838305240" sldId="261"/>
            <ac:spMk id="3" creationId="{41ED8042-B2A9-4A1A-8AC9-79FE9788744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1216888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7964EC-669B-4435-93D7-B3FC8248820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61738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133228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2105582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092180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033642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2653223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2315199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914259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56809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964EC-669B-4435-93D7-B3FC8248820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152886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7964EC-669B-4435-93D7-B3FC8248820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157058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7964EC-669B-4435-93D7-B3FC8248820B}" type="datetimeFigureOut">
              <a:rPr lang="en-US" smtClean="0"/>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776247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7964EC-669B-4435-93D7-B3FC8248820B}" type="datetimeFigureOut">
              <a:rPr lang="en-US" smtClean="0"/>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176382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964EC-669B-4435-93D7-B3FC8248820B}" type="datetimeFigureOut">
              <a:rPr lang="en-US" smtClean="0"/>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124076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7964EC-669B-4435-93D7-B3FC8248820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35184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7964EC-669B-4435-93D7-B3FC8248820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79299-35D1-4F94-B01F-37B3FC4A121D}" type="slidenum">
              <a:rPr lang="en-US" smtClean="0"/>
              <a:t>‹#›</a:t>
            </a:fld>
            <a:endParaRPr lang="en-US"/>
          </a:p>
        </p:txBody>
      </p:sp>
    </p:spTree>
    <p:extLst>
      <p:ext uri="{BB962C8B-B14F-4D97-AF65-F5344CB8AC3E}">
        <p14:creationId xmlns:p14="http://schemas.microsoft.com/office/powerpoint/2010/main" val="201734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E7964EC-669B-4435-93D7-B3FC8248820B}" type="datetimeFigureOut">
              <a:rPr lang="en-US" smtClean="0"/>
              <a:t>4/11/2022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E879299-35D1-4F94-B01F-37B3FC4A121D}" type="slidenum">
              <a:rPr lang="en-US" smtClean="0"/>
              <a:t>‹#›</a:t>
            </a:fld>
            <a:endParaRPr lang="en-US"/>
          </a:p>
        </p:txBody>
      </p:sp>
    </p:spTree>
    <p:extLst>
      <p:ext uri="{BB962C8B-B14F-4D97-AF65-F5344CB8AC3E}">
        <p14:creationId xmlns:p14="http://schemas.microsoft.com/office/powerpoint/2010/main" val="3372001770"/>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36923-0866-4FD8-AC68-832DB11DE315}"/>
              </a:ext>
            </a:extLst>
          </p:cNvPr>
          <p:cNvSpPr>
            <a:spLocks noGrp="1"/>
          </p:cNvSpPr>
          <p:nvPr>
            <p:ph type="ctrTitle"/>
          </p:nvPr>
        </p:nvSpPr>
        <p:spPr>
          <a:xfrm>
            <a:off x="2237936" y="434218"/>
            <a:ext cx="8574622" cy="2077962"/>
          </a:xfrm>
        </p:spPr>
        <p:txBody>
          <a:bodyPr/>
          <a:lstStyle/>
          <a:p>
            <a:r>
              <a:rPr lang="en-US" dirty="0"/>
              <a:t>Okta set up for KCCD and Bakersfield College</a:t>
            </a:r>
          </a:p>
        </p:txBody>
      </p:sp>
      <p:sp>
        <p:nvSpPr>
          <p:cNvPr id="3" name="Subtitle 2">
            <a:extLst>
              <a:ext uri="{FF2B5EF4-FFF2-40B4-BE49-F238E27FC236}">
                <a16:creationId xmlns:a16="http://schemas.microsoft.com/office/drawing/2014/main" id="{9509690C-5221-466A-8481-CC7899F2612E}"/>
              </a:ext>
            </a:extLst>
          </p:cNvPr>
          <p:cNvSpPr>
            <a:spLocks noGrp="1"/>
          </p:cNvSpPr>
          <p:nvPr>
            <p:ph type="subTitle" idx="1"/>
          </p:nvPr>
        </p:nvSpPr>
        <p:spPr>
          <a:xfrm>
            <a:off x="4002833" y="2873829"/>
            <a:ext cx="7500189" cy="2510972"/>
          </a:xfrm>
        </p:spPr>
        <p:txBody>
          <a:bodyPr>
            <a:normAutofit/>
          </a:bodyPr>
          <a:lstStyle/>
          <a:p>
            <a:r>
              <a:rPr lang="en-US" dirty="0"/>
              <a:t>In the coming weeks and months Okta will be replacing both DUO and Portal Guard.  Portal Guard is the application used for Single Sign On (SSO) and DUO is the application being used for Multi-Factor Authentication or making sure that you are you before you are allowed to access certain district and campus resources.</a:t>
            </a:r>
          </a:p>
        </p:txBody>
      </p:sp>
    </p:spTree>
    <p:extLst>
      <p:ext uri="{BB962C8B-B14F-4D97-AF65-F5344CB8AC3E}">
        <p14:creationId xmlns:p14="http://schemas.microsoft.com/office/powerpoint/2010/main" val="98021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CB165-61E5-4875-8002-6E65FF86B677}"/>
              </a:ext>
            </a:extLst>
          </p:cNvPr>
          <p:cNvSpPr>
            <a:spLocks noGrp="1"/>
          </p:cNvSpPr>
          <p:nvPr>
            <p:ph type="title"/>
          </p:nvPr>
        </p:nvSpPr>
        <p:spPr>
          <a:xfrm>
            <a:off x="1484310" y="405044"/>
            <a:ext cx="10018713" cy="779016"/>
          </a:xfrm>
        </p:spPr>
        <p:txBody>
          <a:bodyPr/>
          <a:lstStyle/>
          <a:p>
            <a:r>
              <a:rPr lang="en-US" dirty="0"/>
              <a:t>Okta set up for KCCD and Bakersfield College</a:t>
            </a:r>
          </a:p>
        </p:txBody>
      </p:sp>
      <p:sp>
        <p:nvSpPr>
          <p:cNvPr id="3" name="Content Placeholder 2">
            <a:extLst>
              <a:ext uri="{FF2B5EF4-FFF2-40B4-BE49-F238E27FC236}">
                <a16:creationId xmlns:a16="http://schemas.microsoft.com/office/drawing/2014/main" id="{1183FCC9-796B-4890-88A4-1A86BEFABDF3}"/>
              </a:ext>
            </a:extLst>
          </p:cNvPr>
          <p:cNvSpPr>
            <a:spLocks noGrp="1"/>
          </p:cNvSpPr>
          <p:nvPr>
            <p:ph idx="1"/>
          </p:nvPr>
        </p:nvSpPr>
        <p:spPr>
          <a:xfrm>
            <a:off x="1484310" y="1837677"/>
            <a:ext cx="10018713" cy="4225771"/>
          </a:xfrm>
        </p:spPr>
        <p:txBody>
          <a:bodyPr>
            <a:normAutofit fontScale="92500" lnSpcReduction="20000"/>
          </a:bodyPr>
          <a:lstStyle/>
          <a:p>
            <a:r>
              <a:rPr lang="en-US" dirty="0"/>
              <a:t>Many of us will need to have both Okta and DUO installed at the same time.</a:t>
            </a:r>
          </a:p>
          <a:p>
            <a:r>
              <a:rPr lang="en-US" dirty="0"/>
              <a:t>There is currently no plan to move JAG and </a:t>
            </a:r>
            <a:r>
              <a:rPr lang="en-US" dirty="0" err="1"/>
              <a:t>Rdweb</a:t>
            </a:r>
            <a:r>
              <a:rPr lang="en-US" dirty="0"/>
              <a:t> to Okta, they will remain on DUO for now.</a:t>
            </a:r>
          </a:p>
          <a:p>
            <a:r>
              <a:rPr lang="en-US" dirty="0"/>
              <a:t>Even if you were not required to use DUO in the past to access email or other applications, you will be required to use Okta.</a:t>
            </a:r>
          </a:p>
          <a:p>
            <a:r>
              <a:rPr lang="en-US" dirty="0"/>
              <a:t>There are different ways to verify: a push, a phone call, a SMS message or an authenticator.</a:t>
            </a:r>
          </a:p>
          <a:p>
            <a:r>
              <a:rPr lang="en-US" dirty="0"/>
              <a:t>There will be targeted emails sent to users of specific apps as those apps are moved to Okta.</a:t>
            </a:r>
          </a:p>
          <a:p>
            <a:r>
              <a:rPr lang="en-US" dirty="0"/>
              <a:t>Walk through setup</a:t>
            </a:r>
          </a:p>
          <a:p>
            <a:pPr lvl="1"/>
            <a:r>
              <a:rPr lang="en-US" dirty="0"/>
              <a:t>https://support.kccd.edu/shp/kccd/viewarticles?articleId=1563355&amp;currentPage=0&amp;selectedValue=okta</a:t>
            </a:r>
          </a:p>
          <a:p>
            <a:pPr lvl="1"/>
            <a:endParaRPr lang="en-US" dirty="0"/>
          </a:p>
        </p:txBody>
      </p:sp>
    </p:spTree>
    <p:extLst>
      <p:ext uri="{BB962C8B-B14F-4D97-AF65-F5344CB8AC3E}">
        <p14:creationId xmlns:p14="http://schemas.microsoft.com/office/powerpoint/2010/main" val="2210649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57F9-011C-4CE6-B08F-BF096AB04F1C}"/>
              </a:ext>
            </a:extLst>
          </p:cNvPr>
          <p:cNvSpPr>
            <a:spLocks noGrp="1"/>
          </p:cNvSpPr>
          <p:nvPr>
            <p:ph type="title"/>
          </p:nvPr>
        </p:nvSpPr>
        <p:spPr>
          <a:xfrm>
            <a:off x="1484311" y="685800"/>
            <a:ext cx="10018713" cy="1169633"/>
          </a:xfrm>
        </p:spPr>
        <p:txBody>
          <a:bodyPr/>
          <a:lstStyle/>
          <a:p>
            <a:r>
              <a:rPr lang="en-US" dirty="0"/>
              <a:t>Okta set up for KCCD and Bakersfield College</a:t>
            </a:r>
          </a:p>
        </p:txBody>
      </p:sp>
      <p:sp>
        <p:nvSpPr>
          <p:cNvPr id="3" name="Content Placeholder 2">
            <a:extLst>
              <a:ext uri="{FF2B5EF4-FFF2-40B4-BE49-F238E27FC236}">
                <a16:creationId xmlns:a16="http://schemas.microsoft.com/office/drawing/2014/main" id="{E3BB42CB-E890-4C12-BC12-8CD9F2390B0A}"/>
              </a:ext>
            </a:extLst>
          </p:cNvPr>
          <p:cNvSpPr>
            <a:spLocks noGrp="1"/>
          </p:cNvSpPr>
          <p:nvPr>
            <p:ph idx="1"/>
          </p:nvPr>
        </p:nvSpPr>
        <p:spPr>
          <a:xfrm>
            <a:off x="1838896" y="2296357"/>
            <a:ext cx="8868793" cy="3491883"/>
          </a:xfrm>
        </p:spPr>
        <p:txBody>
          <a:bodyPr>
            <a:normAutofit fontScale="92500"/>
          </a:bodyPr>
          <a:lstStyle/>
          <a:p>
            <a:r>
              <a:rPr lang="en-US" dirty="0"/>
              <a:t>Okta for student</a:t>
            </a:r>
          </a:p>
          <a:p>
            <a:pPr lvl="1"/>
            <a:r>
              <a:rPr lang="en-US" dirty="0"/>
              <a:t>Students will need to set up an Okta account in order to access BC applications.</a:t>
            </a:r>
          </a:p>
          <a:p>
            <a:pPr lvl="1"/>
            <a:r>
              <a:rPr lang="en-US" dirty="0"/>
              <a:t>This is a one-time setup, and there are no other requirements from the students.</a:t>
            </a:r>
          </a:p>
          <a:p>
            <a:pPr lvl="1"/>
            <a:r>
              <a:rPr lang="en-US" dirty="0"/>
              <a:t>Students will not be required to use Multi-Factor Authentication  at this time.</a:t>
            </a:r>
          </a:p>
          <a:p>
            <a:r>
              <a:rPr lang="en-US" dirty="0"/>
              <a:t>Walk through setup</a:t>
            </a:r>
          </a:p>
          <a:p>
            <a:pPr lvl="1"/>
            <a:r>
              <a:rPr lang="en-US" dirty="0"/>
              <a:t>https://support.kccd.edu/shp/kccd/viewarticles?articleId=1563959&amp;currentPage=0&amp;selectedValue=okta</a:t>
            </a:r>
          </a:p>
        </p:txBody>
      </p:sp>
    </p:spTree>
    <p:extLst>
      <p:ext uri="{BB962C8B-B14F-4D97-AF65-F5344CB8AC3E}">
        <p14:creationId xmlns:p14="http://schemas.microsoft.com/office/powerpoint/2010/main" val="2116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55B9-1B0D-4821-98B4-1714B34624E4}"/>
              </a:ext>
            </a:extLst>
          </p:cNvPr>
          <p:cNvSpPr>
            <a:spLocks noGrp="1"/>
          </p:cNvSpPr>
          <p:nvPr>
            <p:ph type="title"/>
          </p:nvPr>
        </p:nvSpPr>
        <p:spPr>
          <a:xfrm>
            <a:off x="1484311" y="685801"/>
            <a:ext cx="10018713" cy="814526"/>
          </a:xfrm>
        </p:spPr>
        <p:txBody>
          <a:bodyPr/>
          <a:lstStyle/>
          <a:p>
            <a:r>
              <a:rPr lang="en-US" dirty="0"/>
              <a:t>Okta set up for KCCD and Bakersfield College</a:t>
            </a:r>
          </a:p>
        </p:txBody>
      </p:sp>
      <p:sp>
        <p:nvSpPr>
          <p:cNvPr id="3" name="Content Placeholder 2">
            <a:extLst>
              <a:ext uri="{FF2B5EF4-FFF2-40B4-BE49-F238E27FC236}">
                <a16:creationId xmlns:a16="http://schemas.microsoft.com/office/drawing/2014/main" id="{41ED8042-B2A9-4A1A-8AC9-79FE97887445}"/>
              </a:ext>
            </a:extLst>
          </p:cNvPr>
          <p:cNvSpPr>
            <a:spLocks noGrp="1"/>
          </p:cNvSpPr>
          <p:nvPr>
            <p:ph idx="1"/>
          </p:nvPr>
        </p:nvSpPr>
        <p:spPr>
          <a:xfrm>
            <a:off x="1484310" y="1846555"/>
            <a:ext cx="10018713" cy="3944645"/>
          </a:xfrm>
        </p:spPr>
        <p:txBody>
          <a:bodyPr/>
          <a:lstStyle/>
          <a:p>
            <a:r>
              <a:rPr lang="en-US" dirty="0"/>
              <a:t>There have been many attempts to infiltrate our network this year.</a:t>
            </a:r>
          </a:p>
          <a:p>
            <a:r>
              <a:rPr lang="en-US" dirty="0"/>
              <a:t>Spam email</a:t>
            </a:r>
          </a:p>
          <a:p>
            <a:pPr lvl="1"/>
            <a:r>
              <a:rPr lang="en-US" dirty="0"/>
              <a:t>Phishing attempts/account takeover</a:t>
            </a:r>
          </a:p>
          <a:p>
            <a:pPr lvl="1"/>
            <a:r>
              <a:rPr lang="en-US" dirty="0"/>
              <a:t>Financial attempts</a:t>
            </a:r>
          </a:p>
          <a:p>
            <a:r>
              <a:rPr lang="en-US" dirty="0"/>
              <a:t>Ransomware</a:t>
            </a:r>
          </a:p>
          <a:p>
            <a:r>
              <a:rPr lang="en-US" dirty="0"/>
              <a:t>KCCD is going to start requiring users who will need to access resources when they are not in north America to submit a ticket in order to make those resources available.</a:t>
            </a:r>
          </a:p>
        </p:txBody>
      </p:sp>
    </p:spTree>
    <p:extLst>
      <p:ext uri="{BB962C8B-B14F-4D97-AF65-F5344CB8AC3E}">
        <p14:creationId xmlns:p14="http://schemas.microsoft.com/office/powerpoint/2010/main" val="383830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09F9-9431-45D6-8FF7-293958B38868}"/>
              </a:ext>
            </a:extLst>
          </p:cNvPr>
          <p:cNvSpPr>
            <a:spLocks noGrp="1"/>
          </p:cNvSpPr>
          <p:nvPr>
            <p:ph type="title"/>
          </p:nvPr>
        </p:nvSpPr>
        <p:spPr>
          <a:xfrm>
            <a:off x="1530965" y="0"/>
            <a:ext cx="10018713" cy="615822"/>
          </a:xfrm>
        </p:spPr>
        <p:txBody>
          <a:bodyPr>
            <a:normAutofit fontScale="90000"/>
          </a:bodyPr>
          <a:lstStyle/>
          <a:p>
            <a:r>
              <a:rPr lang="en-US" dirty="0"/>
              <a:t>Projected Schedule</a:t>
            </a:r>
          </a:p>
        </p:txBody>
      </p:sp>
      <p:graphicFrame>
        <p:nvGraphicFramePr>
          <p:cNvPr id="6" name="Content Placeholder 5">
            <a:extLst>
              <a:ext uri="{FF2B5EF4-FFF2-40B4-BE49-F238E27FC236}">
                <a16:creationId xmlns:a16="http://schemas.microsoft.com/office/drawing/2014/main" id="{AD87A1D5-2542-4135-B178-2A336F248026}"/>
              </a:ext>
            </a:extLst>
          </p:cNvPr>
          <p:cNvGraphicFramePr>
            <a:graphicFrameLocks noGrp="1"/>
          </p:cNvGraphicFramePr>
          <p:nvPr>
            <p:ph idx="1"/>
            <p:extLst>
              <p:ext uri="{D42A27DB-BD31-4B8C-83A1-F6EECF244321}">
                <p14:modId xmlns:p14="http://schemas.microsoft.com/office/powerpoint/2010/main" val="3140868699"/>
              </p:ext>
            </p:extLst>
          </p:nvPr>
        </p:nvGraphicFramePr>
        <p:xfrm>
          <a:off x="2220687" y="702908"/>
          <a:ext cx="8920066" cy="6086957"/>
        </p:xfrm>
        <a:graphic>
          <a:graphicData uri="http://schemas.openxmlformats.org/drawingml/2006/table">
            <a:tbl>
              <a:tblPr/>
              <a:tblGrid>
                <a:gridCol w="2441553">
                  <a:extLst>
                    <a:ext uri="{9D8B030D-6E8A-4147-A177-3AD203B41FA5}">
                      <a16:colId xmlns:a16="http://schemas.microsoft.com/office/drawing/2014/main" val="1676141793"/>
                    </a:ext>
                  </a:extLst>
                </a:gridCol>
                <a:gridCol w="881672">
                  <a:extLst>
                    <a:ext uri="{9D8B030D-6E8A-4147-A177-3AD203B41FA5}">
                      <a16:colId xmlns:a16="http://schemas.microsoft.com/office/drawing/2014/main" val="4273304093"/>
                    </a:ext>
                  </a:extLst>
                </a:gridCol>
                <a:gridCol w="959183">
                  <a:extLst>
                    <a:ext uri="{9D8B030D-6E8A-4147-A177-3AD203B41FA5}">
                      <a16:colId xmlns:a16="http://schemas.microsoft.com/office/drawing/2014/main" val="3942951315"/>
                    </a:ext>
                  </a:extLst>
                </a:gridCol>
                <a:gridCol w="904279">
                  <a:extLst>
                    <a:ext uri="{9D8B030D-6E8A-4147-A177-3AD203B41FA5}">
                      <a16:colId xmlns:a16="http://schemas.microsoft.com/office/drawing/2014/main" val="1405325023"/>
                    </a:ext>
                  </a:extLst>
                </a:gridCol>
                <a:gridCol w="2402798">
                  <a:extLst>
                    <a:ext uri="{9D8B030D-6E8A-4147-A177-3AD203B41FA5}">
                      <a16:colId xmlns:a16="http://schemas.microsoft.com/office/drawing/2014/main" val="3203758645"/>
                    </a:ext>
                  </a:extLst>
                </a:gridCol>
                <a:gridCol w="1330581">
                  <a:extLst>
                    <a:ext uri="{9D8B030D-6E8A-4147-A177-3AD203B41FA5}">
                      <a16:colId xmlns:a16="http://schemas.microsoft.com/office/drawing/2014/main" val="1965613897"/>
                    </a:ext>
                  </a:extLst>
                </a:gridCol>
              </a:tblGrid>
              <a:tr h="343860">
                <a:tc>
                  <a:txBody>
                    <a:bodyPr/>
                    <a:lstStyle/>
                    <a:p>
                      <a:pPr algn="l" fontAlgn="ctr"/>
                      <a:r>
                        <a:rPr lang="en-US" sz="900" b="0" i="0" u="none" strike="noStrike">
                          <a:solidFill>
                            <a:srgbClr val="000000"/>
                          </a:solidFill>
                          <a:effectLst/>
                          <a:latin typeface="Calibri" panose="020F0502020204030204" pitchFamily="34" charset="0"/>
                        </a:rPr>
                        <a:t>Blackboard</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dirty="0">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Wed 5/18/22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5495655"/>
                  </a:ext>
                </a:extLst>
              </a:tr>
              <a:tr h="343860">
                <a:tc>
                  <a:txBody>
                    <a:bodyPr/>
                    <a:lstStyle/>
                    <a:p>
                      <a:pPr algn="l" fontAlgn="ctr"/>
                      <a:r>
                        <a:rPr lang="en-US" sz="900" b="0" i="0" u="none" strike="noStrike">
                          <a:solidFill>
                            <a:srgbClr val="000000"/>
                          </a:solidFill>
                          <a:effectLst/>
                          <a:latin typeface="Calibri" panose="020F0502020204030204" pitchFamily="34" charset="0"/>
                        </a:rPr>
                        <a:t>Microsoft 365</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FF0000"/>
                          </a:solidFill>
                          <a:effectLst/>
                          <a:latin typeface="Times New Roman" panose="02020603050405020304" pitchFamily="18" charset="0"/>
                        </a:rPr>
                        <a:t>Move to 1st system. 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Wed 5/18/22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962518203"/>
                  </a:ext>
                </a:extLst>
              </a:tr>
              <a:tr h="343860">
                <a:tc>
                  <a:txBody>
                    <a:bodyPr/>
                    <a:lstStyle/>
                    <a:p>
                      <a:pPr algn="l" fontAlgn="ctr"/>
                      <a:r>
                        <a:rPr lang="en-US" sz="900" b="0" i="0" u="none" strike="noStrike">
                          <a:solidFill>
                            <a:srgbClr val="000000"/>
                          </a:solidFill>
                          <a:effectLst/>
                          <a:latin typeface="Calibri" panose="020F0502020204030204" pitchFamily="34" charset="0"/>
                        </a:rPr>
                        <a:t>SchoolDude</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Maintenance &amp; OP ticket system</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Wed 5/18/22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026946371"/>
                  </a:ext>
                </a:extLst>
              </a:tr>
              <a:tr h="343860">
                <a:tc>
                  <a:txBody>
                    <a:bodyPr/>
                    <a:lstStyle/>
                    <a:p>
                      <a:pPr algn="l" fontAlgn="ctr"/>
                      <a:r>
                        <a:rPr lang="en-US" sz="900" b="0" i="0" u="none" strike="noStrike">
                          <a:solidFill>
                            <a:srgbClr val="000000"/>
                          </a:solidFill>
                          <a:effectLst/>
                          <a:latin typeface="Calibri" panose="020F0502020204030204" pitchFamily="34" charset="0"/>
                        </a:rPr>
                        <a:t>Adobe</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Thu 5/19/22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846256577"/>
                  </a:ext>
                </a:extLst>
              </a:tr>
              <a:tr h="230143">
                <a:tc>
                  <a:txBody>
                    <a:bodyPr/>
                    <a:lstStyle/>
                    <a:p>
                      <a:pPr algn="l" fontAlgn="ctr"/>
                      <a:r>
                        <a:rPr lang="en-US" sz="900" b="0" i="0" u="none" strike="noStrike">
                          <a:solidFill>
                            <a:srgbClr val="000000"/>
                          </a:solidFill>
                          <a:effectLst/>
                          <a:latin typeface="Calibri" panose="020F0502020204030204" pitchFamily="34" charset="0"/>
                        </a:rPr>
                        <a:t>Canvas beta</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Thu 5/19/22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5803190"/>
                  </a:ext>
                </a:extLst>
              </a:tr>
              <a:tr h="207581">
                <a:tc>
                  <a:txBody>
                    <a:bodyPr/>
                    <a:lstStyle/>
                    <a:p>
                      <a:pPr algn="l" fontAlgn="ctr"/>
                      <a:r>
                        <a:rPr lang="en-US" sz="900" b="0" i="0" u="none" strike="noStrike">
                          <a:solidFill>
                            <a:srgbClr val="000000"/>
                          </a:solidFill>
                          <a:effectLst/>
                          <a:latin typeface="Calibri" panose="020F0502020204030204" pitchFamily="34" charset="0"/>
                        </a:rPr>
                        <a:t>Canvas Prod (need communication!!)</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Early Aug</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FF0000"/>
                          </a:solidFill>
                          <a:effectLst/>
                          <a:latin typeface="Times New Roman" panose="02020603050405020304" pitchFamily="18" charset="0"/>
                        </a:rPr>
                        <a:t>Mar 30-Apr 1; Apr 13-15; May 2-13 Push to late May</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Mon 5/23/22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2515047"/>
                  </a:ext>
                </a:extLst>
              </a:tr>
              <a:tr h="343860">
                <a:tc>
                  <a:txBody>
                    <a:bodyPr/>
                    <a:lstStyle/>
                    <a:p>
                      <a:pPr algn="l" fontAlgn="ctr"/>
                      <a:r>
                        <a:rPr lang="en-US" sz="900" b="0" i="0" u="none" strike="noStrike" dirty="0">
                          <a:solidFill>
                            <a:srgbClr val="000000"/>
                          </a:solidFill>
                          <a:effectLst/>
                          <a:latin typeface="Calibri" panose="020F0502020204030204" pitchFamily="34" charset="0"/>
                        </a:rPr>
                        <a:t>EAB - Advisor/ Counselor</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Primavera Arvizu (PC), Heather Ostash (CC)</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alibri" panose="020F0502020204030204" pitchFamily="34" charset="0"/>
                        </a:rPr>
                        <a:t>Mon 5/23/22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3536925"/>
                  </a:ext>
                </a:extLst>
              </a:tr>
              <a:tr h="343860">
                <a:tc>
                  <a:txBody>
                    <a:bodyPr/>
                    <a:lstStyle/>
                    <a:p>
                      <a:pPr algn="l" fontAlgn="ctr"/>
                      <a:r>
                        <a:rPr lang="en-US" sz="900" b="0" i="0" u="none" strike="noStrike">
                          <a:solidFill>
                            <a:srgbClr val="000000"/>
                          </a:solidFill>
                          <a:effectLst/>
                          <a:latin typeface="Calibri" panose="020F0502020204030204" pitchFamily="34" charset="0"/>
                        </a:rPr>
                        <a:t>EAB - CC - Student</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Heather Ostash</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Tue 5/24/22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8299231"/>
                  </a:ext>
                </a:extLst>
              </a:tr>
              <a:tr h="343860">
                <a:tc>
                  <a:txBody>
                    <a:bodyPr/>
                    <a:lstStyle/>
                    <a:p>
                      <a:pPr algn="l" fontAlgn="ctr"/>
                      <a:r>
                        <a:rPr lang="en-US" sz="900" b="0" i="0" u="none" strike="noStrike">
                          <a:solidFill>
                            <a:srgbClr val="000000"/>
                          </a:solidFill>
                          <a:effectLst/>
                          <a:latin typeface="Calibri" panose="020F0502020204030204" pitchFamily="34" charset="0"/>
                        </a:rPr>
                        <a:t>EAB - PC - Student</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Primavera Arvizu</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Tue 5/24/22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3810696"/>
                  </a:ext>
                </a:extLst>
              </a:tr>
              <a:tr h="343860">
                <a:tc>
                  <a:txBody>
                    <a:bodyPr/>
                    <a:lstStyle/>
                    <a:p>
                      <a:pPr algn="l" fontAlgn="ctr"/>
                      <a:r>
                        <a:rPr lang="en-US" sz="900" b="0" i="0" u="none" strike="noStrike">
                          <a:solidFill>
                            <a:srgbClr val="000000"/>
                          </a:solidFill>
                          <a:effectLst/>
                          <a:latin typeface="Calibri" panose="020F0502020204030204" pitchFamily="34" charset="0"/>
                        </a:rPr>
                        <a:t>Gmail - BC</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Apr 12-15 Spring </a:t>
                      </a:r>
                      <a:r>
                        <a:rPr lang="en-US" sz="900" b="0" i="0" u="none" strike="noStrike">
                          <a:solidFill>
                            <a:srgbClr val="FF0000"/>
                          </a:solidFill>
                          <a:effectLst/>
                          <a:latin typeface="Times New Roman" panose="02020603050405020304" pitchFamily="18" charset="0"/>
                        </a:rPr>
                        <a:t>NO GO Mar 30-Apr 1; Apr 13-15, May 2-13</a:t>
                      </a:r>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Tue 5/24/22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7550254"/>
                  </a:ext>
                </a:extLst>
              </a:tr>
              <a:tr h="343860">
                <a:tc>
                  <a:txBody>
                    <a:bodyPr/>
                    <a:lstStyle/>
                    <a:p>
                      <a:pPr algn="l" fontAlgn="ctr"/>
                      <a:r>
                        <a:rPr lang="en-US" sz="900" b="0" i="0" u="none" strike="noStrike">
                          <a:solidFill>
                            <a:srgbClr val="000000"/>
                          </a:solidFill>
                          <a:effectLst/>
                          <a:latin typeface="Calibri" panose="020F0502020204030204" pitchFamily="34" charset="0"/>
                        </a:rPr>
                        <a:t>Gmail - CC</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Mar 21-25 Spring Break </a:t>
                      </a:r>
                      <a:r>
                        <a:rPr lang="en-US" sz="900" b="0" i="0" u="none" strike="noStrike">
                          <a:solidFill>
                            <a:srgbClr val="FF0000"/>
                          </a:solidFill>
                          <a:effectLst/>
                          <a:latin typeface="Times New Roman" panose="02020603050405020304" pitchFamily="18" charset="0"/>
                        </a:rPr>
                        <a:t>NO GO Mar 30-Apr 1; Apr 13-15, May 2-13</a:t>
                      </a:r>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Wed 5/25/22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8009274"/>
                  </a:ext>
                </a:extLst>
              </a:tr>
              <a:tr h="343860">
                <a:tc>
                  <a:txBody>
                    <a:bodyPr/>
                    <a:lstStyle/>
                    <a:p>
                      <a:pPr algn="l" fontAlgn="ctr"/>
                      <a:r>
                        <a:rPr lang="en-US" sz="900" b="0" i="0" u="none" strike="noStrike">
                          <a:solidFill>
                            <a:srgbClr val="000000"/>
                          </a:solidFill>
                          <a:effectLst/>
                          <a:latin typeface="Calibri" panose="020F0502020204030204" pitchFamily="34" charset="0"/>
                        </a:rPr>
                        <a:t>Gmail - PC</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Mar 14-17 Spring Break </a:t>
                      </a:r>
                      <a:r>
                        <a:rPr lang="en-US" sz="900" b="0" i="0" u="none" strike="noStrike">
                          <a:solidFill>
                            <a:srgbClr val="FF0000"/>
                          </a:solidFill>
                          <a:effectLst/>
                          <a:latin typeface="Times New Roman" panose="02020603050405020304" pitchFamily="18" charset="0"/>
                        </a:rPr>
                        <a:t>NO GO Mar 30-Apr 1; Apr 13-15, May 2-13</a:t>
                      </a:r>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Wed 5/25/22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3543775"/>
                  </a:ext>
                </a:extLst>
              </a:tr>
              <a:tr h="343860">
                <a:tc>
                  <a:txBody>
                    <a:bodyPr/>
                    <a:lstStyle/>
                    <a:p>
                      <a:pPr algn="l" fontAlgn="ctr"/>
                      <a:r>
                        <a:rPr lang="en-US" sz="900" b="0" i="0" u="none" strike="noStrike">
                          <a:solidFill>
                            <a:srgbClr val="000000"/>
                          </a:solidFill>
                          <a:effectLst/>
                          <a:latin typeface="Calibri" panose="020F0502020204030204" pitchFamily="34" charset="0"/>
                        </a:rPr>
                        <a:t>KCCD Inside cerrocoso edu</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Thu 5/26/22</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38710311"/>
                  </a:ext>
                </a:extLst>
              </a:tr>
              <a:tr h="343860">
                <a:tc>
                  <a:txBody>
                    <a:bodyPr/>
                    <a:lstStyle/>
                    <a:p>
                      <a:pPr algn="l" fontAlgn="ctr"/>
                      <a:r>
                        <a:rPr lang="en-US" sz="900" b="0" i="0" u="none" strike="noStrike">
                          <a:solidFill>
                            <a:srgbClr val="000000"/>
                          </a:solidFill>
                          <a:effectLst/>
                          <a:latin typeface="Calibri" panose="020F0502020204030204" pitchFamily="34" charset="0"/>
                        </a:rPr>
                        <a:t>KCCD Inside poterville edu</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Thu 5/26/22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7834037"/>
                  </a:ext>
                </a:extLst>
              </a:tr>
              <a:tr h="343860">
                <a:tc>
                  <a:txBody>
                    <a:bodyPr/>
                    <a:lstStyle/>
                    <a:p>
                      <a:pPr algn="l" fontAlgn="ctr"/>
                      <a:r>
                        <a:rPr lang="en-US" sz="900" b="0" i="0" u="none" strike="noStrike">
                          <a:solidFill>
                            <a:srgbClr val="000000"/>
                          </a:solidFill>
                          <a:effectLst/>
                          <a:latin typeface="Calibri" panose="020F0502020204030204" pitchFamily="34" charset="0"/>
                        </a:rPr>
                        <a:t>KCCD Inside BC edu</a:t>
                      </a:r>
                    </a:p>
                  </a:txBody>
                  <a:tcPr marL="2873" marR="2873" marT="2873" marB="1378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effectLst/>
                        <a:latin typeface="Times New Roman" panose="02020603050405020304" pitchFamily="18" charset="0"/>
                      </a:endParaRP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0" i="0" u="none" strike="noStrike">
                          <a:solidFill>
                            <a:srgbClr val="000000"/>
                          </a:solidFill>
                          <a:effectLst/>
                          <a:latin typeface="Times New Roman" panose="02020603050405020304" pitchFamily="18" charset="0"/>
                        </a:rPr>
                        <a:t>Bunch systems together/ Full User communication</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pt-BR" sz="900" b="0" i="0" u="none" strike="noStrike">
                          <a:solidFill>
                            <a:srgbClr val="FF0000"/>
                          </a:solidFill>
                          <a:effectLst/>
                          <a:latin typeface="Times New Roman" panose="02020603050405020304" pitchFamily="18" charset="0"/>
                        </a:rPr>
                        <a:t>Mar 30-Apr 1; Apr 13-15, May 2-13</a:t>
                      </a:r>
                    </a:p>
                  </a:txBody>
                  <a:tcPr marL="2873" marR="2873" marT="2873" marB="13788"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alibri" panose="020F0502020204030204" pitchFamily="34" charset="0"/>
                        </a:rPr>
                        <a:t>Tue 5/31/22</a:t>
                      </a:r>
                    </a:p>
                  </a:txBody>
                  <a:tcPr marL="2873" marR="2873" marT="2873" marB="13788"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14863543"/>
                  </a:ext>
                </a:extLst>
              </a:tr>
            </a:tbl>
          </a:graphicData>
        </a:graphic>
      </p:graphicFrame>
    </p:spTree>
    <p:extLst>
      <p:ext uri="{BB962C8B-B14F-4D97-AF65-F5344CB8AC3E}">
        <p14:creationId xmlns:p14="http://schemas.microsoft.com/office/powerpoint/2010/main" val="676287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6137</TotalTime>
  <Words>627</Words>
  <Application>Microsoft Office PowerPoint</Application>
  <PresentationFormat>Widescreen</PresentationFormat>
  <Paragraphs>84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Corbel</vt:lpstr>
      <vt:lpstr>Times New Roman</vt:lpstr>
      <vt:lpstr>Parallax</vt:lpstr>
      <vt:lpstr>Okta set up for KCCD and Bakersfield College</vt:lpstr>
      <vt:lpstr>Okta set up for KCCD and Bakersfield College</vt:lpstr>
      <vt:lpstr>Okta set up for KCCD and Bakersfield College</vt:lpstr>
      <vt:lpstr>Okta set up for KCCD and Bakersfield College</vt:lpstr>
      <vt:lpstr>Projected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Okta set up for KCCD and Bakersfield College</dc:title>
  <dc:creator>Brett Redd</dc:creator>
  <cp:lastModifiedBy>Camilla Anderson</cp:lastModifiedBy>
  <cp:revision>1</cp:revision>
  <dcterms:created xsi:type="dcterms:W3CDTF">2022-04-06T22:21:54Z</dcterms:created>
  <dcterms:modified xsi:type="dcterms:W3CDTF">2022-04-12T00:37:17Z</dcterms:modified>
</cp:coreProperties>
</file>