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350" r:id="rId5"/>
    <p:sldId id="364" r:id="rId6"/>
    <p:sldId id="352" r:id="rId7"/>
    <p:sldId id="366" r:id="rId8"/>
    <p:sldId id="365" r:id="rId9"/>
    <p:sldId id="363" r:id="rId10"/>
    <p:sldId id="353" r:id="rId11"/>
    <p:sldId id="3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000"/>
    <a:srgbClr val="323232"/>
    <a:srgbClr val="474747"/>
    <a:srgbClr val="7A0000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758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03787834879305E-2"/>
          <c:y val="4.0154440154440155E-2"/>
          <c:w val="0.89492206789586792"/>
          <c:h val="0.802880369683519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Extending "Meets Expectations" to 5/10 correct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rgbClr val="7A000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Does not meet</c:v>
                </c:pt>
                <c:pt idx="1">
                  <c:v>Meets</c:v>
                </c:pt>
                <c:pt idx="2">
                  <c:v>Exceeds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52.5</c:v>
                </c:pt>
                <c:pt idx="1">
                  <c:v>45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B-4512-806B-A7899BFCB1E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Standard Evaluation Metrics</c:v>
                </c:pt>
              </c:strCache>
            </c:strRef>
          </c:tx>
          <c:spPr>
            <a:solidFill>
              <a:srgbClr val="474747">
                <a:alpha val="98000"/>
              </a:srgbClr>
            </a:solidFill>
            <a:ln>
              <a:solidFill>
                <a:srgbClr val="32323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74747">
                  <a:alpha val="98000"/>
                </a:srgbClr>
              </a:solidFill>
              <a:ln>
                <a:solidFill>
                  <a:srgbClr val="3232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EB-4512-806B-A7899BFCB1E5}"/>
              </c:ext>
            </c:extLst>
          </c:dPt>
          <c:dPt>
            <c:idx val="1"/>
            <c:invertIfNegative val="0"/>
            <c:bubble3D val="0"/>
            <c:spPr>
              <a:solidFill>
                <a:srgbClr val="474747">
                  <a:alpha val="98000"/>
                </a:srgbClr>
              </a:solidFill>
              <a:ln>
                <a:solidFill>
                  <a:srgbClr val="3232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BEB-4512-806B-A7899BFCB1E5}"/>
              </c:ext>
            </c:extLst>
          </c:dPt>
          <c:dPt>
            <c:idx val="2"/>
            <c:invertIfNegative val="0"/>
            <c:bubble3D val="0"/>
            <c:spPr>
              <a:solidFill>
                <a:srgbClr val="474747">
                  <a:alpha val="98000"/>
                </a:srgbClr>
              </a:solidFill>
              <a:ln>
                <a:solidFill>
                  <a:srgbClr val="3232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EB-4512-806B-A7899BFCB1E5}"/>
              </c:ext>
            </c:extLst>
          </c:dPt>
          <c:dPt>
            <c:idx val="3"/>
            <c:invertIfNegative val="0"/>
            <c:bubble3D val="0"/>
            <c:spPr>
              <a:solidFill>
                <a:srgbClr val="474747">
                  <a:alpha val="98000"/>
                </a:srgbClr>
              </a:solidFill>
              <a:ln>
                <a:solidFill>
                  <a:srgbClr val="3232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BEB-4512-806B-A7899BFCB1E5}"/>
              </c:ext>
            </c:extLst>
          </c:dPt>
          <c:cat>
            <c:strRef>
              <c:f>Sheet1!$A$2:$A$5</c:f>
              <c:strCache>
                <c:ptCount val="3"/>
                <c:pt idx="0">
                  <c:v>Does not meet</c:v>
                </c:pt>
                <c:pt idx="1">
                  <c:v>Meets</c:v>
                </c:pt>
                <c:pt idx="2">
                  <c:v>Exceeds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70</c:v>
                </c:pt>
                <c:pt idx="1">
                  <c:v>27.5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EB-4512-806B-A7899BFCB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axId val="431173200"/>
        <c:axId val="431179760"/>
      </c:barChart>
      <c:catAx>
        <c:axId val="4311732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79760"/>
        <c:crosses val="autoZero"/>
        <c:auto val="1"/>
        <c:lblAlgn val="ctr"/>
        <c:lblOffset val="100"/>
        <c:noMultiLvlLbl val="0"/>
      </c:catAx>
      <c:valAx>
        <c:axId val="431179760"/>
        <c:scaling>
          <c:orientation val="minMax"/>
        </c:scaling>
        <c:delete val="0"/>
        <c:axPos val="b"/>
        <c:majorGridlines>
          <c:spPr>
            <a:ln w="25400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50" dirty="0"/>
                  <a:t>% Students in Each Category</a:t>
                </a:r>
              </a:p>
            </c:rich>
          </c:tx>
          <c:layout>
            <c:manualLayout>
              <c:xMode val="edge"/>
              <c:yMode val="edge"/>
              <c:x val="0.41629910796739761"/>
              <c:y val="0.918349800869485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5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7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091175422774604"/>
          <c:y val="1.3612622746481014E-3"/>
          <c:w val="0.36735535864841951"/>
          <c:h val="0.147783905390204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STEM majors first semester chemistry, in a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29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*Describe is changing to interpret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35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Aligned,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2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November 16,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/>
              <a:t>SLO Spotlight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sz="2000" dirty="0">
                <a:solidFill>
                  <a:srgbClr val="7A0000"/>
                </a:solidFill>
                <a:latin typeface="+mj-lt"/>
              </a:rPr>
              <a:t>Anna Plett</a:t>
            </a:r>
            <a:r>
              <a:rPr lang="en-US" sz="2000" dirty="0">
                <a:solidFill>
                  <a:srgbClr val="7A0000"/>
                </a:solidFill>
              </a:rPr>
              <a:t> </a:t>
            </a:r>
          </a:p>
          <a:p>
            <a:r>
              <a:rPr lang="en-US" sz="2000" dirty="0"/>
              <a:t>Assessment Committee</a:t>
            </a:r>
          </a:p>
          <a:p>
            <a:r>
              <a:rPr lang="en-US" sz="2000" dirty="0"/>
              <a:t>November 17, 2023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CHEM B1A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600" dirty="0"/>
              <a:t>Course Description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854682"/>
            <a:ext cx="9183538" cy="574318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principles of chemistry, including atomic and molecular structure, stoichiometry, reaction energy, chemical bonding, periodic relationships of the elements, states and properties of matter, solutions, introduction to acids and bases, a brief introduction to descriptive chemistry of the elements, and other topics as appropriate. The laboratory emphasizes quantitative methods.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69775261-0B1D-945C-BEE0-07F5E9A4714E}"/>
              </a:ext>
            </a:extLst>
          </p:cNvPr>
          <p:cNvSpPr/>
          <p:nvPr/>
        </p:nvSpPr>
        <p:spPr>
          <a:xfrm>
            <a:off x="670561" y="-52309"/>
            <a:ext cx="7680960" cy="1725662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D154ED2-418E-2277-9148-6287DFB8BC78}"/>
              </a:ext>
            </a:extLst>
          </p:cNvPr>
          <p:cNvSpPr/>
          <p:nvPr/>
        </p:nvSpPr>
        <p:spPr>
          <a:xfrm rot="2677513">
            <a:off x="7251417" y="953912"/>
            <a:ext cx="1958196" cy="195819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5D8C-0134-F046-A548-3465F8177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209799"/>
            <a:ext cx="2133600" cy="369332"/>
          </a:xfrm>
        </p:spPr>
        <p:txBody>
          <a:bodyPr/>
          <a:lstStyle/>
          <a:p>
            <a:r>
              <a:rPr lang="en-US" sz="1550" dirty="0">
                <a:solidFill>
                  <a:srgbClr val="232323"/>
                </a:solidFill>
              </a:rPr>
              <a:t>1. Solve chemistry problems that require the identification of relevant data and construct correct formulas for unit conversions, ratios, and stoichiometry.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79C69B6-96DA-8271-2480-A2B12352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322217" cy="610863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schemeClr val="bg1">
                    <a:lumMod val="50000"/>
                  </a:schemeClr>
                </a:solidFill>
              </a:rPr>
              <a:t>Upon successful completion of the course, the student will be able to…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8AD5BD3-FB85-9500-A326-8187775545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967" r="56382" b="28521"/>
          <a:stretch/>
        </p:blipFill>
        <p:spPr>
          <a:xfrm>
            <a:off x="6187490" y="1889760"/>
            <a:ext cx="2307721" cy="10363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33101F-B984-1616-6F9E-DBCA280699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663" b="-26788"/>
          <a:stretch/>
        </p:blipFill>
        <p:spPr>
          <a:xfrm>
            <a:off x="8901760" y="4094264"/>
            <a:ext cx="2504536" cy="380722"/>
          </a:xfrm>
          <a:prstGeom prst="rect">
            <a:avLst/>
          </a:prstGeom>
        </p:spPr>
      </p:pic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9EC584A-675A-9297-68E0-B71B562CBAE4}"/>
              </a:ext>
            </a:extLst>
          </p:cNvPr>
          <p:cNvSpPr txBox="1">
            <a:spLocks/>
          </p:cNvSpPr>
          <p:nvPr/>
        </p:nvSpPr>
        <p:spPr>
          <a:xfrm>
            <a:off x="3657599" y="2209798"/>
            <a:ext cx="2133600" cy="20370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2. Describe how energy changes are related to temperature, motion at the atomic level, as well as chemical and physical changes.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4F757EBE-BD61-F17F-0042-886A8C3AEECD}"/>
              </a:ext>
            </a:extLst>
          </p:cNvPr>
          <p:cNvSpPr txBox="1">
            <a:spLocks/>
          </p:cNvSpPr>
          <p:nvPr/>
        </p:nvSpPr>
        <p:spPr>
          <a:xfrm>
            <a:off x="6361611" y="2209799"/>
            <a:ext cx="2133600" cy="369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3. Predict chemical and physical properties using periodic trends.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91EEFCF5-B316-9D04-D4B7-7725179736B1}"/>
              </a:ext>
            </a:extLst>
          </p:cNvPr>
          <p:cNvSpPr txBox="1">
            <a:spLocks/>
          </p:cNvSpPr>
          <p:nvPr/>
        </p:nvSpPr>
        <p:spPr>
          <a:xfrm>
            <a:off x="9072154" y="4521200"/>
            <a:ext cx="2133600" cy="369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7. Demonstrate correct laboratory techniques and safety practices, as well as accurately record and communicate quantitative and qualitative laboratory observations. 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0999D18D-B4DA-2F69-639D-A72251912D1C}"/>
              </a:ext>
            </a:extLst>
          </p:cNvPr>
          <p:cNvSpPr txBox="1">
            <a:spLocks/>
          </p:cNvSpPr>
          <p:nvPr/>
        </p:nvSpPr>
        <p:spPr>
          <a:xfrm>
            <a:off x="6361611" y="4521200"/>
            <a:ext cx="2133600" cy="369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6. Analyze how the limitations of physical measurements affect accuracy and precision. 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7237DD6C-682D-94B8-D226-0380144AE063}"/>
              </a:ext>
            </a:extLst>
          </p:cNvPr>
          <p:cNvSpPr txBox="1">
            <a:spLocks/>
          </p:cNvSpPr>
          <p:nvPr/>
        </p:nvSpPr>
        <p:spPr>
          <a:xfrm>
            <a:off x="3657599" y="4521200"/>
            <a:ext cx="2133600" cy="369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5. Formulate a testable chemistry experiment using applicable theories to answer a question.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0BEFD5A4-00F8-BC5A-BAD8-607170686403}"/>
              </a:ext>
            </a:extLst>
          </p:cNvPr>
          <p:cNvSpPr txBox="1">
            <a:spLocks/>
          </p:cNvSpPr>
          <p:nvPr/>
        </p:nvSpPr>
        <p:spPr>
          <a:xfrm>
            <a:off x="947056" y="4521200"/>
            <a:ext cx="2133600" cy="3693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50" dirty="0">
                <a:solidFill>
                  <a:srgbClr val="232323"/>
                </a:solidFill>
              </a:rPr>
              <a:t>4. Relate macroscopic chemical and physical properties to the molecular level using current chemical theories. </a:t>
            </a: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CE9E15B-42BB-C78D-30D3-5295E651D6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0A23B6-AF75-ABD9-E4D7-BDE8B4E9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SLO #2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BB7B8-C5ED-45A0-6042-AB4970420F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BBCF-03E7-0E1C-BE6B-D23E0A20305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>
              <a:latin typeface="+mn-lt"/>
            </a:endParaRPr>
          </a:p>
        </p:txBody>
      </p:sp>
      <p:sp>
        <p:nvSpPr>
          <p:cNvPr id="7" name="Title 14">
            <a:extLst>
              <a:ext uri="{FF2B5EF4-FFF2-40B4-BE49-F238E27FC236}">
                <a16:creationId xmlns:a16="http://schemas.microsoft.com/office/drawing/2014/main" id="{C95EA2F8-6022-CF02-9691-2C9E9052E6C8}"/>
              </a:ext>
            </a:extLst>
          </p:cNvPr>
          <p:cNvSpPr txBox="1">
            <a:spLocks/>
          </p:cNvSpPr>
          <p:nvPr/>
        </p:nvSpPr>
        <p:spPr>
          <a:xfrm>
            <a:off x="952499" y="2289363"/>
            <a:ext cx="8916120" cy="328997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i="0" kern="1200" spc="1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2. Upon successful completion of the course, the student will be able to </a:t>
            </a:r>
            <a:r>
              <a:rPr lang="en-US" dirty="0">
                <a:solidFill>
                  <a:srgbClr val="232323"/>
                </a:solidFill>
              </a:rPr>
              <a:t>d</a:t>
            </a:r>
            <a:r>
              <a:rPr lang="en-US" sz="2800" dirty="0">
                <a:solidFill>
                  <a:srgbClr val="232323"/>
                </a:solidFill>
              </a:rPr>
              <a:t>escribe how energy changes are related to temperature, motion at the atomic level, as well as chemical and physical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0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B51A754-11FC-BEBE-6C6D-B85BD835C9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43019" y="991670"/>
            <a:ext cx="4198375" cy="539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>
                <a:latin typeface="+mj-lt"/>
              </a:rPr>
              <a:t>Ex. </a:t>
            </a:r>
            <a:r>
              <a:rPr lang="en-US" sz="2700" dirty="0"/>
              <a:t>The H-H bond energy is 436 kJ/mol. The formation of a single bond between hydrogen atoms results in the _____ per mole of H</a:t>
            </a:r>
            <a:r>
              <a:rPr lang="en-US" sz="2700" baseline="-25000" dirty="0"/>
              <a:t>2</a:t>
            </a:r>
            <a:r>
              <a:rPr lang="en-US" sz="2700" dirty="0"/>
              <a:t> formed.</a:t>
            </a:r>
          </a:p>
          <a:p>
            <a:pPr marL="0" indent="0">
              <a:buNone/>
            </a:pPr>
            <a:endParaRPr lang="en-US" sz="2700" dirty="0"/>
          </a:p>
          <a:p>
            <a:pPr marL="514350" indent="-514350">
              <a:buAutoNum type="alphaUcParenBoth"/>
            </a:pPr>
            <a:r>
              <a:rPr lang="en-US" sz="2700" dirty="0"/>
              <a:t>Absorption of 436 kJ</a:t>
            </a:r>
          </a:p>
          <a:p>
            <a:pPr marL="514350" indent="-514350">
              <a:buAutoNum type="alphaUcParenBoth"/>
            </a:pPr>
            <a:r>
              <a:rPr lang="en-US" sz="2700" dirty="0"/>
              <a:t>Absorption of 872 kJ</a:t>
            </a:r>
          </a:p>
          <a:p>
            <a:pPr marL="514350" indent="-514350">
              <a:buAutoNum type="alphaUcParenBoth"/>
            </a:pPr>
            <a:r>
              <a:rPr lang="en-US" sz="2700" dirty="0"/>
              <a:t>Release of 436 kJ</a:t>
            </a:r>
          </a:p>
          <a:p>
            <a:pPr marL="514350" indent="-514350">
              <a:buAutoNum type="alphaUcParenBoth"/>
            </a:pPr>
            <a:r>
              <a:rPr lang="en-US" sz="2700" dirty="0"/>
              <a:t>Release of 872 kJ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8343411-C6BF-A5E3-CE6B-8D9BD9F9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Assessment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856279E-8841-55AF-110E-0C3FF85234C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>
              <a:latin typeface="+mn-lt"/>
            </a:endParaRPr>
          </a:p>
        </p:txBody>
      </p:sp>
      <p:sp>
        <p:nvSpPr>
          <p:cNvPr id="4" name="Title 14">
            <a:extLst>
              <a:ext uri="{FF2B5EF4-FFF2-40B4-BE49-F238E27FC236}">
                <a16:creationId xmlns:a16="http://schemas.microsoft.com/office/drawing/2014/main" id="{708BF56E-3569-97EA-1970-3A1C6448B374}"/>
              </a:ext>
            </a:extLst>
          </p:cNvPr>
          <p:cNvSpPr txBox="1">
            <a:spLocks/>
          </p:cNvSpPr>
          <p:nvPr/>
        </p:nvSpPr>
        <p:spPr>
          <a:xfrm>
            <a:off x="952499" y="2900516"/>
            <a:ext cx="5143501" cy="267881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i="0" kern="1200" spc="1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Standardized Exam by the American Chemical Society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70 Multiple Choice Questions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Identified 10 questions aligned with SLO #2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E325D02-2185-58DB-7C8F-BBB1B76CF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7" y="2289363"/>
            <a:ext cx="5880921" cy="2795232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Select Questions on the Final Exam</a:t>
            </a:r>
          </a:p>
        </p:txBody>
      </p:sp>
    </p:spTree>
    <p:extLst>
      <p:ext uri="{BB962C8B-B14F-4D97-AF65-F5344CB8AC3E}">
        <p14:creationId xmlns:p14="http://schemas.microsoft.com/office/powerpoint/2010/main" val="8157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26B5-2F88-BA48-A996-4A13FDFA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Evaluating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BDF8F-0AD5-5C43-9EF3-8679B9897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Exceeds Expectations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2A119-28D1-B54D-A879-A0DDEC296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86446"/>
            <a:ext cx="3036477" cy="1942138"/>
          </a:xfrm>
        </p:spPr>
        <p:txBody>
          <a:bodyPr>
            <a:normAutofit/>
          </a:bodyPr>
          <a:lstStyle/>
          <a:p>
            <a:r>
              <a:rPr lang="en-US" sz="2000" dirty="0"/>
              <a:t>9 – 10 correct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E5840-ED0D-0349-88F3-4E90A009498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Meets Expectations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01285-85FB-FD43-9631-322998389AF0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6 – 8 correct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20E658-15B8-6C4B-A736-3D894774670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592028" cy="404216"/>
          </a:xfrm>
        </p:spPr>
        <p:txBody>
          <a:bodyPr>
            <a:noAutofit/>
          </a:bodyPr>
          <a:lstStyle/>
          <a:p>
            <a:r>
              <a:rPr lang="en-US" sz="2200" dirty="0"/>
              <a:t>Does Not Meet Expectations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F52F621-1B1F-5E49-939F-12BD1A0FD52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5 correct (or below)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50C3FA-D20D-3049-9C7F-6F37D4E022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pPr algn="l"/>
            <a:fld id="{294A09A9-5501-47C1-A89A-A340965A2BE2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8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9315B-8AAE-A946-ABBF-894F2E4B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081654" cy="610863"/>
          </a:xfrm>
        </p:spPr>
        <p:txBody>
          <a:bodyPr>
            <a:normAutofit/>
          </a:bodyPr>
          <a:lstStyle/>
          <a:p>
            <a:r>
              <a:rPr lang="en-US" sz="4200" dirty="0"/>
              <a:t>Fall 2022 Results</a:t>
            </a:r>
          </a:p>
        </p:txBody>
      </p:sp>
      <p:graphicFrame>
        <p:nvGraphicFramePr>
          <p:cNvPr id="24" name="Chart Placeholder 23" descr="Growth by Sector graph">
            <a:extLst>
              <a:ext uri="{FF2B5EF4-FFF2-40B4-BE49-F238E27FC236}">
                <a16:creationId xmlns:a16="http://schemas.microsoft.com/office/drawing/2014/main" id="{1036F083-5B62-486F-9167-3421FCA694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1169390"/>
              </p:ext>
            </p:extLst>
          </p:nvPr>
        </p:nvGraphicFramePr>
        <p:xfrm>
          <a:off x="952500" y="1938338"/>
          <a:ext cx="10352088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D4E-3C68-714D-803E-EF85A323B9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9997C0-E0EB-D1EA-FB52-FDF509D2785B}"/>
              </a:ext>
            </a:extLst>
          </p:cNvPr>
          <p:cNvSpPr txBox="1"/>
          <p:nvPr/>
        </p:nvSpPr>
        <p:spPr>
          <a:xfrm>
            <a:off x="1064223" y="1938338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N = 40</a:t>
            </a:r>
          </a:p>
        </p:txBody>
      </p:sp>
    </p:spTree>
    <p:extLst>
      <p:ext uri="{BB962C8B-B14F-4D97-AF65-F5344CB8AC3E}">
        <p14:creationId xmlns:p14="http://schemas.microsoft.com/office/powerpoint/2010/main" val="252153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B280A0F-CC8A-11C2-6A5D-73EB40D9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Summary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609603-EE44-A3D2-05EF-EECF648DCA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499" y="2725728"/>
            <a:ext cx="7778546" cy="1374322"/>
          </a:xfrm>
        </p:spPr>
        <p:txBody>
          <a:bodyPr/>
          <a:lstStyle/>
          <a:p>
            <a:pPr marL="285750" indent="-285750">
              <a:lnSpc>
                <a:spcPct val="105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Greater care may be taken when teaching these concepts:</a:t>
            </a:r>
          </a:p>
          <a:p>
            <a:pPr marL="285750" indent="-285750">
              <a:lnSpc>
                <a:spcPct val="105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Additional support in the form of scaffolding, worksheets, and labs may support student success.</a:t>
            </a:r>
          </a:p>
          <a:p>
            <a:pPr marL="285750" indent="-285750">
              <a:lnSpc>
                <a:spcPct val="105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Assessment earlier in the semester closer to when energy topics are learned may also be appropriate (on a midterm exam perhaps).</a:t>
            </a:r>
          </a:p>
          <a:p>
            <a:pPr marL="285750" indent="-285750">
              <a:lnSpc>
                <a:spcPct val="105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This exam presents a particular challenge since it is cumulative and does not provide equations that students are expected to memorize.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D10241F-2282-DCDA-6136-22FF3A3073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499" y="2286000"/>
            <a:ext cx="5792429" cy="315915"/>
          </a:xfrm>
        </p:spPr>
        <p:txBody>
          <a:bodyPr/>
          <a:lstStyle/>
          <a:p>
            <a:r>
              <a:rPr lang="en-US" sz="2200" dirty="0"/>
              <a:t>Energy is a difficult and broadly applied topic.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3726B2-C354-599F-CB92-E6BD61C2D7D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15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24">
      <a:dk1>
        <a:srgbClr val="3B3B3B"/>
      </a:dk1>
      <a:lt1>
        <a:srgbClr val="FFFFFF"/>
      </a:lt1>
      <a:dk2>
        <a:srgbClr val="E4E4E4"/>
      </a:dk2>
      <a:lt2>
        <a:srgbClr val="8F0000"/>
      </a:lt2>
      <a:accent1>
        <a:srgbClr val="F00105"/>
      </a:accent1>
      <a:accent2>
        <a:srgbClr val="C00000"/>
      </a:accent2>
      <a:accent3>
        <a:srgbClr val="5C5C5C"/>
      </a:accent3>
      <a:accent4>
        <a:srgbClr val="7F7F7F"/>
      </a:accent4>
      <a:accent5>
        <a:srgbClr val="600000"/>
      </a:accent5>
      <a:accent6>
        <a:srgbClr val="FF0000"/>
      </a:accent6>
      <a:hlink>
        <a:srgbClr val="BF0000"/>
      </a:hlink>
      <a:folHlink>
        <a:srgbClr val="393939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annual presentation" id="{C1063DDD-BD45-4B17-8F67-69F4620CFA80}" vid="{EE925AA1-D437-4402-9126-83C3949115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Props1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EBEE06-2B28-4E77-9CB6-A74873B39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8E66C-AC30-44BA-8882-3290DF968F1F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{95BAEFE0-0E43-4161-AB83-446E39D06B0B}tf78853419_win32</Template>
  <TotalTime>1131</TotalTime>
  <Words>478</Words>
  <Application>Microsoft Office PowerPoint</Application>
  <PresentationFormat>Widescreen</PresentationFormat>
  <Paragraphs>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Wingdings</vt:lpstr>
      <vt:lpstr>Theme1</vt:lpstr>
      <vt:lpstr>SLO Spotlight</vt:lpstr>
      <vt:lpstr>CHEM B1A</vt:lpstr>
      <vt:lpstr>Upon successful completion of the course, the student will be able to…</vt:lpstr>
      <vt:lpstr>SLO #2</vt:lpstr>
      <vt:lpstr>Assessment</vt:lpstr>
      <vt:lpstr>Evaluating </vt:lpstr>
      <vt:lpstr>Fall 2022 Results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 Spotlight</dc:title>
  <dc:creator>Anna Plett</dc:creator>
  <cp:lastModifiedBy>Anna Plett</cp:lastModifiedBy>
  <cp:revision>12</cp:revision>
  <dcterms:created xsi:type="dcterms:W3CDTF">2023-11-16T18:23:29Z</dcterms:created>
  <dcterms:modified xsi:type="dcterms:W3CDTF">2023-11-17T19:07:24Z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