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8" r:id="rId1"/>
  </p:sldMasterIdLst>
  <p:sldIdLst>
    <p:sldId id="256" r:id="rId2"/>
    <p:sldId id="286" r:id="rId3"/>
    <p:sldId id="265" r:id="rId4"/>
    <p:sldId id="289" r:id="rId5"/>
    <p:sldId id="288" r:id="rId6"/>
    <p:sldId id="285" r:id="rId7"/>
    <p:sldId id="290" r:id="rId8"/>
    <p:sldId id="284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3" d="100"/>
          <a:sy n="73" d="100"/>
        </p:scale>
        <p:origin x="11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96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5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2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1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1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71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5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C0AA6C7-CE2F-4329-BDF7-E830A094FB3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1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3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C0AA6C7-CE2F-4329-BDF7-E830A094FB3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2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2020-21%20Program%20Review%20Equity%20Crosswalk%20nb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8HGjnCYpQJUdxww1Rx-DKbOz_MNp-i5y?usp=shar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tableau.com/app/profile/bc.office.of.institutional.effectiveness/viz/BakersfieldBottleneckAnalysis/BottleneckSuccess" TargetMode="External"/><Relationship Id="rId2" Type="http://schemas.openxmlformats.org/officeDocument/2006/relationships/hyperlink" Target="https://ir.kccd.edu/program-review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ublic.tableau.com/app/profile/bc.office.of.institutional.effectiveness/viz/BakersfieldCollegeInstitution-SetStandards/Milestones" TargetMode="External"/><Relationship Id="rId4" Type="http://schemas.openxmlformats.org/officeDocument/2006/relationships/hyperlink" Target="https://public.tableau.com/app/profile/bc.office.of.institutional.effectivenes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791200"/>
            <a:ext cx="6420610" cy="510182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591758" cy="3124200"/>
          </a:xfrm>
        </p:spPr>
        <p:txBody>
          <a:bodyPr>
            <a:normAutofit/>
          </a:bodyPr>
          <a:lstStyle/>
          <a:p>
            <a:r>
              <a:rPr lang="en-US" sz="3600" dirty="0"/>
              <a:t>Program </a:t>
            </a:r>
            <a:r>
              <a:rPr lang="en-US" sz="3600" dirty="0" smtClean="0"/>
              <a:t>review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Flex workshop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Fall 2021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284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Updates and </a:t>
            </a:r>
            <a:r>
              <a:rPr lang="en-US" dirty="0" smtClean="0"/>
              <a:t>changes</a:t>
            </a:r>
          </a:p>
          <a:p>
            <a:pPr fontAlgn="base"/>
            <a:r>
              <a:rPr lang="en-US" dirty="0" smtClean="0"/>
              <a:t>Timeline</a:t>
            </a:r>
            <a:endParaRPr lang="en-US" dirty="0"/>
          </a:p>
          <a:p>
            <a:pPr fontAlgn="base"/>
            <a:r>
              <a:rPr lang="en-US" dirty="0"/>
              <a:t>An </a:t>
            </a:r>
            <a:r>
              <a:rPr lang="en-US" dirty="0" err="1"/>
              <a:t>eLumen</a:t>
            </a:r>
            <a:r>
              <a:rPr lang="en-US" dirty="0"/>
              <a:t> how to and overview of the documents</a:t>
            </a:r>
          </a:p>
          <a:p>
            <a:pPr fontAlgn="base"/>
            <a:r>
              <a:rPr lang="en-US" dirty="0" smtClean="0"/>
              <a:t>Training</a:t>
            </a:r>
          </a:p>
          <a:p>
            <a:pPr lvl="1" fontAlgn="base"/>
            <a:r>
              <a:rPr lang="en-US" dirty="0" smtClean="0"/>
              <a:t>PRC Canvas course</a:t>
            </a:r>
          </a:p>
          <a:p>
            <a:pPr lvl="1" fontAlgn="base"/>
            <a:r>
              <a:rPr lang="en-US" dirty="0" smtClean="0"/>
              <a:t>Zoom</a:t>
            </a:r>
          </a:p>
          <a:p>
            <a:pPr lvl="1" fontAlgn="base"/>
            <a:r>
              <a:rPr lang="en-US" dirty="0" smtClean="0"/>
              <a:t>Workshops</a:t>
            </a:r>
          </a:p>
          <a:p>
            <a:pPr lvl="1" fontAlgn="base"/>
            <a:r>
              <a:rPr lang="en-US" dirty="0" smtClean="0"/>
              <a:t>Data Links</a:t>
            </a:r>
            <a:endParaRPr lang="en-US" dirty="0"/>
          </a:p>
          <a:p>
            <a:pPr fontAlgn="base"/>
            <a:r>
              <a:rPr lang="en-US" dirty="0"/>
              <a:t>Q and A</a:t>
            </a:r>
          </a:p>
          <a:p>
            <a:pPr fontAlgn="base"/>
            <a:r>
              <a:rPr lang="en-US" dirty="0" smtClean="0"/>
              <a:t>Free time to work on </a:t>
            </a:r>
            <a:r>
              <a:rPr lang="en-US" dirty="0"/>
              <a:t>Program Review.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4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87" y="-381000"/>
            <a:ext cx="7269480" cy="182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Updates </a:t>
            </a:r>
            <a:r>
              <a:rPr lang="en-US" sz="3600" dirty="0"/>
              <a:t>for the </a:t>
            </a:r>
            <a:r>
              <a:rPr lang="en-US" sz="3600" dirty="0" smtClean="0"/>
              <a:t>2021-22 </a:t>
            </a:r>
            <a:r>
              <a:rPr lang="en-US" sz="3600" dirty="0"/>
              <a:t>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87" y="838200"/>
            <a:ext cx="7403613" cy="5562600"/>
          </a:xfrm>
        </p:spPr>
        <p:txBody>
          <a:bodyPr>
            <a:normAutofit fontScale="92500" lnSpcReduction="10000"/>
          </a:bodyPr>
          <a:lstStyle/>
          <a:p>
            <a:endParaRPr lang="en-US" sz="1900" dirty="0" smtClean="0"/>
          </a:p>
          <a:p>
            <a:endParaRPr lang="en-US" sz="1900" dirty="0" smtClean="0"/>
          </a:p>
          <a:p>
            <a:endParaRPr lang="en-US" sz="2400" dirty="0" smtClean="0"/>
          </a:p>
          <a:p>
            <a:r>
              <a:rPr lang="en-US" sz="2400" dirty="0" smtClean="0"/>
              <a:t>All Program Review initiatives were available in </a:t>
            </a:r>
            <a:r>
              <a:rPr lang="en-US" sz="2400" dirty="0" err="1" smtClean="0"/>
              <a:t>eLumen</a:t>
            </a:r>
            <a:r>
              <a:rPr lang="en-US" sz="2400" dirty="0" smtClean="0"/>
              <a:t> in April.</a:t>
            </a:r>
          </a:p>
          <a:p>
            <a:r>
              <a:rPr lang="en-US" sz="2400" dirty="0" smtClean="0"/>
              <a:t>Resource </a:t>
            </a:r>
            <a:r>
              <a:rPr lang="en-US" sz="2400" dirty="0"/>
              <a:t>Request Initiatives </a:t>
            </a:r>
            <a:r>
              <a:rPr lang="en-US" sz="2400" dirty="0" smtClean="0"/>
              <a:t>are in </a:t>
            </a:r>
            <a:r>
              <a:rPr lang="en-US" sz="2400" dirty="0" err="1" smtClean="0"/>
              <a:t>eLumen</a:t>
            </a:r>
            <a:r>
              <a:rPr lang="en-US" sz="2400" dirty="0" smtClean="0"/>
              <a:t> as their own initiatives.</a:t>
            </a:r>
          </a:p>
          <a:p>
            <a:r>
              <a:rPr lang="en-US" sz="2400" dirty="0"/>
              <a:t>PRC wants to bring a “student ready” focus to our programs</a:t>
            </a:r>
          </a:p>
          <a:p>
            <a:r>
              <a:rPr lang="en-US" sz="2400" dirty="0" smtClean="0"/>
              <a:t>Improved </a:t>
            </a:r>
            <a:r>
              <a:rPr lang="en-US" sz="2400" dirty="0"/>
              <a:t>Student Equity </a:t>
            </a:r>
            <a:r>
              <a:rPr lang="en-US" sz="2400" dirty="0" smtClean="0"/>
              <a:t>using Student Equity/Program Review </a:t>
            </a:r>
            <a:r>
              <a:rPr lang="en-US" sz="2400" dirty="0">
                <a:hlinkClick r:id="rId2" action="ppaction://hlinkfile"/>
              </a:rPr>
              <a:t>Crosswalk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</a:p>
          <a:p>
            <a:pPr lvl="1"/>
            <a:r>
              <a:rPr lang="en-US" dirty="0" smtClean="0"/>
              <a:t>Embedded </a:t>
            </a:r>
            <a:r>
              <a:rPr lang="en-US" dirty="0"/>
              <a:t>Equity within Goals and Program Analysis</a:t>
            </a:r>
          </a:p>
          <a:p>
            <a:pPr lvl="1"/>
            <a:r>
              <a:rPr lang="en-US" sz="2000" dirty="0"/>
              <a:t>Removed previous Student Equity and Success </a:t>
            </a:r>
            <a:r>
              <a:rPr lang="en-US" sz="2000" dirty="0" smtClean="0"/>
              <a:t>question</a:t>
            </a:r>
          </a:p>
          <a:p>
            <a:pPr lvl="1"/>
            <a:r>
              <a:rPr lang="en-US" sz="2000" dirty="0" smtClean="0"/>
              <a:t>PRC wants to bring </a:t>
            </a:r>
            <a:r>
              <a:rPr lang="en-US" dirty="0" smtClean="0"/>
              <a:t>a </a:t>
            </a:r>
            <a:r>
              <a:rPr lang="en-US" dirty="0"/>
              <a:t>“student </a:t>
            </a:r>
            <a:r>
              <a:rPr lang="en-US" dirty="0" smtClean="0"/>
              <a:t>ready” </a:t>
            </a:r>
            <a:r>
              <a:rPr lang="en-US" dirty="0"/>
              <a:t>focus to our programs</a:t>
            </a:r>
            <a:endParaRPr lang="en-US" sz="2000" dirty="0" smtClean="0"/>
          </a:p>
          <a:p>
            <a:r>
              <a:rPr lang="en-US" sz="2400" dirty="0" smtClean="0"/>
              <a:t>Enrollment Management Committee support</a:t>
            </a:r>
          </a:p>
          <a:p>
            <a:r>
              <a:rPr lang="en-US" sz="2400" dirty="0" smtClean="0"/>
              <a:t>CTE Market Data button</a:t>
            </a:r>
          </a:p>
          <a:p>
            <a:endParaRPr lang="en-US" sz="2400" dirty="0" smtClean="0"/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6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for the 2021-22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April 1- Program Review is available in </a:t>
            </a:r>
            <a:r>
              <a:rPr lang="en-US" dirty="0" err="1"/>
              <a:t>eLumen</a:t>
            </a:r>
            <a:endParaRPr lang="en-US" dirty="0"/>
          </a:p>
          <a:p>
            <a:r>
              <a:rPr lang="en-US" dirty="0"/>
              <a:t>April-September- You can schedule Program Review to come to your department to help you with </a:t>
            </a:r>
            <a:r>
              <a:rPr lang="en-US" dirty="0" err="1"/>
              <a:t>eLumen</a:t>
            </a:r>
            <a:r>
              <a:rPr lang="en-US" dirty="0"/>
              <a:t> and your Program Review</a:t>
            </a:r>
          </a:p>
          <a:p>
            <a:r>
              <a:rPr lang="en-US" dirty="0"/>
              <a:t>July- Assessment data will be emailed to you</a:t>
            </a:r>
          </a:p>
          <a:p>
            <a:r>
              <a:rPr lang="en-US" dirty="0"/>
              <a:t>August 13, 2021- Program Review data is available through KCCD IRB</a:t>
            </a:r>
          </a:p>
          <a:p>
            <a:r>
              <a:rPr lang="en-US" dirty="0"/>
              <a:t>August Flex Week 2021-Program Review will be holding a workshop Aug. 17, 2021 at 8:00 am L148</a:t>
            </a:r>
          </a:p>
          <a:p>
            <a:r>
              <a:rPr lang="en-US" dirty="0"/>
              <a:t>October 1, 2021-Have your program review completed</a:t>
            </a:r>
          </a:p>
          <a:p>
            <a:r>
              <a:rPr lang="en-US" dirty="0"/>
              <a:t>October 3-29-Program Review will provide feedback</a:t>
            </a:r>
          </a:p>
          <a:p>
            <a:r>
              <a:rPr lang="en-US" dirty="0"/>
              <a:t>November (</a:t>
            </a:r>
            <a:r>
              <a:rPr lang="en-US" dirty="0" err="1"/>
              <a:t>tba</a:t>
            </a:r>
            <a:r>
              <a:rPr lang="en-US" dirty="0"/>
              <a:t>) - Resource requests to appropriate committees for consideration. Committees will schedule resource presentations.</a:t>
            </a:r>
          </a:p>
          <a:p>
            <a:r>
              <a:rPr lang="en-US" dirty="0"/>
              <a:t>December 3- Program Review presents to College Council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1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</a:t>
            </a:r>
            <a:r>
              <a:rPr lang="en-US" dirty="0" err="1" smtClean="0"/>
              <a:t>eLumen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err="1"/>
              <a:t>eLumen</a:t>
            </a:r>
            <a:r>
              <a:rPr lang="en-US" sz="2800" dirty="0"/>
              <a:t> </a:t>
            </a:r>
            <a:r>
              <a:rPr lang="en-US" sz="2800" dirty="0" smtClean="0"/>
              <a:t>Overview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Accessing </a:t>
            </a:r>
            <a:r>
              <a:rPr lang="en-US" sz="2800" dirty="0"/>
              <a:t>Your </a:t>
            </a:r>
            <a:r>
              <a:rPr lang="en-US" sz="2800" dirty="0" smtClean="0"/>
              <a:t>Documents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Assigning Editors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800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for the 2021-22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Canvas </a:t>
            </a:r>
            <a:r>
              <a:rPr lang="en-US" sz="1900" dirty="0"/>
              <a:t>shell for Program Review </a:t>
            </a:r>
          </a:p>
          <a:p>
            <a:pPr lvl="1"/>
            <a:r>
              <a:rPr lang="en-US" sz="1700" dirty="0" smtClean="0"/>
              <a:t>Modules </a:t>
            </a:r>
            <a:r>
              <a:rPr lang="en-US" sz="1700" dirty="0"/>
              <a:t>to onboard new PRC members</a:t>
            </a:r>
          </a:p>
          <a:p>
            <a:pPr lvl="1"/>
            <a:r>
              <a:rPr lang="en-US" sz="1700" dirty="0" smtClean="0"/>
              <a:t>Modules </a:t>
            </a:r>
            <a:r>
              <a:rPr lang="en-US" sz="1700" dirty="0"/>
              <a:t>to train Program Review editors. </a:t>
            </a:r>
            <a:r>
              <a:rPr lang="en-US" dirty="0"/>
              <a:t>Easy training for first timers…</a:t>
            </a:r>
            <a:endParaRPr lang="en-US" sz="2000" dirty="0"/>
          </a:p>
          <a:p>
            <a:pPr lvl="1"/>
            <a:r>
              <a:rPr lang="en-US" sz="2000" dirty="0" smtClean="0">
                <a:hlinkClick r:id="rId2"/>
              </a:rPr>
              <a:t>Google drive link</a:t>
            </a:r>
            <a:endParaRPr lang="en-US" sz="2000" dirty="0"/>
          </a:p>
          <a:p>
            <a:r>
              <a:rPr lang="en-US" sz="1900" dirty="0" smtClean="0"/>
              <a:t>Zoom </a:t>
            </a:r>
            <a:r>
              <a:rPr lang="en-US" sz="1900" dirty="0"/>
              <a:t>training during department </a:t>
            </a:r>
            <a:r>
              <a:rPr lang="en-US" sz="1900" dirty="0" smtClean="0"/>
              <a:t>meetings</a:t>
            </a:r>
            <a:endParaRPr lang="en-US" sz="1700" dirty="0"/>
          </a:p>
          <a:p>
            <a:r>
              <a:rPr lang="en-US" sz="1900" dirty="0"/>
              <a:t>Workshops:</a:t>
            </a:r>
          </a:p>
          <a:p>
            <a:pPr lvl="1"/>
            <a:r>
              <a:rPr lang="en-US" sz="1700" dirty="0"/>
              <a:t>D</a:t>
            </a:r>
            <a:r>
              <a:rPr lang="en-US" sz="1700" dirty="0" smtClean="0"/>
              <a:t>epartment </a:t>
            </a:r>
            <a:r>
              <a:rPr lang="en-US" sz="1700" dirty="0"/>
              <a:t>specific </a:t>
            </a:r>
            <a:r>
              <a:rPr lang="en-US" sz="1700" dirty="0" err="1"/>
              <a:t>eLumen</a:t>
            </a:r>
            <a:r>
              <a:rPr lang="en-US" sz="1700" dirty="0"/>
              <a:t>/Program Review</a:t>
            </a:r>
          </a:p>
          <a:p>
            <a:pPr lvl="1"/>
            <a:r>
              <a:rPr lang="en-US" sz="1700" dirty="0"/>
              <a:t>Data/Tableau</a:t>
            </a:r>
          </a:p>
          <a:p>
            <a:pPr lvl="1"/>
            <a:r>
              <a:rPr lang="en-US" sz="1700" dirty="0"/>
              <a:t>Administrative Unit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0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008795"/>
          </a:xfrm>
        </p:spPr>
        <p:txBody>
          <a:bodyPr/>
          <a:lstStyle/>
          <a:p>
            <a:r>
              <a:rPr lang="en-US" dirty="0" smtClean="0"/>
              <a:t>Accessing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52600"/>
            <a:ext cx="7680960" cy="426720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dirty="0"/>
              <a:t>For instructional programs: Data is provided to you in August through </a:t>
            </a:r>
            <a:r>
              <a:rPr lang="en-US" u="sng" dirty="0">
                <a:hlinkClick r:id="rId2"/>
              </a:rPr>
              <a:t>KCCD Tableau</a:t>
            </a:r>
            <a:r>
              <a:rPr lang="en-US" dirty="0"/>
              <a:t>. Make sure to check out the training videos.</a:t>
            </a:r>
          </a:p>
          <a:p>
            <a:pPr fontAlgn="base"/>
            <a:r>
              <a:rPr lang="en-US" dirty="0"/>
              <a:t>Here is the link to the Bottleneck Analysis Dashboard </a:t>
            </a:r>
            <a:r>
              <a:rPr lang="en-US" u="sng" dirty="0">
                <a:hlinkClick r:id="rId3"/>
              </a:rPr>
              <a:t>https://public.tableau.com/app/profile/bc.office.of.institutional.effectiveness/viz/BakersfieldBottleneckAnalysis/BottleneckSuccess</a:t>
            </a:r>
            <a:endParaRPr lang="en-US" dirty="0"/>
          </a:p>
          <a:p>
            <a:pPr fontAlgn="base"/>
            <a:r>
              <a:rPr lang="en-US" dirty="0"/>
              <a:t>The link to the Office of Institutional Effectiveness Dashboards </a:t>
            </a:r>
            <a:r>
              <a:rPr lang="en-US" u="sng" dirty="0">
                <a:hlinkClick r:id="rId4"/>
              </a:rPr>
              <a:t>https://public.tableau.com/app/profile/bc.office.of.institutional.effectiveness</a:t>
            </a:r>
            <a:endParaRPr lang="en-US" dirty="0"/>
          </a:p>
          <a:p>
            <a:pPr fontAlgn="base"/>
            <a:r>
              <a:rPr lang="en-US" dirty="0"/>
              <a:t>SLO Dashboard </a:t>
            </a:r>
            <a:r>
              <a:rPr lang="en-US" u="sng" dirty="0">
                <a:hlinkClick r:id="rId5"/>
              </a:rPr>
              <a:t>https://public.tableau.com/app/profile/bc.office.of.institutional.effectiveness/viz/BakersfieldCollegeInstitution-SetStandards/Milestones</a:t>
            </a:r>
            <a:endParaRPr lang="en-US" dirty="0"/>
          </a:p>
          <a:p>
            <a:pPr fontAlgn="base"/>
            <a:r>
              <a:rPr lang="en-US" dirty="0"/>
              <a:t>Enrollment Management Dashboard </a:t>
            </a:r>
            <a:r>
              <a:rPr lang="en-US" smtClean="0"/>
              <a:t>coming soon</a:t>
            </a:r>
          </a:p>
          <a:p>
            <a:pPr fontAlgn="base"/>
            <a:r>
              <a:rPr lang="en-US" dirty="0" smtClean="0"/>
              <a:t>Here </a:t>
            </a:r>
            <a:r>
              <a:rPr lang="en-US" dirty="0"/>
              <a:t>is the login to Tableau through the KCCD PRC.</a:t>
            </a:r>
          </a:p>
          <a:p>
            <a:pPr lvl="1" fontAlgn="base"/>
            <a:r>
              <a:rPr lang="en-US" dirty="0"/>
              <a:t>login: research@bakersfieldcollege.edu</a:t>
            </a:r>
          </a:p>
          <a:p>
            <a:pPr lvl="1" fontAlgn="base"/>
            <a:r>
              <a:rPr lang="en-US" dirty="0"/>
              <a:t>password: 1801panorama</a:t>
            </a:r>
          </a:p>
          <a:p>
            <a:pPr lvl="1" fontAlgn="base"/>
            <a:r>
              <a:rPr lang="en-US" dirty="0"/>
              <a:t>If the above does not work, please contact Craig Hayward or </a:t>
            </a:r>
            <a:r>
              <a:rPr lang="en-US" dirty="0" err="1"/>
              <a:t>Sooyeon</a:t>
            </a:r>
            <a:r>
              <a:rPr lang="en-US" dirty="0"/>
              <a:t> Kim for updated login instructions.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9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 and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Your Program Review experience is important to us</a:t>
            </a:r>
          </a:p>
          <a:p>
            <a:r>
              <a:rPr lang="en-US" sz="3200" dirty="0" smtClean="0"/>
              <a:t>Please let us know how we can create a process that best meets the needs of your program.</a:t>
            </a:r>
          </a:p>
          <a:p>
            <a:r>
              <a:rPr lang="en-US" sz="3200" dirty="0" smtClean="0"/>
              <a:t>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271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6620967" cy="191564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Programming </a:t>
            </a:r>
            <a:r>
              <a:rPr lang="en-US" sz="4800" dirty="0"/>
              <a:t>and Planning a Better BC!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38200" y="2438400"/>
            <a:ext cx="7535368" cy="4038600"/>
          </a:xfrm>
        </p:spPr>
        <p:txBody>
          <a:bodyPr>
            <a:noAutofit/>
          </a:bodyPr>
          <a:lstStyle/>
          <a:p>
            <a:r>
              <a:rPr lang="en-US" sz="2400" dirty="0"/>
              <a:t>The work continues…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Our </a:t>
            </a:r>
            <a:r>
              <a:rPr lang="en-US" sz="2400" dirty="0">
                <a:solidFill>
                  <a:schemeClr val="tx1"/>
                </a:solidFill>
              </a:rPr>
              <a:t>commitment to improve will lead us into a better process in </a:t>
            </a:r>
            <a:r>
              <a:rPr lang="en-US" sz="2400" dirty="0" err="1">
                <a:solidFill>
                  <a:schemeClr val="tx1"/>
                </a:solidFill>
              </a:rPr>
              <a:t>eLumen</a:t>
            </a:r>
            <a:r>
              <a:rPr lang="en-US" sz="2400" dirty="0">
                <a:solidFill>
                  <a:schemeClr val="tx1"/>
                </a:solidFill>
              </a:rPr>
              <a:t> for </a:t>
            </a:r>
            <a:r>
              <a:rPr lang="en-US" sz="2400">
                <a:solidFill>
                  <a:schemeClr val="tx1"/>
                </a:solidFill>
              </a:rPr>
              <a:t>the </a:t>
            </a:r>
            <a:r>
              <a:rPr lang="en-US" sz="2400" smtClean="0">
                <a:solidFill>
                  <a:schemeClr val="tx1"/>
                </a:solidFill>
              </a:rPr>
              <a:t>2021-22 </a:t>
            </a:r>
            <a:r>
              <a:rPr lang="en-US" sz="2400" dirty="0">
                <a:solidFill>
                  <a:schemeClr val="tx1"/>
                </a:solidFill>
              </a:rPr>
              <a:t>cycle!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We </a:t>
            </a:r>
            <a:r>
              <a:rPr lang="en-US" sz="2400" dirty="0">
                <a:solidFill>
                  <a:schemeClr val="tx1"/>
                </a:solidFill>
              </a:rPr>
              <a:t>will </a:t>
            </a:r>
            <a:r>
              <a:rPr lang="en-US" sz="2400" dirty="0" smtClean="0">
                <a:solidFill>
                  <a:schemeClr val="tx1"/>
                </a:solidFill>
              </a:rPr>
              <a:t>continue our work </a:t>
            </a:r>
            <a:r>
              <a:rPr lang="en-US" sz="2400" dirty="0">
                <a:solidFill>
                  <a:schemeClr val="tx1"/>
                </a:solidFill>
              </a:rPr>
              <a:t>to be transparent and steer </a:t>
            </a:r>
            <a:r>
              <a:rPr lang="en-US" sz="2400" dirty="0" smtClean="0">
                <a:solidFill>
                  <a:schemeClr val="tx1"/>
                </a:solidFill>
              </a:rPr>
              <a:t>us </a:t>
            </a:r>
            <a:r>
              <a:rPr lang="en-US" sz="2400" dirty="0">
                <a:solidFill>
                  <a:schemeClr val="tx1"/>
                </a:solidFill>
              </a:rPr>
              <a:t>in a positive direction to benefit future generations to come at Bakersfield College.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986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6056</TotalTime>
  <Words>478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Retrospect</vt:lpstr>
      <vt:lpstr>  </vt:lpstr>
      <vt:lpstr>Today’s Objectives</vt:lpstr>
      <vt:lpstr>Updates for the 2021-22 Cycle</vt:lpstr>
      <vt:lpstr>Timeline for the 2021-22 Cycle</vt:lpstr>
      <vt:lpstr>Navigating eLumen</vt:lpstr>
      <vt:lpstr>Training for the 2021-22 Cycle</vt:lpstr>
      <vt:lpstr>Accessing Data</vt:lpstr>
      <vt:lpstr>Q &amp; A and Feedback</vt:lpstr>
      <vt:lpstr>Programming and Planning a Better BC! </vt:lpstr>
    </vt:vector>
  </TitlesOfParts>
  <Company>Kern Community College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Review Annual Summary</dc:title>
  <dc:creator>imguser</dc:creator>
  <cp:lastModifiedBy>Kimberly Nickell</cp:lastModifiedBy>
  <cp:revision>305</cp:revision>
  <dcterms:created xsi:type="dcterms:W3CDTF">2014-12-03T22:22:05Z</dcterms:created>
  <dcterms:modified xsi:type="dcterms:W3CDTF">2021-08-18T15:51:46Z</dcterms:modified>
</cp:coreProperties>
</file>