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2" r:id="rId1"/>
    <p:sldMasterId id="2147483672" r:id="rId2"/>
  </p:sldMasterIdLst>
  <p:notesMasterIdLst>
    <p:notesMasterId r:id="rId19"/>
  </p:notesMasterIdLst>
  <p:sldIdLst>
    <p:sldId id="292" r:id="rId3"/>
    <p:sldId id="321" r:id="rId4"/>
    <p:sldId id="322" r:id="rId5"/>
    <p:sldId id="304" r:id="rId6"/>
    <p:sldId id="323" r:id="rId7"/>
    <p:sldId id="305" r:id="rId8"/>
    <p:sldId id="306" r:id="rId9"/>
    <p:sldId id="307" r:id="rId10"/>
    <p:sldId id="324" r:id="rId11"/>
    <p:sldId id="325" r:id="rId12"/>
    <p:sldId id="326" r:id="rId13"/>
    <p:sldId id="327" r:id="rId14"/>
    <p:sldId id="328" r:id="rId15"/>
    <p:sldId id="329" r:id="rId16"/>
    <p:sldId id="296" r:id="rId17"/>
    <p:sldId id="319" r:id="rId18"/>
  </p:sldIdLst>
  <p:sldSz cx="12192000" cy="6858000"/>
  <p:notesSz cx="6858000" cy="9144000"/>
  <p:embeddedFontLst>
    <p:embeddedFont>
      <p:font typeface="Source Sans Pr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75A"/>
    <a:srgbClr val="002F6D"/>
    <a:srgbClr val="E3E5E5"/>
    <a:srgbClr val="EAEAEA"/>
    <a:srgbClr val="F5F5F5"/>
    <a:srgbClr val="E7E7E7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876C-D27A-4F2F-BB86-57DA852B970E}" v="2" dt="2018-06-05T21:26:58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56"/>
  </p:normalViewPr>
  <p:slideViewPr>
    <p:cSldViewPr snapToGrid="0" snapToObjects="1" showGuides="1">
      <p:cViewPr varScale="1">
        <p:scale>
          <a:sx n="26" d="100"/>
          <a:sy n="26" d="100"/>
        </p:scale>
        <p:origin x="84" y="1128"/>
      </p:cViewPr>
      <p:guideLst>
        <p:guide orient="horz" pos="624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0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extranet.cccco.edu/Divisions/FinanceFacilities/StudentCenteredFundingFormula.aspx" TargetMode="External"/><Relationship Id="rId1" Type="http://schemas.openxmlformats.org/officeDocument/2006/relationships/hyperlink" Target="mailto:SCFF@cccco.edu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extranet.cccco.edu/Divisions/FinanceFacilities/StudentCenteredFundingFormula.aspx" TargetMode="External"/><Relationship Id="rId1" Type="http://schemas.openxmlformats.org/officeDocument/2006/relationships/hyperlink" Target="mailto:SCFF@cccco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634F8-2465-4692-A5C2-FEFCD8766F00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D8FA3-CAC3-46B0-A7F4-3B1F5DA45DED}">
      <dgm:prSet phldrT="[Text]"/>
      <dgm:spPr/>
      <dgm:t>
        <a:bodyPr/>
        <a:lstStyle/>
        <a:p>
          <a:r>
            <a:rPr lang="en-US" dirty="0" smtClean="0"/>
            <a:t>To receive responses to questions or to provide comments on implementation, please email </a:t>
          </a:r>
          <a:r>
            <a:rPr lang="en-US" dirty="0" smtClean="0">
              <a:hlinkClick xmlns:r="http://schemas.openxmlformats.org/officeDocument/2006/relationships" r:id="rId1"/>
            </a:rPr>
            <a:t>SCFF@cccco.edu</a:t>
          </a:r>
          <a:r>
            <a:rPr lang="en-US" dirty="0" smtClean="0"/>
            <a:t>.</a:t>
          </a:r>
        </a:p>
        <a:p>
          <a:r>
            <a:rPr lang="en-US" dirty="0" smtClean="0"/>
            <a:t>To Chancellor’s Office will post updates, including responses to frequently asked questions, at </a:t>
          </a:r>
          <a:r>
            <a:rPr lang="en-US" dirty="0" smtClean="0">
              <a:hlinkClick xmlns:r="http://schemas.openxmlformats.org/officeDocument/2006/relationships" r:id="rId2"/>
            </a:rPr>
            <a:t>http://extranet.cccco.edu/Divisions/FinanceFacilities/StudentCenteredFundingFormula.aspx</a:t>
          </a:r>
          <a:r>
            <a:rPr lang="en-US" dirty="0" smtClean="0"/>
            <a:t>.</a:t>
          </a:r>
        </a:p>
      </dgm:t>
    </dgm:pt>
    <dgm:pt modelId="{226510E9-7FE5-4DF0-87A1-28D97BB937A2}" type="parTrans" cxnId="{A7BC59BF-127C-4318-9E0A-FBE58B6A0A08}">
      <dgm:prSet/>
      <dgm:spPr/>
      <dgm:t>
        <a:bodyPr/>
        <a:lstStyle/>
        <a:p>
          <a:endParaRPr lang="en-US"/>
        </a:p>
      </dgm:t>
    </dgm:pt>
    <dgm:pt modelId="{558DF963-D73E-45D1-89AC-B8136F3617E5}" type="sibTrans" cxnId="{A7BC59BF-127C-4318-9E0A-FBE58B6A0A08}">
      <dgm:prSet/>
      <dgm:spPr/>
      <dgm:t>
        <a:bodyPr/>
        <a:lstStyle/>
        <a:p>
          <a:endParaRPr lang="en-US"/>
        </a:p>
      </dgm:t>
    </dgm:pt>
    <dgm:pt modelId="{853EED52-6ED8-4005-812D-F926F43B5419}" type="pres">
      <dgm:prSet presAssocID="{516634F8-2465-4692-A5C2-FEFCD8766F00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9387E72-95B8-4E17-95D2-FBECD8C1F487}" type="pres">
      <dgm:prSet presAssocID="{199D8FA3-CAC3-46B0-A7F4-3B1F5DA45DED}" presName="noChildren" presStyleCnt="0"/>
      <dgm:spPr/>
    </dgm:pt>
    <dgm:pt modelId="{109BCE8E-6DEE-49C7-ABD1-2077B95BE8F2}" type="pres">
      <dgm:prSet presAssocID="{199D8FA3-CAC3-46B0-A7F4-3B1F5DA45DED}" presName="gap" presStyleCnt="0"/>
      <dgm:spPr/>
    </dgm:pt>
    <dgm:pt modelId="{EBF82132-D75F-45DD-867F-015BA4610CBE}" type="pres">
      <dgm:prSet presAssocID="{199D8FA3-CAC3-46B0-A7F4-3B1F5DA45DED}" presName="medCircle2" presStyleLbl="vennNode1" presStyleIdx="0" presStyleCnt="1"/>
      <dgm:spPr/>
    </dgm:pt>
    <dgm:pt modelId="{6F619A29-C9FE-485E-A1E2-AFF8F242D2D6}" type="pres">
      <dgm:prSet presAssocID="{199D8FA3-CAC3-46B0-A7F4-3B1F5DA45DED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83035E39-F6BF-4C3D-BF9E-4EE69AA6BCDF}" type="presOf" srcId="{199D8FA3-CAC3-46B0-A7F4-3B1F5DA45DED}" destId="{6F619A29-C9FE-485E-A1E2-AFF8F242D2D6}" srcOrd="0" destOrd="0" presId="urn:microsoft.com/office/officeart/2008/layout/VerticalCircleList"/>
    <dgm:cxn modelId="{C41D85B1-3DDF-46F9-9AAD-995A34568F37}" type="presOf" srcId="{516634F8-2465-4692-A5C2-FEFCD8766F00}" destId="{853EED52-6ED8-4005-812D-F926F43B5419}" srcOrd="0" destOrd="0" presId="urn:microsoft.com/office/officeart/2008/layout/VerticalCircleList"/>
    <dgm:cxn modelId="{A7BC59BF-127C-4318-9E0A-FBE58B6A0A08}" srcId="{516634F8-2465-4692-A5C2-FEFCD8766F00}" destId="{199D8FA3-CAC3-46B0-A7F4-3B1F5DA45DED}" srcOrd="0" destOrd="0" parTransId="{226510E9-7FE5-4DF0-87A1-28D97BB937A2}" sibTransId="{558DF963-D73E-45D1-89AC-B8136F3617E5}"/>
    <dgm:cxn modelId="{BECC8554-D0E1-4711-868A-11B363AE4B94}" type="presParOf" srcId="{853EED52-6ED8-4005-812D-F926F43B5419}" destId="{99387E72-95B8-4E17-95D2-FBECD8C1F487}" srcOrd="0" destOrd="0" presId="urn:microsoft.com/office/officeart/2008/layout/VerticalCircleList"/>
    <dgm:cxn modelId="{8C16687A-BA27-4596-B97D-94CFFAC60E05}" type="presParOf" srcId="{99387E72-95B8-4E17-95D2-FBECD8C1F487}" destId="{109BCE8E-6DEE-49C7-ABD1-2077B95BE8F2}" srcOrd="0" destOrd="0" presId="urn:microsoft.com/office/officeart/2008/layout/VerticalCircleList"/>
    <dgm:cxn modelId="{D8FC40CD-861B-41B5-8700-933419EDD1F7}" type="presParOf" srcId="{99387E72-95B8-4E17-95D2-FBECD8C1F487}" destId="{EBF82132-D75F-45DD-867F-015BA4610CBE}" srcOrd="1" destOrd="0" presId="urn:microsoft.com/office/officeart/2008/layout/VerticalCircleList"/>
    <dgm:cxn modelId="{DF72B208-A78C-45BD-8416-DAADECE00D0E}" type="presParOf" srcId="{99387E72-95B8-4E17-95D2-FBECD8C1F487}" destId="{6F619A29-C9FE-485E-A1E2-AFF8F242D2D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82132-D75F-45DD-867F-015BA4610CBE}">
      <dsp:nvSpPr>
        <dsp:cNvPr id="0" name=""/>
        <dsp:cNvSpPr/>
      </dsp:nvSpPr>
      <dsp:spPr>
        <a:xfrm>
          <a:off x="452170" y="964933"/>
          <a:ext cx="1724558" cy="17245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619A29-C9FE-485E-A1E2-AFF8F242D2D6}">
      <dsp:nvSpPr>
        <dsp:cNvPr id="0" name=""/>
        <dsp:cNvSpPr/>
      </dsp:nvSpPr>
      <dsp:spPr>
        <a:xfrm>
          <a:off x="1314450" y="964933"/>
          <a:ext cx="9201150" cy="17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receive responses to questions or to provide comments on implementation, please email </a:t>
          </a:r>
          <a:r>
            <a:rPr lang="en-US" sz="1800" kern="1200" dirty="0" smtClean="0">
              <a:hlinkClick xmlns:r="http://schemas.openxmlformats.org/officeDocument/2006/relationships" r:id="rId1"/>
            </a:rPr>
            <a:t>SCFF@cccco.edu</a:t>
          </a:r>
          <a:r>
            <a:rPr lang="en-US" sz="1800" kern="1200" dirty="0" smtClean="0"/>
            <a:t>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Chancellor’s Office will post updates, including responses to frequently asked questions, at </a:t>
          </a:r>
          <a:r>
            <a:rPr lang="en-US" sz="1800" kern="1200" dirty="0" smtClean="0">
              <a:hlinkClick xmlns:r="http://schemas.openxmlformats.org/officeDocument/2006/relationships" r:id="rId2"/>
            </a:rPr>
            <a:t>http://extranet.cccco.edu/Divisions/FinanceFacilities/StudentCenteredFundingFormula.aspx</a:t>
          </a:r>
          <a:r>
            <a:rPr lang="en-US" sz="1800" kern="1200" dirty="0" smtClean="0"/>
            <a:t>.</a:t>
          </a:r>
        </a:p>
      </dsp:txBody>
      <dsp:txXfrm>
        <a:off x="1314450" y="964933"/>
        <a:ext cx="9201150" cy="172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44F9-63A9-481B-896F-D656B86D36A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D7B81-AF2B-4F50-8F19-5AF4C08F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4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3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3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5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7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2909F9-20DD-4BD6-99A8-0BFC1ED6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382415-6ABB-4402-9BED-B55896826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15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1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58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93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06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32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5705-A3B8-44E9-A995-D297DA302B5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82C-A1BA-4302-8E5C-9844B0F6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FAF8D16-D80A-4CB6-B9F9-B6F5D66B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52B30-7A45-4576-934E-9AE65409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1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12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44B8D1-9F6F-4014-8445-0B4C4900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18B54-B165-4755-BE7A-A085C769E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392F9-35D6-4CD5-AEA0-91273D3F4A3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21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698555-9940-4EB7-A686-C22E91CD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E60D12-30DB-446D-BF31-F167948B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DF733E-E00C-437A-AE0A-8E8E5BA5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F948005-17BB-46D3-9677-3766F0786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B581D24-290F-4074-9A3E-B9BCD0962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11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E34A77-37BB-4BF3-9D7A-79AB5E75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EE699DF-587B-4810-B56E-EA154F0E8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5BDC6FA-B1CD-4FC6-9888-E66EDED92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67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A60F77-6D5A-45B4-90B8-214D7BA6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BDAC51-C64A-4C06-9E86-38C7AC56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7B2790-AA41-4571-A12E-1364A4BF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76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019883-9167-4C57-A1E0-36FFCB97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94749B-B34F-42CE-A1B2-905A20F19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855D150-BFCA-4FE7-A79C-2CA3A61C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30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05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59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A488A3D8-CF47-4546-940D-5B749F980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735E12-E053-470D-BD72-30D4D84AC7CB}"/>
              </a:ext>
            </a:extLst>
          </p:cNvPr>
          <p:cNvSpPr/>
          <p:nvPr userDrawn="1"/>
        </p:nvSpPr>
        <p:spPr>
          <a:xfrm>
            <a:off x="0" y="5700793"/>
            <a:ext cx="12192000" cy="1157207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755134-ED20-4A2D-810F-7E5FA479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B8663F-59C3-4047-89AF-08F90FB3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1F41B8-A97E-4305-AE95-D2889CE834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90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profile/kccdir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C624-5F65-47E7-B8D6-DFEF9DEF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615" y="3023257"/>
            <a:ext cx="9144000" cy="7868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the Student Centered Funding Formula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3500E-72D3-4C34-BC90-78F01CA39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615" y="1995322"/>
            <a:ext cx="9144000" cy="480864"/>
          </a:xfrm>
        </p:spPr>
        <p:txBody>
          <a:bodyPr/>
          <a:lstStyle/>
          <a:p>
            <a:r>
              <a:rPr lang="en-US" dirty="0" smtClean="0"/>
              <a:t>Chancellor’s Office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9" y="94784"/>
            <a:ext cx="10058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1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1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0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Inmate population needs to be input into MIS correctly</a:t>
            </a:r>
          </a:p>
          <a:p>
            <a:r>
              <a:rPr lang="en-US" dirty="0" smtClean="0"/>
              <a:t>MIS data integrity issues make these projections volatile</a:t>
            </a:r>
          </a:p>
          <a:p>
            <a:r>
              <a:rPr lang="en-US" dirty="0" smtClean="0"/>
              <a:t>Traditional FTE has taken ~30% discount</a:t>
            </a:r>
          </a:p>
          <a:p>
            <a:r>
              <a:rPr lang="en-US" dirty="0" smtClean="0"/>
              <a:t>Student Success is projected to account for less than 10% of allocation</a:t>
            </a:r>
          </a:p>
          <a:p>
            <a:r>
              <a:rPr lang="en-US" dirty="0" smtClean="0"/>
              <a:t>Student Success is the least rigid part of the funding formula – Each FTE can be leveraged if that FTE achieves a student success outcome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409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2018-19, 2019-20, and 2020-21, a district would receive the greater of the formula total or the amount the district received in 2017-18, adjusted by the changes in the cost-of-living.</a:t>
            </a:r>
          </a:p>
          <a:p>
            <a:r>
              <a:rPr lang="en-US" dirty="0" smtClean="0"/>
              <a:t>The formula includes a “stability” provision that delays any decreases in revenues by one year.</a:t>
            </a:r>
          </a:p>
          <a:p>
            <a:r>
              <a:rPr lang="en-US" dirty="0" smtClean="0"/>
              <a:t>Further, the bill would require the following of districts:</a:t>
            </a:r>
          </a:p>
          <a:p>
            <a:pPr lvl="1"/>
            <a:r>
              <a:rPr lang="en-US" i="1" dirty="0" smtClean="0"/>
              <a:t>Goals—</a:t>
            </a:r>
            <a:r>
              <a:rPr lang="en-US" dirty="0" smtClean="0"/>
              <a:t>Adoption, by January 1, 2019, of goals that are aligned with the Vision for Success.</a:t>
            </a:r>
          </a:p>
          <a:p>
            <a:pPr lvl="1"/>
            <a:r>
              <a:rPr lang="en-US" i="1" dirty="0" smtClean="0"/>
              <a:t>Comprehensive Plans—</a:t>
            </a:r>
            <a:r>
              <a:rPr lang="en-US" dirty="0" smtClean="0"/>
              <a:t>Alignment of comprehensive plans with those goals and alignment of annual budgets with the comprehensive plans.</a:t>
            </a:r>
          </a:p>
          <a:p>
            <a:pPr lvl="1"/>
            <a:r>
              <a:rPr lang="en-US" i="1" dirty="0" smtClean="0"/>
              <a:t>Capacity</a:t>
            </a:r>
            <a:r>
              <a:rPr lang="en-US" dirty="0" smtClean="0"/>
              <a:t>—If directed by the chancellor (with approval by the Board of Governors), use of funds for technical assistance or professional development.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190190"/>
              </p:ext>
            </p:extLst>
          </p:nvPr>
        </p:nvGraphicFramePr>
        <p:xfrm>
          <a:off x="838200" y="1825625"/>
          <a:ext cx="10515600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the system has made significant strides in improving student success, serious challenges remain.</a:t>
            </a:r>
          </a:p>
          <a:p>
            <a:pPr lvl="1"/>
            <a:r>
              <a:rPr lang="en-US" dirty="0"/>
              <a:t>Most students who enter a community college never complete a degree or certificate or transfer.</a:t>
            </a:r>
          </a:p>
          <a:p>
            <a:pPr lvl="1"/>
            <a:r>
              <a:rPr lang="en-US" dirty="0"/>
              <a:t>Students who do reach an educational goal take a long time to do so.</a:t>
            </a:r>
          </a:p>
          <a:p>
            <a:pPr lvl="1"/>
            <a:r>
              <a:rPr lang="en-US" dirty="0"/>
              <a:t>Achievement gaps persist (across student groups and across regions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Discussions about a new funding formula began more than a year ago, given concerns among system stakeholders that enrollment—the traditional driver of funding—has been stagnant in many districts.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reforming funding for community college districts, we aim to do the following:</a:t>
            </a:r>
          </a:p>
          <a:p>
            <a:pPr lvl="1"/>
            <a:r>
              <a:rPr lang="en-US" dirty="0"/>
              <a:t>Encourage progress toward the </a:t>
            </a:r>
            <a:r>
              <a:rPr lang="en-US" i="1" dirty="0"/>
              <a:t>Vision for Success </a:t>
            </a:r>
            <a:r>
              <a:rPr lang="en-US" dirty="0"/>
              <a:t>adopted by the Board of Governors.</a:t>
            </a:r>
          </a:p>
          <a:p>
            <a:pPr lvl="1"/>
            <a:r>
              <a:rPr lang="en-US" dirty="0"/>
              <a:t>Provide groups of students that have faced barriers to success with additional support to meet our goals.</a:t>
            </a:r>
          </a:p>
          <a:p>
            <a:pPr lvl="1"/>
            <a:r>
              <a:rPr lang="en-US" dirty="0"/>
              <a:t>Make resources most useful to community college districts by making them stable, predictable, and flexible.</a:t>
            </a:r>
          </a:p>
          <a:p>
            <a:r>
              <a:rPr lang="en-US" dirty="0"/>
              <a:t>We want community college finance to further the activities the Chancellor’s Office is undertaking through the Guided Pathways framework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Centered Funding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new formula calculates apportionments generally using three allocations:</a:t>
            </a:r>
          </a:p>
          <a:p>
            <a:pPr lvl="1"/>
            <a:r>
              <a:rPr lang="en-US" i="1" dirty="0"/>
              <a:t>B</a:t>
            </a:r>
            <a:r>
              <a:rPr lang="en-US" i="1" dirty="0" smtClean="0"/>
              <a:t>ase Allocation—</a:t>
            </a:r>
            <a:r>
              <a:rPr lang="en-US" dirty="0" smtClean="0"/>
              <a:t>Current factors (primarily credit FTES).</a:t>
            </a:r>
          </a:p>
          <a:p>
            <a:pPr lvl="1"/>
            <a:r>
              <a:rPr lang="en-US" i="1" dirty="0"/>
              <a:t>S</a:t>
            </a:r>
            <a:r>
              <a:rPr lang="en-US" i="1" dirty="0" smtClean="0"/>
              <a:t>upplemental Allocation—</a:t>
            </a:r>
            <a:r>
              <a:rPr lang="en-US" dirty="0" smtClean="0"/>
              <a:t>Counts of low-income students.</a:t>
            </a:r>
          </a:p>
          <a:p>
            <a:pPr lvl="1"/>
            <a:r>
              <a:rPr lang="en-US" i="1" dirty="0"/>
              <a:t>S</a:t>
            </a:r>
            <a:r>
              <a:rPr lang="en-US" i="1" dirty="0" smtClean="0"/>
              <a:t>tudent Success Allocation—</a:t>
            </a:r>
            <a:r>
              <a:rPr lang="en-US" dirty="0" smtClean="0"/>
              <a:t>Counts of outcomes related to the </a:t>
            </a:r>
            <a:r>
              <a:rPr lang="en-US" i="1" dirty="0" smtClean="0"/>
              <a:t>Vision for Success</a:t>
            </a:r>
            <a:r>
              <a:rPr lang="en-US" dirty="0" smtClean="0"/>
              <a:t>, with “premiums” for outcomes of low-income students.</a:t>
            </a:r>
          </a:p>
          <a:p>
            <a:r>
              <a:rPr lang="en-US" dirty="0" smtClean="0"/>
              <a:t>Noncredit FTES (and some other FTES) would be funded at current rates.</a:t>
            </a:r>
          </a:p>
          <a:p>
            <a:r>
              <a:rPr lang="en-US" dirty="0" smtClean="0"/>
              <a:t>The rates are calculated to provide a three-year transition.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Centered Funding Formula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2762" y="1479635"/>
            <a:ext cx="3776444" cy="3654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supplemental allocation, a district would receive one “point” based on the counts of all of the following in the prior year:</a:t>
            </a:r>
          </a:p>
          <a:p>
            <a:pPr lvl="1"/>
            <a:r>
              <a:rPr lang="en-US" dirty="0" smtClean="0"/>
              <a:t>Pell Grant recipients.</a:t>
            </a:r>
          </a:p>
          <a:p>
            <a:pPr lvl="1"/>
            <a:r>
              <a:rPr lang="en-US" dirty="0" smtClean="0"/>
              <a:t>California College Promise Grant recipients.</a:t>
            </a:r>
          </a:p>
          <a:p>
            <a:pPr lvl="1"/>
            <a:r>
              <a:rPr lang="en-US" dirty="0" smtClean="0"/>
              <a:t>AB 540 students.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Allocation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250124"/>
              </p:ext>
            </p:extLst>
          </p:nvPr>
        </p:nvGraphicFramePr>
        <p:xfrm>
          <a:off x="1036608" y="1475116"/>
          <a:ext cx="9473241" cy="421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297">
                  <a:extLst>
                    <a:ext uri="{9D8B030D-6E8A-4147-A177-3AD203B41FA5}">
                      <a16:colId xmlns:a16="http://schemas.microsoft.com/office/drawing/2014/main" val="4171176736"/>
                    </a:ext>
                  </a:extLst>
                </a:gridCol>
                <a:gridCol w="1894648">
                  <a:extLst>
                    <a:ext uri="{9D8B030D-6E8A-4147-A177-3AD203B41FA5}">
                      <a16:colId xmlns:a16="http://schemas.microsoft.com/office/drawing/2014/main" val="2736895047"/>
                    </a:ext>
                  </a:extLst>
                </a:gridCol>
                <a:gridCol w="1894648">
                  <a:extLst>
                    <a:ext uri="{9D8B030D-6E8A-4147-A177-3AD203B41FA5}">
                      <a16:colId xmlns:a16="http://schemas.microsoft.com/office/drawing/2014/main" val="1734135551"/>
                    </a:ext>
                  </a:extLst>
                </a:gridCol>
                <a:gridCol w="1894648">
                  <a:extLst>
                    <a:ext uri="{9D8B030D-6E8A-4147-A177-3AD203B41FA5}">
                      <a16:colId xmlns:a16="http://schemas.microsoft.com/office/drawing/2014/main" val="2608066298"/>
                    </a:ext>
                  </a:extLst>
                </a:gridCol>
              </a:tblGrid>
              <a:tr h="5470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 Success Allocation—Measures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</a:t>
                      </a:r>
                      <a:r>
                        <a:rPr lang="en-US" sz="1400" baseline="0" dirty="0" smtClean="0"/>
                        <a:t>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Promise Grant Premium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Pell Grant Premium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813541"/>
                  </a:ext>
                </a:extLst>
              </a:tr>
              <a:tr h="3125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</a:t>
                      </a:r>
                      <a:r>
                        <a:rPr lang="en-US" sz="1200" baseline="0" dirty="0" smtClean="0"/>
                        <a:t> degrees for transfer granted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45511"/>
                  </a:ext>
                </a:extLst>
              </a:tr>
              <a:tr h="5470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</a:t>
                      </a:r>
                      <a:r>
                        <a:rPr lang="en-US" sz="1200" baseline="0" dirty="0" smtClean="0"/>
                        <a:t> degrees granted (excluding ADTs)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56598"/>
                  </a:ext>
                </a:extLst>
              </a:tr>
              <a:tr h="3125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Baccalaureate degree granted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2528"/>
                  </a:ext>
                </a:extLst>
              </a:tr>
              <a:tr h="5470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Credit certificates (16 units or more) granted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524761"/>
                  </a:ext>
                </a:extLst>
              </a:tr>
              <a:tr h="7814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Completion of transfer-level mathematics and English courses within first academic year of enrollment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19927"/>
                  </a:ext>
                </a:extLst>
              </a:tr>
              <a:tr h="5470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Successful transfer to four-year university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689091"/>
                  </a:ext>
                </a:extLst>
              </a:tr>
              <a:tr h="3125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Completion of nine or</a:t>
                      </a:r>
                      <a:r>
                        <a:rPr lang="en-US" sz="1200" baseline="0" dirty="0" smtClean="0"/>
                        <a:t> more CTE units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469162"/>
                  </a:ext>
                </a:extLst>
              </a:tr>
              <a:tr h="3125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Attainment of regional living wage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1517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1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Values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108947"/>
              </p:ext>
            </p:extLst>
          </p:nvPr>
        </p:nvGraphicFramePr>
        <p:xfrm>
          <a:off x="838200" y="1609964"/>
          <a:ext cx="10515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val="5635199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093535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972560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77187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2019-20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/1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2020-21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/1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79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7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Dollars per Credit FTES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$3,727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16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Basic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/>
                        <a:t>See Note</a:t>
                      </a:r>
                      <a:endParaRPr lang="en-US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See Note</a:t>
                      </a:r>
                      <a:endParaRPr lang="en-US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/>
                        <a:t>See Note</a:t>
                      </a:r>
                      <a:endParaRPr lang="en-US" i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5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Supplemental Allocation—Dollars per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3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Success Allocation—Dollars per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57221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aseline="30000" dirty="0" smtClean="0"/>
                        <a:t>1/</a:t>
                      </a:r>
                      <a:r>
                        <a:rPr lang="en-US" dirty="0" smtClean="0"/>
                        <a:t> These totals will also</a:t>
                      </a:r>
                      <a:r>
                        <a:rPr lang="en-US" baseline="0" dirty="0" smtClean="0"/>
                        <a:t> be adjusted by the changes in the cost-of-living in those years.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42492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aseline="0" dirty="0" smtClean="0"/>
                        <a:t>Note: These amounts will be calculated based on the numbers of colleges and comprehensive centers consistent with the current formula.</a:t>
                      </a:r>
                      <a:endParaRPr lang="en-US" baseline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1729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1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Formula Allocation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 Caveats</a:t>
            </a:r>
          </a:p>
          <a:p>
            <a:r>
              <a:rPr lang="en-US" dirty="0" smtClean="0"/>
              <a:t>Uses 2017-18 P2 320 data for simulation. Data to be updated with final 320 data</a:t>
            </a:r>
          </a:p>
          <a:p>
            <a:r>
              <a:rPr lang="en-US" dirty="0" smtClean="0"/>
              <a:t>Data is provided in aggregate by the Chancellor’s Office, College data is estimated based on MIS data</a:t>
            </a:r>
          </a:p>
          <a:p>
            <a:endParaRPr lang="en-US" dirty="0"/>
          </a:p>
          <a:p>
            <a:r>
              <a:rPr lang="en-US" dirty="0" smtClean="0"/>
              <a:t>All Charts can be found online at KCCD IR Tableau Public Profile</a:t>
            </a:r>
          </a:p>
          <a:p>
            <a:pPr lvl="1"/>
            <a:r>
              <a:rPr lang="en-US" dirty="0" smtClean="0">
                <a:hlinkClick r:id="rId2"/>
              </a:rPr>
              <a:t>https://public.tableau.com/profile/kccdir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11356"/>
      </p:ext>
    </p:extLst>
  </p:cSld>
  <p:clrMapOvr>
    <a:masterClrMapping/>
  </p:clrMapOvr>
</p:sld>
</file>

<file path=ppt/theme/theme1.xml><?xml version="1.0" encoding="utf-8"?>
<a:theme xmlns:a="http://schemas.openxmlformats.org/drawingml/2006/main" name="California Community Colleges - Blu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Digital_Futures_Webinar_Template</Template>
  <TotalTime>975</TotalTime>
  <Words>822</Words>
  <Application>Microsoft Office PowerPoint</Application>
  <PresentationFormat>Widescreen</PresentationFormat>
  <Paragraphs>129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Source Sans Pro</vt:lpstr>
      <vt:lpstr>Calibri</vt:lpstr>
      <vt:lpstr>California Community Colleges - Blue</vt:lpstr>
      <vt:lpstr>California Community Colleges - Primary (White)</vt:lpstr>
      <vt:lpstr>Overview of the Student Centered Funding Formula</vt:lpstr>
      <vt:lpstr>Current Challenges</vt:lpstr>
      <vt:lpstr>Principles for Reform</vt:lpstr>
      <vt:lpstr>Student Centered Funding Formula</vt:lpstr>
      <vt:lpstr>Student Centered Funding Formula</vt:lpstr>
      <vt:lpstr>Supplemental Allocation</vt:lpstr>
      <vt:lpstr>Student Success Allocation</vt:lpstr>
      <vt:lpstr>Point Values</vt:lpstr>
      <vt:lpstr>Funding Formula Allocation</vt:lpstr>
      <vt:lpstr>PowerPoint Presentation</vt:lpstr>
      <vt:lpstr>PowerPoint Presentation</vt:lpstr>
      <vt:lpstr>PowerPoint Presentation</vt:lpstr>
      <vt:lpstr>PowerPoint Presentation</vt:lpstr>
      <vt:lpstr>For consideration</vt:lpstr>
      <vt:lpstr>Implementation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Galucki</dc:creator>
  <cp:lastModifiedBy>Danielle Hillard</cp:lastModifiedBy>
  <cp:revision>64</cp:revision>
  <dcterms:created xsi:type="dcterms:W3CDTF">2018-04-10T19:34:47Z</dcterms:created>
  <dcterms:modified xsi:type="dcterms:W3CDTF">2018-08-21T17:52:57Z</dcterms:modified>
</cp:coreProperties>
</file>