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
      <p:font typeface="Roboto" panose="02000000000000000000" pitchFamily="2"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A6F49F-0E42-4038-AA53-61FE5B8DB1EF}">
  <a:tblStyle styleId="{FEA6F49F-0E42-4038-AA53-61FE5B8DB1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akersfieldcollege.edu/academics/online-degree-programs#chdva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lj.onlinelearningconsortium.org/index.php/olj/article/view/273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rban.org/sites/default/files/publication/101782/supporting20community20college20learners20online.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a5c363671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1a5c363671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conclude that the success of online courses in California’s community colleges has depended on the trial and error of individual instructors and others who help develop and present the courses. This hit-or-miss approach indicates that best practices have not been systematically implemented in California’s community colleges. Instead, it has been left to those on higher education’s front line—the instructors—to discover and follow the best practices for administering online courses. Johnson et al., 2015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c31f0cbe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1c31f0cbe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c31f0cbea_0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c31f0cbea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BRIEF background on our COMM research project (pre-covid, dept discussion on the rigor of Online Asynch for COMM courses, the birth of COMMB11, Sonya's view of the NEED to build online options for fully online students)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c31f0cbea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1c31f0cbea_0_4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1a5c36367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1a5c3636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BRIEF background on our COMM research project (pre-covid, dept discussion on the rigor of Online Asynch for COMM courses, the birth of COMMB11, Sonya's view of the NEED to build online options for fully online students)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1c31f0cbea_0_9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1c31f0cbea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https://www.bakersfieldcollege.edu/</a:t>
            </a:r>
            <a:r>
              <a:rPr lang="en" u="sng">
                <a:solidFill>
                  <a:schemeClr val="hlink"/>
                </a:solidFill>
                <a:hlinkClick r:id="rId3"/>
              </a:rPr>
              <a:t>academics</a:t>
            </a:r>
            <a:r>
              <a:rPr lang="en" u="sng">
                <a:solidFill>
                  <a:schemeClr val="hlink"/>
                </a:solidFill>
                <a:hlinkClick r:id="rId3"/>
              </a:rPr>
              <a:t>/online-degree-programs#chdvast</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1c31f0cbea_0_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1c31f0cbea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Focus on demand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Consider: eLumen-- assessment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success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COMM B11- online only degree , enrollment data, survey questions *why it’s rigorous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surveys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03f4209921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03f4209921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Talita: above ISS even for CTE (76%), Above Aspirational Goals ( 67% Online, 72% Overall and 80% CTE)</a:t>
            </a:r>
            <a:endParaRPr/>
          </a:p>
          <a:p>
            <a:pPr marL="0" lvl="0" indent="0" algn="l" rtl="0">
              <a:spcBef>
                <a:spcPts val="0"/>
              </a:spcBef>
              <a:spcAft>
                <a:spcPts val="0"/>
              </a:spcAft>
              <a:buNone/>
            </a:pPr>
            <a:r>
              <a:rPr lang="en"/>
              <a:t>Limitations: small sample, 2 sections/ semester: Spring 2022 n=33/44 Fall 2022 n=51/58 Fall 2022 f2f n=25/35</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1c7bc249d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21c7bc249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Talita:*90% response rate 27/30 Only one online class surveyed Fall 2022, 33/44 for Spring 2022. Second section was early college and because they were minors they could not take the survey.</a:t>
            </a:r>
            <a:endParaRPr/>
          </a:p>
          <a:p>
            <a:pPr marL="0" lvl="0" indent="0" algn="l" rtl="0">
              <a:spcBef>
                <a:spcPts val="0"/>
              </a:spcBef>
              <a:spcAft>
                <a:spcPts val="0"/>
              </a:spcAft>
              <a:buNone/>
            </a:pPr>
            <a:r>
              <a:rPr lang="en"/>
              <a:t>F2F students were given the survey, but did not take it</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3f4209921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03f4209921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1a5c3636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1a5c3636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https://olj.onlinelearningconsortium.org/index.php/olj/article/view/2731</a:t>
            </a:r>
            <a:endParaRPr/>
          </a:p>
          <a:p>
            <a:pPr marL="0" lvl="0" indent="0" algn="l" rtl="0">
              <a:spcBef>
                <a:spcPts val="0"/>
              </a:spcBef>
              <a:spcAft>
                <a:spcPts val="0"/>
              </a:spcAft>
              <a:buNone/>
            </a:pPr>
            <a:endParaRPr/>
          </a:p>
          <a:p>
            <a:pPr marL="0" lvl="0" indent="0" algn="l" rtl="0">
              <a:spcBef>
                <a:spcPts val="0"/>
              </a:spcBef>
              <a:spcAft>
                <a:spcPts val="0"/>
              </a:spcAft>
              <a:buNone/>
            </a:pPr>
            <a:r>
              <a:rPr lang="en"/>
              <a:t>Strength-based approach</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https://www.urban.org/sites/default/files/publication/101782/supporting20community20college20learners20online.pdf</a:t>
            </a:r>
            <a:endParaRPr/>
          </a:p>
          <a:p>
            <a:pPr marL="0" lvl="0" indent="0" algn="l" rtl="0">
              <a:spcBef>
                <a:spcPts val="0"/>
              </a:spcBef>
              <a:spcAft>
                <a:spcPts val="0"/>
              </a:spcAft>
              <a:buNone/>
            </a:pPr>
            <a:r>
              <a:rPr lang="en"/>
              <a:t>Joosten article</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c31f0cbea_0_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1c31f0cbea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Consider: eLumen-- assessment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success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COMM B11- online only degree , enrollment data, survey questions *why it’s rigorous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surveys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9d644daed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9d644dae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Consider: eLumen-- assessment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success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COMM B11- online only degree , enrollment data, survey questions *why it’s rigorous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surveys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9d644da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f9d644da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Consider: eLumen-- assessment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success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COMM B11- online only degree , enrollment data, survey questions *why it’s rigorous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surveys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29b2785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229b2785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BRIEF background on our COMM research project (pre-covid, dept discussion on the rigor of Online Asynch for COMM courses, the birth of COMMB11, Sonya's view of the NEED to build online options for fully online students)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a5c363671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1a5c3636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Successful online learning depends on adopting a systems approach to course design: offering effective faculty support, setting appropriate student expectations, and promoting interaction among faculty, students, and course materials. Without these practices, faculty become frustrated, students become discouraged, and success rates decline. However, these practices generally follow the paradigm of replicating the face-to-face classroom experience. In the next section, we look at the next generation of online learning, in which the goal is not merely to recreate face-toface pedagogy, but to identify the unique advantages and opportunities of online learning p. 12</a:t>
            </a:r>
            <a:endParaRPr/>
          </a:p>
          <a:p>
            <a:pPr marL="0" lvl="0" indent="0" algn="l" rtl="0">
              <a:spcBef>
                <a:spcPts val="0"/>
              </a:spcBef>
              <a:spcAft>
                <a:spcPts val="0"/>
              </a:spcAft>
              <a:buNone/>
            </a:pPr>
            <a:endParaRPr/>
          </a:p>
          <a:p>
            <a:pPr marL="0" lvl="0" indent="0" algn="l" rtl="0">
              <a:spcBef>
                <a:spcPts val="0"/>
              </a:spcBef>
              <a:spcAft>
                <a:spcPts val="0"/>
              </a:spcAft>
              <a:buNone/>
            </a:pPr>
            <a:r>
              <a:rPr lang="en"/>
              <a:t>Rio Salado College identified three main</a:t>
            </a:r>
            <a:endParaRPr/>
          </a:p>
          <a:p>
            <a:pPr marL="0" lvl="0" indent="0" algn="l" rtl="0">
              <a:spcBef>
                <a:spcPts val="0"/>
              </a:spcBef>
              <a:spcAft>
                <a:spcPts val="0"/>
              </a:spcAft>
              <a:buNone/>
            </a:pPr>
            <a:r>
              <a:rPr lang="en"/>
              <a:t>predictors of success: how often the student logs into a course; site engagement, i.e., whether he or</a:t>
            </a:r>
            <a:endParaRPr/>
          </a:p>
          <a:p>
            <a:pPr marL="0" lvl="0" indent="0" algn="l" rtl="0">
              <a:spcBef>
                <a:spcPts val="0"/>
              </a:spcBef>
              <a:spcAft>
                <a:spcPts val="0"/>
              </a:spcAft>
              <a:buNone/>
            </a:pPr>
            <a:r>
              <a:rPr lang="en"/>
              <a:t>she reads the course materials online, does practice exercises, and shows other signs of engagement; and how many points the student scores on assignments. Using these indicators, Rio Salado</a:t>
            </a:r>
            <a:endParaRPr/>
          </a:p>
          <a:p>
            <a:pPr marL="0" lvl="0" indent="0" algn="l" rtl="0">
              <a:spcBef>
                <a:spcPts val="0"/>
              </a:spcBef>
              <a:spcAft>
                <a:spcPts val="0"/>
              </a:spcAft>
              <a:buNone/>
            </a:pPr>
            <a:r>
              <a:rPr lang="en"/>
              <a:t>categorizes students into one of three groups based on whether a student is likely to successfully</a:t>
            </a:r>
            <a:endParaRPr/>
          </a:p>
          <a:p>
            <a:pPr marL="0" lvl="0" indent="0" algn="l" rtl="0">
              <a:spcBef>
                <a:spcPts val="0"/>
              </a:spcBef>
              <a:spcAft>
                <a:spcPts val="0"/>
              </a:spcAft>
              <a:buNone/>
            </a:pPr>
            <a:r>
              <a:rPr lang="en"/>
              <a:t>complete their online course. When students log into the course management system, they see a</a:t>
            </a:r>
            <a:endParaRPr/>
          </a:p>
          <a:p>
            <a:pPr marL="0" lvl="0" indent="0" algn="l" rtl="0">
              <a:spcBef>
                <a:spcPts val="0"/>
              </a:spcBef>
              <a:spcAft>
                <a:spcPts val="0"/>
              </a:spcAft>
              <a:buNone/>
            </a:pPr>
            <a:r>
              <a:rPr lang="en"/>
              <a:t>Online learning provides</a:t>
            </a:r>
            <a:endParaRPr/>
          </a:p>
          <a:p>
            <a:pPr marL="0" lvl="0" indent="0" algn="l" rtl="0">
              <a:spcBef>
                <a:spcPts val="0"/>
              </a:spcBef>
              <a:spcAft>
                <a:spcPts val="0"/>
              </a:spcAft>
              <a:buNone/>
            </a:pPr>
            <a:r>
              <a:rPr lang="en"/>
              <a:t>opportunities to collect data</a:t>
            </a:r>
            <a:endParaRPr/>
          </a:p>
          <a:p>
            <a:pPr marL="0" lvl="0" indent="0" algn="l" rtl="0">
              <a:spcBef>
                <a:spcPts val="0"/>
              </a:spcBef>
              <a:spcAft>
                <a:spcPts val="0"/>
              </a:spcAft>
              <a:buNone/>
            </a:pPr>
            <a:r>
              <a:rPr lang="en"/>
              <a:t>on student preparedness,</a:t>
            </a:r>
            <a:endParaRPr/>
          </a:p>
          <a:p>
            <a:pPr marL="0" lvl="0" indent="0" algn="l" rtl="0">
              <a:spcBef>
                <a:spcPts val="0"/>
              </a:spcBef>
              <a:spcAft>
                <a:spcPts val="0"/>
              </a:spcAft>
              <a:buNone/>
            </a:pPr>
            <a:r>
              <a:rPr lang="en"/>
              <a:t>performance, and preferences</a:t>
            </a:r>
            <a:endParaRPr/>
          </a:p>
          <a:p>
            <a:pPr marL="0" lvl="0" indent="0" algn="l" rtl="0">
              <a:spcBef>
                <a:spcPts val="0"/>
              </a:spcBef>
              <a:spcAft>
                <a:spcPts val="0"/>
              </a:spcAft>
              <a:buNone/>
            </a:pPr>
            <a:r>
              <a:rPr lang="en"/>
              <a:t>that are far more difficult to get</a:t>
            </a:r>
            <a:endParaRPr/>
          </a:p>
          <a:p>
            <a:pPr marL="0" lvl="0" indent="0" algn="l" rtl="0">
              <a:spcBef>
                <a:spcPts val="0"/>
              </a:spcBef>
              <a:spcAft>
                <a:spcPts val="0"/>
              </a:spcAft>
              <a:buNone/>
            </a:pPr>
            <a:r>
              <a:rPr lang="en"/>
              <a:t>in traditional courses. </a:t>
            </a:r>
            <a:endParaRPr/>
          </a:p>
          <a:p>
            <a:pPr marL="0" lvl="0" indent="0" algn="l" rtl="0">
              <a:spcBef>
                <a:spcPts val="0"/>
              </a:spcBef>
              <a:spcAft>
                <a:spcPts val="0"/>
              </a:spcAft>
              <a:buNone/>
            </a:pPr>
            <a:r>
              <a:rPr lang="en"/>
              <a:t>14 SUCCESSFUL ONLINE COURSES IN CALIFORNIA'S COMMUNITY COLLEGES</a:t>
            </a:r>
            <a:endParaRPr/>
          </a:p>
          <a:p>
            <a:pPr marL="0" lvl="0" indent="0" algn="l" rtl="0">
              <a:spcBef>
                <a:spcPts val="0"/>
              </a:spcBef>
              <a:spcAft>
                <a:spcPts val="0"/>
              </a:spcAft>
              <a:buNone/>
            </a:pPr>
            <a:r>
              <a:rPr lang="en"/>
              <a:t>green, yellow, or red indicator showing how well they are doing compared with students who</a:t>
            </a:r>
            <a:endParaRPr/>
          </a:p>
          <a:p>
            <a:pPr marL="0" lvl="0" indent="0" algn="l" rtl="0">
              <a:spcBef>
                <a:spcPts val="0"/>
              </a:spcBef>
              <a:spcAft>
                <a:spcPts val="0"/>
              </a:spcAft>
              <a:buNone/>
            </a:pPr>
            <a:r>
              <a:rPr lang="en"/>
              <a:t>completed the course within the past year. The system also shows these indicators to the instructor and to the student advisor, allowing them to identify each student’s risk level. This makes it</a:t>
            </a:r>
            <a:endParaRPr/>
          </a:p>
          <a:p>
            <a:pPr marL="0" lvl="0" indent="0" algn="l" rtl="0">
              <a:spcBef>
                <a:spcPts val="0"/>
              </a:spcBef>
              <a:spcAft>
                <a:spcPts val="0"/>
              </a:spcAft>
              <a:buNone/>
            </a:pPr>
            <a:r>
              <a:rPr lang="en"/>
              <a:t>possible for focus instructors, advisors, and other institutional resources to quickly help those students most at</a:t>
            </a:r>
            <a:endParaRPr/>
          </a:p>
          <a:p>
            <a:pPr marL="0" lvl="0" indent="0" algn="l" rtl="0">
              <a:spcBef>
                <a:spcPts val="0"/>
              </a:spcBef>
              <a:spcAft>
                <a:spcPts val="0"/>
              </a:spcAft>
              <a:buNone/>
            </a:pPr>
            <a:r>
              <a:rPr lang="en"/>
              <a:t>risk. For example, faculty and advisors may call, email,</a:t>
            </a:r>
            <a:endParaRPr/>
          </a:p>
          <a:p>
            <a:pPr marL="0" lvl="0" indent="0" algn="l" rtl="0">
              <a:spcBef>
                <a:spcPts val="0"/>
              </a:spcBef>
              <a:spcAft>
                <a:spcPts val="0"/>
              </a:spcAft>
              <a:buNone/>
            </a:pPr>
            <a:r>
              <a:rPr lang="en"/>
              <a:t>or text students PACE identifies as at-risk to find out why</a:t>
            </a:r>
            <a:endParaRPr/>
          </a:p>
          <a:p>
            <a:pPr marL="0" lvl="0" indent="0" algn="l" rtl="0">
              <a:spcBef>
                <a:spcPts val="0"/>
              </a:spcBef>
              <a:spcAft>
                <a:spcPts val="0"/>
              </a:spcAft>
              <a:buNone/>
            </a:pPr>
            <a:r>
              <a:rPr lang="en"/>
              <a:t>they are struggling and to determine ways to help them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1a5c363671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1a5c363671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c31f0cbe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c31f0cbe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a5c363671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a5c363671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1a5c363671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1a5c36367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c31f0cbe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1c31f0cbe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know so-called nontraditional students benefit from online courses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1a5c363671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1a5c363671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inconsistent findings in regard to the efficacy of online courses in comparison to face-to-face courses have been reported, meta-analyses indicate that online courses are just as effective if not more effective when it comes to student outcomes (e.g., Allen, Bourhis, Burrell, &amp; Mabry, 2002; Allen, Mabry, Mattrey, Bourhis, Titsworth, &amp; Burrell, 2004: Means, Toyama, Murphy, Bakia, &amp; Jones, 2009) Joosten &amp; Cusatis, 2019)</a:t>
            </a:r>
            <a:endParaRPr/>
          </a:p>
          <a:p>
            <a:pPr marL="0" lvl="0" indent="0" algn="l" rtl="0">
              <a:spcBef>
                <a:spcPts val="0"/>
              </a:spcBef>
              <a:spcAft>
                <a:spcPts val="0"/>
              </a:spcAft>
              <a:buNone/>
            </a:pPr>
            <a:endParaRPr/>
          </a:p>
          <a:p>
            <a:pPr marL="0" lvl="0" indent="0" algn="l" rtl="0">
              <a:spcBef>
                <a:spcPts val="0"/>
              </a:spcBef>
              <a:spcAft>
                <a:spcPts val="0"/>
              </a:spcAft>
              <a:buNone/>
            </a:pPr>
            <a:r>
              <a:rPr lang="en"/>
              <a:t>Shea and Bidjerano (2014) reported in their national study that community college students who take courses online have a significantly better chance of obtaining a degree than students who only take courses taught in a physical classroom. Joosten &amp; Cusatis, 2019)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a5c36367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1a5c36367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there certain cohorts that do better online? Certain discipline types of course? Instructors?</a:t>
            </a:r>
            <a:endParaRPr/>
          </a:p>
          <a:p>
            <a:pPr marL="0" lvl="0" indent="0" algn="l" rtl="0">
              <a:spcBef>
                <a:spcPts val="0"/>
              </a:spcBef>
              <a:spcAft>
                <a:spcPts val="0"/>
              </a:spcAft>
              <a:buNone/>
            </a:pPr>
            <a:endParaRPr/>
          </a:p>
          <a:p>
            <a:pPr marL="0" lvl="0" indent="0" algn="l" rtl="0">
              <a:spcBef>
                <a:spcPts val="0"/>
              </a:spcBef>
              <a:spcAft>
                <a:spcPts val="0"/>
              </a:spcAft>
              <a:buNone/>
            </a:pPr>
            <a:r>
              <a:rPr lang="en"/>
              <a:t>But evidence also shows the positive impacts of online learning formats on longer-term outcomes for students, specifically two-year associate degree attainment (Johnson and Mejia 2014; Shea and Bidjerano 2016). Case studies of exemplary programs suggest that institutions that offer these programs can see positive impacts, such as increased efficiency and affordability (Bailey et al. 2018),  *p. 2- Briggs et al., 2020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a5c363671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1a5c36367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1"/>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2"/>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60"/>
        <p:cNvGrpSpPr/>
        <p:nvPr/>
      </p:nvGrpSpPr>
      <p:grpSpPr>
        <a:xfrm>
          <a:off x="0" y="0"/>
          <a:ext cx="0" cy="0"/>
          <a:chOff x="0" y="0"/>
          <a:chExt cx="0" cy="0"/>
        </a:xfrm>
      </p:grpSpPr>
      <p:sp>
        <p:nvSpPr>
          <p:cNvPr id="61" name="Google Shape;61;p13"/>
          <p:cNvSpPr>
            <a:spLocks noGrp="1"/>
          </p:cNvSpPr>
          <p:nvPr>
            <p:ph type="pic" idx="2"/>
          </p:nvPr>
        </p:nvSpPr>
        <p:spPr>
          <a:xfrm>
            <a:off x="6201075" y="1710575"/>
            <a:ext cx="2313900" cy="1558500"/>
          </a:xfrm>
          <a:prstGeom prst="rect">
            <a:avLst/>
          </a:prstGeom>
          <a:noFill/>
          <a:ln>
            <a:noFill/>
          </a:ln>
        </p:spPr>
      </p:sp>
      <p:sp>
        <p:nvSpPr>
          <p:cNvPr id="62" name="Google Shape;62;p13"/>
          <p:cNvSpPr>
            <a:spLocks noGrp="1"/>
          </p:cNvSpPr>
          <p:nvPr>
            <p:ph type="pic" idx="3"/>
          </p:nvPr>
        </p:nvSpPr>
        <p:spPr>
          <a:xfrm>
            <a:off x="647960" y="1710575"/>
            <a:ext cx="2324700" cy="1558500"/>
          </a:xfrm>
          <a:prstGeom prst="rect">
            <a:avLst/>
          </a:prstGeom>
          <a:noFill/>
          <a:ln>
            <a:noFill/>
          </a:ln>
        </p:spPr>
      </p:sp>
      <p:sp>
        <p:nvSpPr>
          <p:cNvPr id="63" name="Google Shape;63;p13"/>
          <p:cNvSpPr>
            <a:spLocks noGrp="1"/>
          </p:cNvSpPr>
          <p:nvPr>
            <p:ph type="pic" idx="4"/>
          </p:nvPr>
        </p:nvSpPr>
        <p:spPr>
          <a:xfrm>
            <a:off x="3429903" y="1710575"/>
            <a:ext cx="2313900" cy="1558500"/>
          </a:xfrm>
          <a:prstGeom prst="rect">
            <a:avLst/>
          </a:prstGeom>
          <a:noFill/>
          <a:ln>
            <a:noFill/>
          </a:ln>
        </p:spPr>
      </p:sp>
      <p:pic>
        <p:nvPicPr>
          <p:cNvPr id="64" name="Google Shape;64;p13"/>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5"/>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0" name="Google Shape;40;p8"/>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9"/>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10"/>
          <p:cNvPicPr preferRelativeResize="0"/>
          <p:nvPr/>
        </p:nvPicPr>
        <p:blipFill>
          <a:blip r:embed="rId2">
            <a:alphaModFix/>
          </a:blip>
          <a:stretch>
            <a:fillRect/>
          </a:stretch>
        </p:blipFill>
        <p:spPr>
          <a:xfrm>
            <a:off x="7727350" y="4472200"/>
            <a:ext cx="1299900" cy="583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ppic.org/wp-content/uploads/content/pubs/report/R_615HJR.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ppic.org/wp-content/uploads/content/pubs/report/R_615HJR.pdf"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bit.ly/renegadeonlinesucces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bayviewanalytics.com/reports/gradeincrease.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bayviewanalytics.com/reports/gradeincreas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bayviewanalytics.com/reports/gradeincreas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ppic.org/wp-content/uploads/content/pubs/report/R_615HJ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ppic.org/wp-content/uploads/content/pubs/report/R_615HJ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title="Picture of a person on a computer"/>
          <p:cNvPicPr preferRelativeResize="0"/>
          <p:nvPr/>
        </p:nvPicPr>
        <p:blipFill>
          <a:blip r:embed="rId3">
            <a:alphaModFix amt="23000"/>
          </a:blip>
          <a:stretch>
            <a:fillRect/>
          </a:stretch>
        </p:blipFill>
        <p:spPr>
          <a:xfrm>
            <a:off x="0" y="0"/>
            <a:ext cx="9144000" cy="5143500"/>
          </a:xfrm>
          <a:prstGeom prst="rect">
            <a:avLst/>
          </a:prstGeom>
          <a:noFill/>
          <a:ln>
            <a:noFill/>
          </a:ln>
        </p:spPr>
      </p:pic>
      <p:sp>
        <p:nvSpPr>
          <p:cNvPr id="70" name="Google Shape;7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Online Student Success</a:t>
            </a:r>
            <a:endParaRPr b="1"/>
          </a:p>
        </p:txBody>
      </p:sp>
      <p:sp>
        <p:nvSpPr>
          <p:cNvPr id="71" name="Google Shape;71;p14"/>
          <p:cNvSpPr txBox="1">
            <a:spLocks noGrp="1"/>
          </p:cNvSpPr>
          <p:nvPr>
            <p:ph type="subTitle" idx="1"/>
          </p:nvPr>
        </p:nvSpPr>
        <p:spPr>
          <a:xfrm>
            <a:off x="355500" y="1835650"/>
            <a:ext cx="8520600" cy="15921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solidFill>
                  <a:srgbClr val="242424"/>
                </a:solidFill>
              </a:rPr>
              <a:t>Talita Pruett</a:t>
            </a:r>
            <a:endParaRPr>
              <a:solidFill>
                <a:srgbClr val="242424"/>
              </a:solidFill>
            </a:endParaRPr>
          </a:p>
          <a:p>
            <a:pPr marL="0" lvl="0" indent="0" algn="ctr" rtl="0">
              <a:spcBef>
                <a:spcPts val="0"/>
              </a:spcBef>
              <a:spcAft>
                <a:spcPts val="0"/>
              </a:spcAft>
              <a:buNone/>
            </a:pPr>
            <a:r>
              <a:rPr lang="en">
                <a:solidFill>
                  <a:srgbClr val="242424"/>
                </a:solidFill>
              </a:rPr>
              <a:t>Angela Bono</a:t>
            </a:r>
            <a:endParaRPr>
              <a:solidFill>
                <a:srgbClr val="242424"/>
              </a:solidFill>
            </a:endParaRPr>
          </a:p>
          <a:p>
            <a:pPr marL="0" lvl="0" indent="0" algn="ctr" rtl="0">
              <a:spcBef>
                <a:spcPts val="0"/>
              </a:spcBef>
              <a:spcAft>
                <a:spcPts val="0"/>
              </a:spcAft>
              <a:buNone/>
            </a:pPr>
            <a:r>
              <a:rPr lang="en">
                <a:solidFill>
                  <a:srgbClr val="242424"/>
                </a:solidFill>
              </a:rPr>
              <a:t>Neeley Hatridge</a:t>
            </a:r>
            <a:endParaRPr>
              <a:solidFill>
                <a:srgbClr val="242424"/>
              </a:solidFill>
            </a:endParaRPr>
          </a:p>
          <a:p>
            <a:pPr marL="0" lvl="0" indent="0" algn="ctr" rtl="0">
              <a:spcBef>
                <a:spcPts val="0"/>
              </a:spcBef>
              <a:spcAft>
                <a:spcPts val="0"/>
              </a:spcAft>
              <a:buNone/>
            </a:pPr>
            <a:r>
              <a:rPr lang="en">
                <a:solidFill>
                  <a:srgbClr val="242424"/>
                </a:solidFill>
              </a:rPr>
              <a:t>Fabiola Butcher</a:t>
            </a:r>
            <a:endParaRPr>
              <a:solidFill>
                <a:srgbClr val="242424"/>
              </a:solidFill>
            </a:endParaRPr>
          </a:p>
          <a:p>
            <a:pPr marL="0" lvl="0" indent="0" algn="ctr" rtl="0">
              <a:spcBef>
                <a:spcPts val="0"/>
              </a:spcBef>
              <a:spcAft>
                <a:spcPts val="0"/>
              </a:spcAft>
              <a:buNone/>
            </a:pPr>
            <a:r>
              <a:rPr lang="en">
                <a:solidFill>
                  <a:srgbClr val="242424"/>
                </a:solidFill>
              </a:rPr>
              <a:t>Alex Rockey</a:t>
            </a:r>
            <a:endParaRPr>
              <a:solidFill>
                <a:srgbClr val="24242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title="Success in online courses varied depending on section"/>
          <p:cNvPicPr preferRelativeResize="0"/>
          <p:nvPr/>
        </p:nvPicPr>
        <p:blipFill>
          <a:blip r:embed="rId3">
            <a:alphaModFix/>
          </a:blip>
          <a:stretch>
            <a:fillRect/>
          </a:stretch>
        </p:blipFill>
        <p:spPr>
          <a:xfrm>
            <a:off x="4178052" y="247825"/>
            <a:ext cx="3556080" cy="4470500"/>
          </a:xfrm>
          <a:prstGeom prst="rect">
            <a:avLst/>
          </a:prstGeom>
          <a:noFill/>
          <a:ln>
            <a:noFill/>
          </a:ln>
        </p:spPr>
      </p:pic>
      <p:sp>
        <p:nvSpPr>
          <p:cNvPr id="137" name="Google Shape;137;p23"/>
          <p:cNvSpPr txBox="1"/>
          <p:nvPr/>
        </p:nvSpPr>
        <p:spPr>
          <a:xfrm>
            <a:off x="79725" y="4718325"/>
            <a:ext cx="3847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a:t>Figure retrieved from </a:t>
            </a:r>
            <a:r>
              <a:rPr lang="en" sz="1200" u="sng">
                <a:solidFill>
                  <a:schemeClr val="hlink"/>
                </a:solidFill>
                <a:highlight>
                  <a:srgbClr val="FFFFFF"/>
                </a:highlight>
                <a:hlinkClick r:id="rId4"/>
              </a:rPr>
              <a:t>Johnson et al., 2015</a:t>
            </a:r>
            <a:endParaRPr sz="1200"/>
          </a:p>
        </p:txBody>
      </p:sp>
      <p:sp>
        <p:nvSpPr>
          <p:cNvPr id="138" name="Google Shape;138;p23"/>
          <p:cNvSpPr txBox="1"/>
          <p:nvPr/>
        </p:nvSpPr>
        <p:spPr>
          <a:xfrm>
            <a:off x="378375" y="2048400"/>
            <a:ext cx="3250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Effective online teaching can support student success (Johnson et al., 2015; Joosten &amp; Cusatis, 2019; Orlov et al., 2021)</a:t>
            </a:r>
            <a:endParaRPr/>
          </a:p>
        </p:txBody>
      </p:sp>
      <p:sp>
        <p:nvSpPr>
          <p:cNvPr id="139" name="Google Shape;139;p23"/>
          <p:cNvSpPr txBox="1">
            <a:spLocks noGrp="1"/>
          </p:cNvSpPr>
          <p:nvPr>
            <p:ph type="title"/>
          </p:nvPr>
        </p:nvSpPr>
        <p:spPr>
          <a:xfrm>
            <a:off x="311700" y="385225"/>
            <a:ext cx="3770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Know…Teaching Matters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4" title="Circle of people"/>
          <p:cNvPicPr preferRelativeResize="0"/>
          <p:nvPr/>
        </p:nvPicPr>
        <p:blipFill>
          <a:blip r:embed="rId3">
            <a:alphaModFix amt="20000"/>
          </a:blip>
          <a:stretch>
            <a:fillRect/>
          </a:stretch>
        </p:blipFill>
        <p:spPr>
          <a:xfrm>
            <a:off x="0" y="-537912"/>
            <a:ext cx="9329002" cy="6219325"/>
          </a:xfrm>
          <a:prstGeom prst="rect">
            <a:avLst/>
          </a:prstGeom>
          <a:noFill/>
          <a:ln>
            <a:noFill/>
          </a:ln>
        </p:spPr>
      </p:pic>
      <p:sp>
        <p:nvSpPr>
          <p:cNvPr id="145" name="Google Shape;145;p24"/>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Power of Professional Development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Course Design and Online Teaching</a:t>
            </a:r>
            <a:endParaRPr/>
          </a:p>
        </p:txBody>
      </p:sp>
      <p:pic>
        <p:nvPicPr>
          <p:cNvPr id="151" name="Google Shape;151;p25" title="One person walking up stairs while another builds the stairs"/>
          <p:cNvPicPr preferRelativeResize="0"/>
          <p:nvPr/>
        </p:nvPicPr>
        <p:blipFill>
          <a:blip r:embed="rId3">
            <a:alphaModFix/>
          </a:blip>
          <a:stretch>
            <a:fillRect/>
          </a:stretch>
        </p:blipFill>
        <p:spPr>
          <a:xfrm>
            <a:off x="5388350" y="1336299"/>
            <a:ext cx="2755550" cy="2755550"/>
          </a:xfrm>
          <a:prstGeom prst="rect">
            <a:avLst/>
          </a:prstGeom>
          <a:noFill/>
          <a:ln>
            <a:noFill/>
          </a:ln>
          <a:effectLst>
            <a:outerShdw blurRad="57150" dist="19050" dir="5400000" algn="bl" rotWithShape="0">
              <a:srgbClr val="000000">
                <a:alpha val="50000"/>
              </a:srgbClr>
            </a:outerShdw>
          </a:effectLst>
        </p:spPr>
      </p:pic>
      <p:pic>
        <p:nvPicPr>
          <p:cNvPr id="152" name="Google Shape;152;p25" title="Person with a question mark"/>
          <p:cNvPicPr preferRelativeResize="0"/>
          <p:nvPr/>
        </p:nvPicPr>
        <p:blipFill>
          <a:blip r:embed="rId4">
            <a:alphaModFix/>
          </a:blip>
          <a:stretch>
            <a:fillRect/>
          </a:stretch>
        </p:blipFill>
        <p:spPr>
          <a:xfrm>
            <a:off x="875175" y="1336288"/>
            <a:ext cx="2755550" cy="2755550"/>
          </a:xfrm>
          <a:prstGeom prst="rect">
            <a:avLst/>
          </a:prstGeom>
          <a:noFill/>
          <a:ln>
            <a:noFill/>
          </a:ln>
          <a:effectLst>
            <a:outerShdw blurRad="57150" dist="19050" dir="5400000" algn="bl" rotWithShape="0">
              <a:srgbClr val="000000">
                <a:alpha val="50000"/>
              </a:srgbClr>
            </a:outerShdw>
          </a:effectLst>
        </p:spPr>
      </p:pic>
      <p:sp>
        <p:nvSpPr>
          <p:cNvPr id="153" name="Google Shape;153;p25"/>
          <p:cNvSpPr txBox="1"/>
          <p:nvPr/>
        </p:nvSpPr>
        <p:spPr>
          <a:xfrm>
            <a:off x="983325" y="4210600"/>
            <a:ext cx="242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Solo Course Design</a:t>
            </a:r>
            <a:endParaRPr/>
          </a:p>
        </p:txBody>
      </p:sp>
      <p:sp>
        <p:nvSpPr>
          <p:cNvPr id="154" name="Google Shape;154;p25"/>
          <p:cNvSpPr txBox="1"/>
          <p:nvPr/>
        </p:nvSpPr>
        <p:spPr>
          <a:xfrm>
            <a:off x="5555925" y="4210600"/>
            <a:ext cx="242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Supported Course Design</a:t>
            </a:r>
            <a:endParaRPr/>
          </a:p>
        </p:txBody>
      </p:sp>
      <p:sp>
        <p:nvSpPr>
          <p:cNvPr id="155" name="Google Shape;155;p25"/>
          <p:cNvSpPr/>
          <p:nvPr/>
        </p:nvSpPr>
        <p:spPr>
          <a:xfrm>
            <a:off x="3769738" y="2482925"/>
            <a:ext cx="1479600" cy="462300"/>
          </a:xfrm>
          <a:prstGeom prst="rightArrow">
            <a:avLst>
              <a:gd name="adj1" fmla="val 50000"/>
              <a:gd name="adj2" fmla="val 50000"/>
            </a:avLst>
          </a:prstGeom>
          <a:solidFill>
            <a:srgbClr val="0D0D0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txBox="1"/>
          <p:nvPr/>
        </p:nvSpPr>
        <p:spPr>
          <a:xfrm>
            <a:off x="42050" y="4729550"/>
            <a:ext cx="226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7" name="Google Shape;157;p25"/>
          <p:cNvSpPr txBox="1"/>
          <p:nvPr/>
        </p:nvSpPr>
        <p:spPr>
          <a:xfrm>
            <a:off x="92450" y="4664450"/>
            <a:ext cx="1596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u="sng">
                <a:solidFill>
                  <a:schemeClr val="accent5"/>
                </a:solidFill>
                <a:highlight>
                  <a:schemeClr val="lt1"/>
                </a:highlight>
                <a:hlinkClick r:id="rId5">
                  <a:extLst>
                    <a:ext uri="{A12FA001-AC4F-418D-AE19-62706E023703}">
                      <ahyp:hlinkClr xmlns:ahyp="http://schemas.microsoft.com/office/drawing/2018/hyperlinkcolor" val="tx"/>
                    </a:ext>
                  </a:extLst>
                </a:hlinkClick>
              </a:rPr>
              <a:t>Johnson et al., 2015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p:nvPr/>
        </p:nvSpPr>
        <p:spPr>
          <a:xfrm>
            <a:off x="542643" y="1305403"/>
            <a:ext cx="2650200" cy="25935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4100"/>
              <a:buFont typeface="Helvetica Neue"/>
              <a:buNone/>
            </a:pPr>
            <a:r>
              <a:rPr lang="en" sz="4100" b="1" i="0" u="none" strike="noStrike" cap="none">
                <a:solidFill>
                  <a:srgbClr val="000000"/>
                </a:solidFill>
                <a:latin typeface="Helvetica Neue"/>
                <a:ea typeface="Helvetica Neue"/>
                <a:cs typeface="Helvetica Neue"/>
                <a:sym typeface="Helvetica Neue"/>
              </a:rPr>
              <a:t>The </a:t>
            </a:r>
            <a:endParaRPr sz="1100"/>
          </a:p>
          <a:p>
            <a:pPr marL="0" marR="0" lvl="0" indent="0" algn="l" rtl="0">
              <a:lnSpc>
                <a:spcPct val="100000"/>
              </a:lnSpc>
              <a:spcBef>
                <a:spcPts val="0"/>
              </a:spcBef>
              <a:spcAft>
                <a:spcPts val="0"/>
              </a:spcAft>
              <a:buClr>
                <a:srgbClr val="FF0000"/>
              </a:buClr>
              <a:buSzPts val="4100"/>
              <a:buFont typeface="Helvetica Neue"/>
              <a:buNone/>
            </a:pPr>
            <a:r>
              <a:rPr lang="en" sz="4100" b="1" i="0" u="none" strike="noStrike" cap="none">
                <a:solidFill>
                  <a:srgbClr val="0D0D0D"/>
                </a:solidFill>
                <a:latin typeface="Helvetica Neue"/>
                <a:ea typeface="Helvetica Neue"/>
                <a:cs typeface="Helvetica Neue"/>
                <a:sym typeface="Helvetica Neue"/>
              </a:rPr>
              <a:t>Person Up</a:t>
            </a:r>
            <a:endParaRPr sz="1100">
              <a:solidFill>
                <a:srgbClr val="0D0D0D"/>
              </a:solidFill>
            </a:endParaRPr>
          </a:p>
          <a:p>
            <a:pPr marL="0" marR="0" lvl="0" indent="0" algn="l" rtl="0">
              <a:lnSpc>
                <a:spcPct val="100000"/>
              </a:lnSpc>
              <a:spcBef>
                <a:spcPts val="0"/>
              </a:spcBef>
              <a:spcAft>
                <a:spcPts val="0"/>
              </a:spcAft>
              <a:buClr>
                <a:srgbClr val="000000"/>
              </a:buClr>
              <a:buSzPts val="4100"/>
              <a:buFont typeface="Helvetica Neue"/>
              <a:buNone/>
            </a:pPr>
            <a:r>
              <a:rPr lang="en" sz="4100" b="1" i="0" u="none" strike="noStrike" cap="none">
                <a:solidFill>
                  <a:srgbClr val="000000"/>
                </a:solidFill>
                <a:latin typeface="Helvetica Neue"/>
                <a:ea typeface="Helvetica Neue"/>
                <a:cs typeface="Helvetica Neue"/>
                <a:sym typeface="Helvetica Neue"/>
              </a:rPr>
              <a:t>System</a:t>
            </a:r>
            <a:endParaRPr sz="1100"/>
          </a:p>
        </p:txBody>
      </p:sp>
      <p:pic>
        <p:nvPicPr>
          <p:cNvPr id="163" name="Google Shape;163;p26" descr="Image" title="Light bulb showing the person up system including OER, faculty expertise, mobile friendly, humanized and equity-minded, OER, badging, production values, and professional"/>
          <p:cNvPicPr preferRelativeResize="0"/>
          <p:nvPr/>
        </p:nvPicPr>
        <p:blipFill rotWithShape="1">
          <a:blip r:embed="rId3">
            <a:alphaModFix/>
          </a:blip>
          <a:srcRect/>
          <a:stretch/>
        </p:blipFill>
        <p:spPr>
          <a:xfrm>
            <a:off x="3657345" y="111306"/>
            <a:ext cx="3623800" cy="6525188"/>
          </a:xfrm>
          <a:prstGeom prst="rect">
            <a:avLst/>
          </a:prstGeom>
          <a:noFill/>
          <a:ln>
            <a:noFill/>
          </a:ln>
        </p:spPr>
      </p:pic>
      <p:sp>
        <p:nvSpPr>
          <p:cNvPr id="164" name="Google Shape;164;p26"/>
          <p:cNvSpPr txBox="1"/>
          <p:nvPr/>
        </p:nvSpPr>
        <p:spPr>
          <a:xfrm>
            <a:off x="5141768" y="432824"/>
            <a:ext cx="1497900" cy="5001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Faculty Expertise</a:t>
            </a:r>
            <a:endParaRPr sz="1100"/>
          </a:p>
        </p:txBody>
      </p:sp>
      <p:sp>
        <p:nvSpPr>
          <p:cNvPr id="165" name="Google Shape;165;p26"/>
          <p:cNvSpPr txBox="1"/>
          <p:nvPr/>
        </p:nvSpPr>
        <p:spPr>
          <a:xfrm>
            <a:off x="5259100" y="3763600"/>
            <a:ext cx="1199100" cy="758700"/>
          </a:xfrm>
          <a:prstGeom prst="rect">
            <a:avLst/>
          </a:prstGeom>
          <a:noFill/>
          <a:ln>
            <a:noFill/>
          </a:ln>
        </p:spPr>
        <p:txBody>
          <a:bodyPr spcFirstLastPara="1" wrap="square" lIns="34275" tIns="34275" rIns="34275" bIns="34275" anchor="t" anchorCtr="0">
            <a:spAutoFit/>
          </a:bodyPr>
          <a:lstStyle/>
          <a:p>
            <a:pPr marL="0" marR="0" lvl="0" indent="0" algn="r" rtl="0">
              <a:lnSpc>
                <a:spcPct val="11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Instructional</a:t>
            </a:r>
            <a:endParaRPr sz="1100"/>
          </a:p>
          <a:p>
            <a:pPr marL="0" marR="0" lvl="0" indent="0" algn="r" rtl="0">
              <a:lnSpc>
                <a:spcPct val="11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Design</a:t>
            </a:r>
            <a:endParaRPr sz="1100"/>
          </a:p>
          <a:p>
            <a:pPr marL="0" marR="0" lvl="0" indent="0" algn="r" rtl="0">
              <a:lnSpc>
                <a:spcPct val="11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Expertise</a:t>
            </a:r>
            <a:endParaRPr sz="1100"/>
          </a:p>
        </p:txBody>
      </p:sp>
      <p:sp>
        <p:nvSpPr>
          <p:cNvPr id="166" name="Google Shape;166;p26"/>
          <p:cNvSpPr txBox="1"/>
          <p:nvPr/>
        </p:nvSpPr>
        <p:spPr>
          <a:xfrm>
            <a:off x="4641673" y="1799150"/>
            <a:ext cx="500100" cy="2847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FFFFFF"/>
              </a:buClr>
              <a:buSzPts val="1400"/>
              <a:buFont typeface="Helvetica Neue"/>
              <a:buNone/>
            </a:pPr>
            <a:r>
              <a:rPr lang="en" sz="1400" b="1" i="0" u="none" strike="noStrike" cap="none">
                <a:solidFill>
                  <a:srgbClr val="FFFFFF"/>
                </a:solidFill>
                <a:latin typeface="Helvetica Neue"/>
                <a:ea typeface="Helvetica Neue"/>
                <a:cs typeface="Helvetica Neue"/>
                <a:sym typeface="Helvetica Neue"/>
              </a:rPr>
              <a:t>OER</a:t>
            </a:r>
            <a:endParaRPr sz="1100"/>
          </a:p>
        </p:txBody>
      </p:sp>
      <p:sp>
        <p:nvSpPr>
          <p:cNvPr id="167" name="Google Shape;167;p26"/>
          <p:cNvSpPr txBox="1"/>
          <p:nvPr/>
        </p:nvSpPr>
        <p:spPr>
          <a:xfrm rot="5400000">
            <a:off x="6053749" y="1612142"/>
            <a:ext cx="1573800" cy="5001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FFFFFF"/>
              </a:buClr>
              <a:buSzPts val="1400"/>
              <a:buFont typeface="Helvetica Neue"/>
              <a:buNone/>
            </a:pPr>
            <a:r>
              <a:rPr lang="en" sz="1400" b="1" i="0" u="none" strike="noStrike" cap="none">
                <a:solidFill>
                  <a:srgbClr val="FFFFFF"/>
                </a:solidFill>
                <a:latin typeface="Helvetica Neue"/>
                <a:ea typeface="Helvetica Neue"/>
                <a:cs typeface="Helvetica Neue"/>
                <a:sym typeface="Helvetica Neue"/>
              </a:rPr>
              <a:t>Production Values</a:t>
            </a:r>
            <a:endParaRPr sz="1100"/>
          </a:p>
        </p:txBody>
      </p:sp>
      <p:sp>
        <p:nvSpPr>
          <p:cNvPr id="168" name="Google Shape;168;p26"/>
          <p:cNvSpPr txBox="1"/>
          <p:nvPr/>
        </p:nvSpPr>
        <p:spPr>
          <a:xfrm>
            <a:off x="5629875" y="1799150"/>
            <a:ext cx="905100" cy="2847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FFFFFF"/>
              </a:buClr>
              <a:buSzPts val="1400"/>
              <a:buFont typeface="Helvetica Neue"/>
              <a:buNone/>
            </a:pPr>
            <a:r>
              <a:rPr lang="en" sz="1400" b="1" i="0" u="none" strike="noStrike" cap="none">
                <a:solidFill>
                  <a:srgbClr val="FFFFFF"/>
                </a:solidFill>
                <a:latin typeface="Helvetica Neue"/>
                <a:ea typeface="Helvetica Neue"/>
                <a:cs typeface="Helvetica Neue"/>
                <a:sym typeface="Helvetica Neue"/>
              </a:rPr>
              <a:t>Badging</a:t>
            </a:r>
            <a:endParaRPr sz="1100"/>
          </a:p>
        </p:txBody>
      </p:sp>
      <p:sp>
        <p:nvSpPr>
          <p:cNvPr id="169" name="Google Shape;169;p26"/>
          <p:cNvSpPr txBox="1"/>
          <p:nvPr/>
        </p:nvSpPr>
        <p:spPr>
          <a:xfrm rot="2054563">
            <a:off x="5482533" y="2990856"/>
            <a:ext cx="1052426" cy="521887"/>
          </a:xfrm>
          <a:prstGeom prst="rect">
            <a:avLst/>
          </a:prstGeom>
          <a:noFill/>
          <a:ln>
            <a:noFill/>
          </a:ln>
        </p:spPr>
        <p:txBody>
          <a:bodyPr spcFirstLastPara="1" wrap="square" lIns="34275" tIns="34275" rIns="34275" bIns="34275" anchor="t" anchorCtr="0">
            <a:spAutoFit/>
          </a:bodyPr>
          <a:lstStyle/>
          <a:p>
            <a:pPr marL="0" marR="0" lvl="0" indent="0" algn="ctr" rtl="0">
              <a:lnSpc>
                <a:spcPct val="7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Humanized</a:t>
            </a:r>
            <a:endParaRPr sz="1100"/>
          </a:p>
          <a:p>
            <a:pPr marL="0" marR="0" lvl="0" indent="0" algn="ctr" rtl="0">
              <a:lnSpc>
                <a:spcPct val="7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&amp; Equity</a:t>
            </a:r>
            <a:endParaRPr sz="1100"/>
          </a:p>
          <a:p>
            <a:pPr marL="0" marR="0" lvl="0" indent="0" algn="ctr" rtl="0">
              <a:lnSpc>
                <a:spcPct val="7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Minded</a:t>
            </a:r>
            <a:endParaRPr sz="1100"/>
          </a:p>
        </p:txBody>
      </p:sp>
      <p:sp>
        <p:nvSpPr>
          <p:cNvPr id="170" name="Google Shape;170;p26"/>
          <p:cNvSpPr txBox="1"/>
          <p:nvPr/>
        </p:nvSpPr>
        <p:spPr>
          <a:xfrm rot="-2817484">
            <a:off x="4601532" y="2981690"/>
            <a:ext cx="745018" cy="370806"/>
          </a:xfrm>
          <a:prstGeom prst="rect">
            <a:avLst/>
          </a:prstGeom>
          <a:noFill/>
          <a:ln>
            <a:noFill/>
          </a:ln>
        </p:spPr>
        <p:txBody>
          <a:bodyPr spcFirstLastPara="1" wrap="square" lIns="34275" tIns="34275" rIns="34275" bIns="34275" anchor="t" anchorCtr="0">
            <a:spAutoFit/>
          </a:bodyPr>
          <a:lstStyle/>
          <a:p>
            <a:pPr marL="0" marR="0" lvl="0" indent="0" algn="ctr" rtl="0">
              <a:lnSpc>
                <a:spcPct val="7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Mobile</a:t>
            </a:r>
            <a:endParaRPr sz="1100"/>
          </a:p>
          <a:p>
            <a:pPr marL="0" marR="0" lvl="0" indent="0" algn="ctr" rtl="0">
              <a:lnSpc>
                <a:spcPct val="70000"/>
              </a:lnSpc>
              <a:spcBef>
                <a:spcPts val="0"/>
              </a:spcBef>
              <a:spcAft>
                <a:spcPts val="0"/>
              </a:spcAft>
              <a:buClr>
                <a:srgbClr val="000000"/>
              </a:buClr>
              <a:buSzPts val="1400"/>
              <a:buFont typeface="Helvetica Neue"/>
              <a:buNone/>
            </a:pPr>
            <a:r>
              <a:rPr lang="en" sz="1400" b="1" i="0" u="none" strike="noStrike" cap="none">
                <a:solidFill>
                  <a:srgbClr val="000000"/>
                </a:solidFill>
                <a:latin typeface="Helvetica Neue"/>
                <a:ea typeface="Helvetica Neue"/>
                <a:cs typeface="Helvetica Neue"/>
                <a:sym typeface="Helvetica Neue"/>
              </a:rPr>
              <a:t>Friendly</a:t>
            </a:r>
            <a:endParaRPr sz="1100"/>
          </a:p>
        </p:txBody>
      </p:sp>
      <p:sp>
        <p:nvSpPr>
          <p:cNvPr id="171" name="Google Shape;171;p26"/>
          <p:cNvSpPr txBox="1"/>
          <p:nvPr/>
        </p:nvSpPr>
        <p:spPr>
          <a:xfrm rot="4149709">
            <a:off x="3140105" y="2242822"/>
            <a:ext cx="1504512" cy="500218"/>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FFFFFF"/>
              </a:buClr>
              <a:buSzPts val="1400"/>
              <a:buFont typeface="Helvetica Neue"/>
              <a:buNone/>
            </a:pPr>
            <a:r>
              <a:rPr lang="en" sz="1400" b="1" i="0" u="none" strike="noStrike" cap="none">
                <a:solidFill>
                  <a:srgbClr val="FFFFFF"/>
                </a:solidFill>
                <a:latin typeface="Helvetica Neue"/>
                <a:ea typeface="Helvetica Neue"/>
                <a:cs typeface="Helvetica Neue"/>
                <a:sym typeface="Helvetica Neue"/>
              </a:rPr>
              <a:t>Professional Dev.</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7" title="Night sky"/>
          <p:cNvPicPr preferRelativeResize="0"/>
          <p:nvPr/>
        </p:nvPicPr>
        <p:blipFill>
          <a:blip r:embed="rId3">
            <a:alphaModFix amt="25000"/>
          </a:blip>
          <a:stretch>
            <a:fillRect/>
          </a:stretch>
        </p:blipFill>
        <p:spPr>
          <a:xfrm>
            <a:off x="0" y="-383250"/>
            <a:ext cx="9211226" cy="5526751"/>
          </a:xfrm>
          <a:prstGeom prst="rect">
            <a:avLst/>
          </a:prstGeom>
          <a:noFill/>
          <a:ln>
            <a:noFill/>
          </a:ln>
        </p:spPr>
      </p:pic>
      <p:sp>
        <p:nvSpPr>
          <p:cNvPr id="177" name="Google Shape;177;p27"/>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COMM Research Project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276825" y="1623475"/>
            <a:ext cx="4045200" cy="1896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Background of the COMM Research Project</a:t>
            </a:r>
            <a:endParaRPr/>
          </a:p>
        </p:txBody>
      </p:sp>
      <p:sp>
        <p:nvSpPr>
          <p:cNvPr id="183" name="Google Shape;183;p28"/>
          <p:cNvSpPr txBox="1">
            <a:spLocks noGrp="1"/>
          </p:cNvSpPr>
          <p:nvPr>
            <p:ph type="body" idx="2"/>
          </p:nvPr>
        </p:nvSpPr>
        <p:spPr>
          <a:xfrm>
            <a:off x="4731300" y="724075"/>
            <a:ext cx="43446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AutoNum type="arabicPeriod"/>
            </a:pPr>
            <a:r>
              <a:rPr lang="en"/>
              <a:t>Need for fully Online Degree at BC</a:t>
            </a:r>
            <a:endParaRPr/>
          </a:p>
          <a:p>
            <a:pPr marL="457200" lvl="0" indent="-342900" algn="l" rtl="0">
              <a:spcBef>
                <a:spcPts val="0"/>
              </a:spcBef>
              <a:spcAft>
                <a:spcPts val="0"/>
              </a:spcAft>
              <a:buSzPts val="1800"/>
              <a:buAutoNum type="arabicPeriod"/>
            </a:pPr>
            <a:r>
              <a:rPr lang="en"/>
              <a:t>Birth of COMM B11</a:t>
            </a:r>
            <a:endParaRPr/>
          </a:p>
          <a:p>
            <a:pPr marL="457200" lvl="0" indent="-342900" algn="l" rtl="0">
              <a:spcBef>
                <a:spcPts val="0"/>
              </a:spcBef>
              <a:spcAft>
                <a:spcPts val="0"/>
              </a:spcAft>
              <a:buSzPts val="1800"/>
              <a:buAutoNum type="arabicPeriod"/>
            </a:pPr>
            <a:r>
              <a:rPr lang="en"/>
              <a:t>COMM Pilot Project for Asynchronous Courses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264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Demand for Oral Communication Online</a:t>
            </a:r>
            <a:endParaRPr/>
          </a:p>
        </p:txBody>
      </p:sp>
      <p:graphicFrame>
        <p:nvGraphicFramePr>
          <p:cNvPr id="189" name="Google Shape;189;p29"/>
          <p:cNvGraphicFramePr/>
          <p:nvPr/>
        </p:nvGraphicFramePr>
        <p:xfrm>
          <a:off x="905450" y="1148790"/>
          <a:ext cx="3000000" cy="3000000"/>
        </p:xfrm>
        <a:graphic>
          <a:graphicData uri="http://schemas.openxmlformats.org/drawingml/2006/table">
            <a:tbl>
              <a:tblPr>
                <a:noFill/>
                <a:tableStyleId>{FEA6F49F-0E42-4038-AA53-61FE5B8DB1EF}</a:tableStyleId>
              </a:tblPr>
              <a:tblGrid>
                <a:gridCol w="2407250">
                  <a:extLst>
                    <a:ext uri="{9D8B030D-6E8A-4147-A177-3AD203B41FA5}">
                      <a16:colId xmlns:a16="http://schemas.microsoft.com/office/drawing/2014/main" val="20000"/>
                    </a:ext>
                  </a:extLst>
                </a:gridCol>
                <a:gridCol w="2407250">
                  <a:extLst>
                    <a:ext uri="{9D8B030D-6E8A-4147-A177-3AD203B41FA5}">
                      <a16:colId xmlns:a16="http://schemas.microsoft.com/office/drawing/2014/main" val="20001"/>
                    </a:ext>
                  </a:extLst>
                </a:gridCol>
                <a:gridCol w="2407250">
                  <a:extLst>
                    <a:ext uri="{9D8B030D-6E8A-4147-A177-3AD203B41FA5}">
                      <a16:colId xmlns:a16="http://schemas.microsoft.com/office/drawing/2014/main" val="20002"/>
                    </a:ext>
                  </a:extLst>
                </a:gridCol>
              </a:tblGrid>
              <a:tr h="591175">
                <a:tc>
                  <a:txBody>
                    <a:bodyPr/>
                    <a:lstStyle/>
                    <a:p>
                      <a:pPr marL="0" lvl="0" indent="0" algn="l" rtl="0">
                        <a:spcBef>
                          <a:spcPts val="0"/>
                        </a:spcBef>
                        <a:spcAft>
                          <a:spcPts val="0"/>
                        </a:spcAft>
                        <a:buNone/>
                      </a:pPr>
                      <a:r>
                        <a:rPr lang="en" sz="1800" b="1"/>
                        <a:t>Semester</a:t>
                      </a:r>
                      <a:endParaRPr sz="1800" b="1"/>
                    </a:p>
                  </a:txBody>
                  <a:tcPr marL="91425" marR="91425" marT="91425" marB="91425">
                    <a:solidFill>
                      <a:srgbClr val="F4CCCC"/>
                    </a:solidFill>
                  </a:tcPr>
                </a:tc>
                <a:tc>
                  <a:txBody>
                    <a:bodyPr/>
                    <a:lstStyle/>
                    <a:p>
                      <a:pPr marL="0" lvl="0" indent="0" algn="l" rtl="0">
                        <a:spcBef>
                          <a:spcPts val="0"/>
                        </a:spcBef>
                        <a:spcAft>
                          <a:spcPts val="0"/>
                        </a:spcAft>
                        <a:buNone/>
                      </a:pPr>
                      <a:r>
                        <a:rPr lang="en" sz="1800" b="1"/>
                        <a:t># of Sections</a:t>
                      </a:r>
                      <a:endParaRPr sz="1800" b="1"/>
                    </a:p>
                  </a:txBody>
                  <a:tcPr marL="91425" marR="91425" marT="91425" marB="91425">
                    <a:solidFill>
                      <a:srgbClr val="F4CCCC"/>
                    </a:solidFill>
                  </a:tcPr>
                </a:tc>
                <a:tc>
                  <a:txBody>
                    <a:bodyPr/>
                    <a:lstStyle/>
                    <a:p>
                      <a:pPr marL="0" lvl="0" indent="0" algn="l" rtl="0">
                        <a:spcBef>
                          <a:spcPts val="0"/>
                        </a:spcBef>
                        <a:spcAft>
                          <a:spcPts val="0"/>
                        </a:spcAft>
                        <a:buNone/>
                      </a:pPr>
                      <a:r>
                        <a:rPr lang="en" sz="1800" b="1"/>
                        <a:t># of Faculty</a:t>
                      </a:r>
                      <a:endParaRPr sz="1800" b="1"/>
                    </a:p>
                  </a:txBody>
                  <a:tcPr marL="91425" marR="91425" marT="91425" marB="91425">
                    <a:solidFill>
                      <a:srgbClr val="F4CCCC"/>
                    </a:solidFill>
                  </a:tcPr>
                </a:tc>
                <a:extLst>
                  <a:ext uri="{0D108BD9-81ED-4DB2-BD59-A6C34878D82A}">
                    <a16:rowId xmlns:a16="http://schemas.microsoft.com/office/drawing/2014/main" val="10000"/>
                  </a:ext>
                </a:extLst>
              </a:tr>
              <a:tr h="591175">
                <a:tc>
                  <a:txBody>
                    <a:bodyPr/>
                    <a:lstStyle/>
                    <a:p>
                      <a:pPr marL="0" lvl="0" indent="0" algn="l" rtl="0">
                        <a:spcBef>
                          <a:spcPts val="0"/>
                        </a:spcBef>
                        <a:spcAft>
                          <a:spcPts val="0"/>
                        </a:spcAft>
                        <a:buNone/>
                      </a:pPr>
                      <a:r>
                        <a:rPr lang="en" sz="1800"/>
                        <a:t>Fall 2020</a:t>
                      </a:r>
                      <a:endParaRPr sz="1800"/>
                    </a:p>
                  </a:txBody>
                  <a:tcPr marL="91425" marR="91425" marT="91425" marB="91425"/>
                </a:tc>
                <a:tc>
                  <a:txBody>
                    <a:bodyPr/>
                    <a:lstStyle/>
                    <a:p>
                      <a:pPr marL="0" lvl="0" indent="0" algn="l" rtl="0">
                        <a:spcBef>
                          <a:spcPts val="0"/>
                        </a:spcBef>
                        <a:spcAft>
                          <a:spcPts val="0"/>
                        </a:spcAft>
                        <a:buNone/>
                      </a:pPr>
                      <a:r>
                        <a:rPr lang="en" sz="1800"/>
                        <a:t>2</a:t>
                      </a:r>
                      <a:endParaRPr sz="1800"/>
                    </a:p>
                  </a:txBody>
                  <a:tcPr marL="91425" marR="91425" marT="91425" marB="91425"/>
                </a:tc>
                <a:tc>
                  <a:txBody>
                    <a:bodyPr/>
                    <a:lstStyle/>
                    <a:p>
                      <a:pPr marL="0" lvl="0" indent="0" algn="l" rtl="0">
                        <a:spcBef>
                          <a:spcPts val="0"/>
                        </a:spcBef>
                        <a:spcAft>
                          <a:spcPts val="0"/>
                        </a:spcAft>
                        <a:buNone/>
                      </a:pPr>
                      <a:r>
                        <a:rPr lang="en" sz="1800"/>
                        <a:t>1</a:t>
                      </a:r>
                      <a:endParaRPr sz="1800"/>
                    </a:p>
                  </a:txBody>
                  <a:tcPr marL="91425" marR="91425" marT="91425" marB="91425"/>
                </a:tc>
                <a:extLst>
                  <a:ext uri="{0D108BD9-81ED-4DB2-BD59-A6C34878D82A}">
                    <a16:rowId xmlns:a16="http://schemas.microsoft.com/office/drawing/2014/main" val="10001"/>
                  </a:ext>
                </a:extLst>
              </a:tr>
              <a:tr h="591175">
                <a:tc>
                  <a:txBody>
                    <a:bodyPr/>
                    <a:lstStyle/>
                    <a:p>
                      <a:pPr marL="0" lvl="0" indent="0" algn="l" rtl="0">
                        <a:spcBef>
                          <a:spcPts val="0"/>
                        </a:spcBef>
                        <a:spcAft>
                          <a:spcPts val="0"/>
                        </a:spcAft>
                        <a:buNone/>
                      </a:pPr>
                      <a:r>
                        <a:rPr lang="en" sz="1800"/>
                        <a:t>Fall 2021</a:t>
                      </a:r>
                      <a:endParaRPr sz="1800"/>
                    </a:p>
                  </a:txBody>
                  <a:tcPr marL="91425" marR="91425" marT="91425" marB="91425"/>
                </a:tc>
                <a:tc>
                  <a:txBody>
                    <a:bodyPr/>
                    <a:lstStyle/>
                    <a:p>
                      <a:pPr marL="0" lvl="0" indent="0" algn="l" rtl="0">
                        <a:spcBef>
                          <a:spcPts val="0"/>
                        </a:spcBef>
                        <a:spcAft>
                          <a:spcPts val="0"/>
                        </a:spcAft>
                        <a:buNone/>
                      </a:pPr>
                      <a:r>
                        <a:rPr lang="en" sz="1800"/>
                        <a:t>9</a:t>
                      </a:r>
                      <a:endParaRPr sz="1800"/>
                    </a:p>
                  </a:txBody>
                  <a:tcPr marL="91425" marR="91425" marT="91425" marB="91425"/>
                </a:tc>
                <a:tc>
                  <a:txBody>
                    <a:bodyPr/>
                    <a:lstStyle/>
                    <a:p>
                      <a:pPr marL="0" lvl="0" indent="0" algn="l" rtl="0">
                        <a:spcBef>
                          <a:spcPts val="0"/>
                        </a:spcBef>
                        <a:spcAft>
                          <a:spcPts val="0"/>
                        </a:spcAft>
                        <a:buNone/>
                      </a:pPr>
                      <a:r>
                        <a:rPr lang="en" sz="1800"/>
                        <a:t>3</a:t>
                      </a:r>
                      <a:endParaRPr sz="1800"/>
                    </a:p>
                  </a:txBody>
                  <a:tcPr marL="91425" marR="91425" marT="91425" marB="91425"/>
                </a:tc>
                <a:extLst>
                  <a:ext uri="{0D108BD9-81ED-4DB2-BD59-A6C34878D82A}">
                    <a16:rowId xmlns:a16="http://schemas.microsoft.com/office/drawing/2014/main" val="10002"/>
                  </a:ext>
                </a:extLst>
              </a:tr>
              <a:tr h="591175">
                <a:tc>
                  <a:txBody>
                    <a:bodyPr/>
                    <a:lstStyle/>
                    <a:p>
                      <a:pPr marL="0" lvl="0" indent="0" algn="l" rtl="0">
                        <a:spcBef>
                          <a:spcPts val="0"/>
                        </a:spcBef>
                        <a:spcAft>
                          <a:spcPts val="0"/>
                        </a:spcAft>
                        <a:buNone/>
                      </a:pPr>
                      <a:r>
                        <a:rPr lang="en" sz="1800"/>
                        <a:t>Summer 2022</a:t>
                      </a:r>
                      <a:endParaRPr sz="1800"/>
                    </a:p>
                  </a:txBody>
                  <a:tcPr marL="91425" marR="91425" marT="91425" marB="91425">
                    <a:solidFill>
                      <a:schemeClr val="lt2"/>
                    </a:solidFill>
                  </a:tcPr>
                </a:tc>
                <a:tc>
                  <a:txBody>
                    <a:bodyPr/>
                    <a:lstStyle/>
                    <a:p>
                      <a:pPr marL="0" lvl="0" indent="0" algn="l" rtl="0">
                        <a:spcBef>
                          <a:spcPts val="0"/>
                        </a:spcBef>
                        <a:spcAft>
                          <a:spcPts val="0"/>
                        </a:spcAft>
                        <a:buNone/>
                      </a:pPr>
                      <a:r>
                        <a:rPr lang="en" sz="1800"/>
                        <a:t>7</a:t>
                      </a:r>
                      <a:endParaRPr sz="1800"/>
                    </a:p>
                  </a:txBody>
                  <a:tcPr marL="91425" marR="91425" marT="91425" marB="91425">
                    <a:solidFill>
                      <a:schemeClr val="lt2"/>
                    </a:solidFill>
                  </a:tcPr>
                </a:tc>
                <a:tc>
                  <a:txBody>
                    <a:bodyPr/>
                    <a:lstStyle/>
                    <a:p>
                      <a:pPr marL="0" lvl="0" indent="0" algn="l" rtl="0">
                        <a:spcBef>
                          <a:spcPts val="0"/>
                        </a:spcBef>
                        <a:spcAft>
                          <a:spcPts val="0"/>
                        </a:spcAft>
                        <a:buNone/>
                      </a:pPr>
                      <a:r>
                        <a:rPr lang="en" sz="1800"/>
                        <a:t>3</a:t>
                      </a:r>
                      <a:endParaRPr sz="1800"/>
                    </a:p>
                  </a:txBody>
                  <a:tcPr marL="91425" marR="91425" marT="91425" marB="91425">
                    <a:solidFill>
                      <a:schemeClr val="lt2"/>
                    </a:solidFill>
                  </a:tcPr>
                </a:tc>
                <a:extLst>
                  <a:ext uri="{0D108BD9-81ED-4DB2-BD59-A6C34878D82A}">
                    <a16:rowId xmlns:a16="http://schemas.microsoft.com/office/drawing/2014/main" val="10003"/>
                  </a:ext>
                </a:extLst>
              </a:tr>
              <a:tr h="591175">
                <a:tc>
                  <a:txBody>
                    <a:bodyPr/>
                    <a:lstStyle/>
                    <a:p>
                      <a:pPr marL="0" lvl="0" indent="0" algn="l" rtl="0">
                        <a:spcBef>
                          <a:spcPts val="0"/>
                        </a:spcBef>
                        <a:spcAft>
                          <a:spcPts val="0"/>
                        </a:spcAft>
                        <a:buNone/>
                      </a:pPr>
                      <a:r>
                        <a:rPr lang="en" sz="1800"/>
                        <a:t>Fall 2022</a:t>
                      </a:r>
                      <a:endParaRPr sz="1800"/>
                    </a:p>
                  </a:txBody>
                  <a:tcPr marL="91425" marR="91425" marT="91425" marB="91425"/>
                </a:tc>
                <a:tc>
                  <a:txBody>
                    <a:bodyPr/>
                    <a:lstStyle/>
                    <a:p>
                      <a:pPr marL="0" lvl="0" indent="0" algn="l" rtl="0">
                        <a:spcBef>
                          <a:spcPts val="0"/>
                        </a:spcBef>
                        <a:spcAft>
                          <a:spcPts val="0"/>
                        </a:spcAft>
                        <a:buNone/>
                      </a:pPr>
                      <a:r>
                        <a:rPr lang="en" sz="1800"/>
                        <a:t>11</a:t>
                      </a:r>
                      <a:endParaRPr sz="1800"/>
                    </a:p>
                  </a:txBody>
                  <a:tcPr marL="91425" marR="91425" marT="91425" marB="91425"/>
                </a:tc>
                <a:tc>
                  <a:txBody>
                    <a:bodyPr/>
                    <a:lstStyle/>
                    <a:p>
                      <a:pPr marL="0" lvl="0" indent="0" algn="l" rtl="0">
                        <a:spcBef>
                          <a:spcPts val="0"/>
                        </a:spcBef>
                        <a:spcAft>
                          <a:spcPts val="0"/>
                        </a:spcAft>
                        <a:buNone/>
                      </a:pPr>
                      <a:r>
                        <a:rPr lang="en" sz="1800"/>
                        <a:t>4</a:t>
                      </a:r>
                      <a:endParaRPr sz="18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0" title="Student success for COMM B6- students were more successful online than face to face"/>
          <p:cNvPicPr preferRelativeResize="0"/>
          <p:nvPr/>
        </p:nvPicPr>
        <p:blipFill>
          <a:blip r:embed="rId3">
            <a:alphaModFix/>
          </a:blip>
          <a:stretch>
            <a:fillRect/>
          </a:stretch>
        </p:blipFill>
        <p:spPr>
          <a:xfrm>
            <a:off x="1064100" y="209075"/>
            <a:ext cx="6721124" cy="4725350"/>
          </a:xfrm>
          <a:prstGeom prst="rect">
            <a:avLst/>
          </a:prstGeom>
          <a:noFill/>
          <a:ln>
            <a:noFill/>
          </a:ln>
        </p:spPr>
      </p:pic>
      <p:sp>
        <p:nvSpPr>
          <p:cNvPr id="195" name="Google Shape;195;p30"/>
          <p:cNvSpPr txBox="1"/>
          <p:nvPr/>
        </p:nvSpPr>
        <p:spPr>
          <a:xfrm>
            <a:off x="168100" y="4672250"/>
            <a:ext cx="401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Calibri"/>
                <a:ea typeface="Calibri"/>
                <a:cs typeface="Calibri"/>
                <a:sym typeface="Calibri"/>
              </a:rPr>
              <a:t>Source: Office of Institutional Effectiveness</a:t>
            </a:r>
            <a:endParaRPr sz="1100" i="1">
              <a:latin typeface="Calibri"/>
              <a:ea typeface="Calibri"/>
              <a:cs typeface="Calibri"/>
              <a:sym typeface="Calibri"/>
            </a:endParaRPr>
          </a:p>
        </p:txBody>
      </p:sp>
      <p:grpSp>
        <p:nvGrpSpPr>
          <p:cNvPr id="196" name="Google Shape;196;p30"/>
          <p:cNvGrpSpPr/>
          <p:nvPr/>
        </p:nvGrpSpPr>
        <p:grpSpPr>
          <a:xfrm>
            <a:off x="1274250" y="2028625"/>
            <a:ext cx="7932300" cy="369300"/>
            <a:chOff x="1274250" y="2028625"/>
            <a:chExt cx="7932300" cy="369300"/>
          </a:xfrm>
        </p:grpSpPr>
        <p:cxnSp>
          <p:nvCxnSpPr>
            <p:cNvPr id="197" name="Google Shape;197;p30"/>
            <p:cNvCxnSpPr/>
            <p:nvPr/>
          </p:nvCxnSpPr>
          <p:spPr>
            <a:xfrm>
              <a:off x="1274250" y="2249875"/>
              <a:ext cx="6537300" cy="0"/>
            </a:xfrm>
            <a:prstGeom prst="straightConnector1">
              <a:avLst/>
            </a:prstGeom>
            <a:noFill/>
            <a:ln w="19050" cap="flat" cmpd="sng">
              <a:solidFill>
                <a:schemeClr val="dk2"/>
              </a:solidFill>
              <a:prstDash val="dash"/>
              <a:round/>
              <a:headEnd type="none" w="med" len="med"/>
              <a:tailEnd type="none" w="med" len="med"/>
            </a:ln>
          </p:spPr>
        </p:cxnSp>
        <p:sp>
          <p:nvSpPr>
            <p:cNvPr id="198" name="Google Shape;198;p30"/>
            <p:cNvSpPr txBox="1"/>
            <p:nvPr/>
          </p:nvSpPr>
          <p:spPr>
            <a:xfrm>
              <a:off x="7735350" y="2028625"/>
              <a:ext cx="1471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2"/>
                  </a:solidFill>
                  <a:latin typeface="Calibri"/>
                  <a:ea typeface="Calibri"/>
                  <a:cs typeface="Calibri"/>
                  <a:sym typeface="Calibri"/>
                </a:rPr>
                <a:t>57% Online ISS</a:t>
              </a:r>
              <a:endParaRPr sz="1200" b="1">
                <a:solidFill>
                  <a:schemeClr val="dk2"/>
                </a:solidFill>
                <a:latin typeface="Calibri"/>
                <a:ea typeface="Calibri"/>
                <a:cs typeface="Calibri"/>
                <a:sym typeface="Calibri"/>
              </a:endParaRPr>
            </a:p>
          </p:txBody>
        </p:sp>
      </p:grpSp>
      <p:grpSp>
        <p:nvGrpSpPr>
          <p:cNvPr id="199" name="Google Shape;199;p30"/>
          <p:cNvGrpSpPr/>
          <p:nvPr/>
        </p:nvGrpSpPr>
        <p:grpSpPr>
          <a:xfrm>
            <a:off x="1274250" y="1648325"/>
            <a:ext cx="8243100" cy="369300"/>
            <a:chOff x="1274250" y="1648325"/>
            <a:chExt cx="8243100" cy="369300"/>
          </a:xfrm>
        </p:grpSpPr>
        <p:cxnSp>
          <p:nvCxnSpPr>
            <p:cNvPr id="200" name="Google Shape;200;p30"/>
            <p:cNvCxnSpPr/>
            <p:nvPr/>
          </p:nvCxnSpPr>
          <p:spPr>
            <a:xfrm>
              <a:off x="1274250" y="1847975"/>
              <a:ext cx="6537300" cy="0"/>
            </a:xfrm>
            <a:prstGeom prst="straightConnector1">
              <a:avLst/>
            </a:prstGeom>
            <a:noFill/>
            <a:ln w="19050" cap="flat" cmpd="sng">
              <a:solidFill>
                <a:schemeClr val="dk2"/>
              </a:solidFill>
              <a:prstDash val="dash"/>
              <a:round/>
              <a:headEnd type="none" w="med" len="med"/>
              <a:tailEnd type="none" w="med" len="med"/>
            </a:ln>
          </p:spPr>
        </p:cxnSp>
        <p:sp>
          <p:nvSpPr>
            <p:cNvPr id="201" name="Google Shape;201;p30"/>
            <p:cNvSpPr txBox="1"/>
            <p:nvPr/>
          </p:nvSpPr>
          <p:spPr>
            <a:xfrm>
              <a:off x="7811550" y="1648325"/>
              <a:ext cx="1705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2"/>
                  </a:solidFill>
                  <a:latin typeface="Calibri"/>
                  <a:ea typeface="Calibri"/>
                  <a:cs typeface="Calibri"/>
                  <a:sym typeface="Calibri"/>
                </a:rPr>
                <a:t>69% Overall ISS</a:t>
              </a:r>
              <a:endParaRPr b="1">
                <a:solidFill>
                  <a:schemeClr val="dk2"/>
                </a:solidFill>
                <a:latin typeface="Calibri"/>
                <a:ea typeface="Calibri"/>
                <a:cs typeface="Calibri"/>
                <a:sym typeface="Calibri"/>
              </a:endParaRPr>
            </a:p>
          </p:txBody>
        </p:sp>
      </p:grpSp>
      <p:sp>
        <p:nvSpPr>
          <p:cNvPr id="202" name="Google Shape;202;p30"/>
          <p:cNvSpPr txBox="1">
            <a:spLocks noGrp="1"/>
          </p:cNvSpPr>
          <p:nvPr>
            <p:ph type="title"/>
          </p:nvPr>
        </p:nvSpPr>
        <p:spPr>
          <a:xfrm>
            <a:off x="0" y="2285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Talita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1" title="Students felt they were able to interact with other students in the course"/>
          <p:cNvPicPr preferRelativeResize="0"/>
          <p:nvPr/>
        </p:nvPicPr>
        <p:blipFill>
          <a:blip r:embed="rId3">
            <a:alphaModFix/>
          </a:blip>
          <a:stretch>
            <a:fillRect/>
          </a:stretch>
        </p:blipFill>
        <p:spPr>
          <a:xfrm>
            <a:off x="583800" y="242850"/>
            <a:ext cx="7194501" cy="4657799"/>
          </a:xfrm>
          <a:prstGeom prst="rect">
            <a:avLst/>
          </a:prstGeom>
          <a:noFill/>
          <a:ln>
            <a:noFill/>
          </a:ln>
        </p:spPr>
      </p:pic>
      <p:sp>
        <p:nvSpPr>
          <p:cNvPr id="208" name="Google Shape;208;p31"/>
          <p:cNvSpPr txBox="1"/>
          <p:nvPr/>
        </p:nvSpPr>
        <p:spPr>
          <a:xfrm>
            <a:off x="168100" y="4672250"/>
            <a:ext cx="401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Calibri"/>
                <a:ea typeface="Calibri"/>
                <a:cs typeface="Calibri"/>
                <a:sym typeface="Calibri"/>
              </a:rPr>
              <a:t>Source: Student Experience Survey</a:t>
            </a:r>
            <a:endParaRPr sz="1100" i="1">
              <a:latin typeface="Calibri"/>
              <a:ea typeface="Calibri"/>
              <a:cs typeface="Calibri"/>
              <a:sym typeface="Calibri"/>
            </a:endParaRPr>
          </a:p>
        </p:txBody>
      </p:sp>
      <p:sp>
        <p:nvSpPr>
          <p:cNvPr id="209" name="Google Shape;209;p31"/>
          <p:cNvSpPr txBox="1">
            <a:spLocks noGrp="1"/>
          </p:cNvSpPr>
          <p:nvPr>
            <p:ph type="title"/>
          </p:nvPr>
        </p:nvSpPr>
        <p:spPr>
          <a:xfrm>
            <a:off x="0" y="2285400"/>
            <a:ext cx="8520600" cy="572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a:t>Talita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2" title="Students were able to get to know their instructor"/>
          <p:cNvPicPr preferRelativeResize="0"/>
          <p:nvPr/>
        </p:nvPicPr>
        <p:blipFill>
          <a:blip r:embed="rId3">
            <a:alphaModFix/>
          </a:blip>
          <a:stretch>
            <a:fillRect/>
          </a:stretch>
        </p:blipFill>
        <p:spPr>
          <a:xfrm>
            <a:off x="437525" y="152400"/>
            <a:ext cx="7339551" cy="4838701"/>
          </a:xfrm>
          <a:prstGeom prst="rect">
            <a:avLst/>
          </a:prstGeom>
          <a:noFill/>
          <a:ln>
            <a:noFill/>
          </a:ln>
        </p:spPr>
      </p:pic>
      <p:sp>
        <p:nvSpPr>
          <p:cNvPr id="215" name="Google Shape;215;p32"/>
          <p:cNvSpPr txBox="1"/>
          <p:nvPr/>
        </p:nvSpPr>
        <p:spPr>
          <a:xfrm>
            <a:off x="168100" y="4672250"/>
            <a:ext cx="401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Calibri"/>
                <a:ea typeface="Calibri"/>
                <a:cs typeface="Calibri"/>
                <a:sym typeface="Calibri"/>
              </a:rPr>
              <a:t>Source: Student Experience Survey</a:t>
            </a:r>
            <a:endParaRPr sz="1100" i="1">
              <a:latin typeface="Calibri"/>
              <a:ea typeface="Calibri"/>
              <a:cs typeface="Calibri"/>
              <a:sym typeface="Calibri"/>
            </a:endParaRPr>
          </a:p>
        </p:txBody>
      </p:sp>
      <p:sp>
        <p:nvSpPr>
          <p:cNvPr id="216" name="Google Shape;216;p32"/>
          <p:cNvSpPr txBox="1">
            <a:spLocks noGrp="1"/>
          </p:cNvSpPr>
          <p:nvPr>
            <p:ph type="title" idx="4294967295"/>
          </p:nvPr>
        </p:nvSpPr>
        <p:spPr>
          <a:xfrm>
            <a:off x="0" y="2285400"/>
            <a:ext cx="8520600" cy="572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a:t>Talita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title="Road"/>
          <p:cNvPicPr preferRelativeResize="0"/>
          <p:nvPr/>
        </p:nvPicPr>
        <p:blipFill>
          <a:blip r:embed="rId3">
            <a:alphaModFix amt="28000"/>
          </a:blip>
          <a:stretch>
            <a:fillRect/>
          </a:stretch>
        </p:blipFill>
        <p:spPr>
          <a:xfrm>
            <a:off x="2" y="0"/>
            <a:ext cx="9289699" cy="6379426"/>
          </a:xfrm>
          <a:prstGeom prst="rect">
            <a:avLst/>
          </a:prstGeom>
          <a:noFill/>
          <a:ln>
            <a:noFill/>
          </a:ln>
        </p:spPr>
      </p:pic>
      <p:sp>
        <p:nvSpPr>
          <p:cNvPr id="77" name="Google Shape;7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Overview</a:t>
            </a:r>
            <a:endParaRPr/>
          </a:p>
        </p:txBody>
      </p:sp>
      <p:sp>
        <p:nvSpPr>
          <p:cNvPr id="78" name="Google Shape;78;p15" title="Road"/>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a:pPr>
            <a:r>
              <a:rPr lang="en">
                <a:solidFill>
                  <a:schemeClr val="dk1"/>
                </a:solidFill>
              </a:rPr>
              <a:t>What the Research Tells Us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The Power of Professional Development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Person Up</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The COMM Research</a:t>
            </a:r>
            <a:endParaRPr>
              <a:solidFill>
                <a:schemeClr val="dk1"/>
              </a:solidFill>
            </a:endParaRPr>
          </a:p>
          <a:p>
            <a:pPr marL="457200" lvl="0" indent="-342900" algn="l" rtl="0">
              <a:spcBef>
                <a:spcPts val="0"/>
              </a:spcBef>
              <a:spcAft>
                <a:spcPts val="0"/>
              </a:spcAft>
              <a:buSzPts val="1800"/>
              <a:buAutoNum type="arabicPeriod"/>
            </a:pPr>
            <a:r>
              <a:rPr lang="en">
                <a:solidFill>
                  <a:schemeClr val="dk1"/>
                </a:solidFill>
              </a:rPr>
              <a:t>Recommendations</a:t>
            </a:r>
            <a:r>
              <a:rPr lang="en"/>
              <a:t>	</a:t>
            </a:r>
            <a:endParaRPr/>
          </a:p>
        </p:txBody>
      </p:sp>
      <p:pic>
        <p:nvPicPr>
          <p:cNvPr id="79" name="Google Shape;79;p15"/>
          <p:cNvPicPr preferRelativeResize="0"/>
          <p:nvPr/>
        </p:nvPicPr>
        <p:blipFill>
          <a:blip r:embed="rId4">
            <a:alphaModFix/>
          </a:blip>
          <a:stretch>
            <a:fillRect/>
          </a:stretch>
        </p:blipFill>
        <p:spPr>
          <a:xfrm>
            <a:off x="447175" y="3831125"/>
            <a:ext cx="1126051" cy="1126051"/>
          </a:xfrm>
          <a:prstGeom prst="rect">
            <a:avLst/>
          </a:prstGeom>
          <a:noFill/>
          <a:ln>
            <a:noFill/>
          </a:ln>
        </p:spPr>
      </p:pic>
      <p:sp>
        <p:nvSpPr>
          <p:cNvPr id="80" name="Google Shape;80;p15"/>
          <p:cNvSpPr txBox="1"/>
          <p:nvPr/>
        </p:nvSpPr>
        <p:spPr>
          <a:xfrm>
            <a:off x="1710025" y="4209500"/>
            <a:ext cx="3847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u="sng">
                <a:solidFill>
                  <a:schemeClr val="hlink"/>
                </a:solidFill>
                <a:hlinkClick r:id="rId5"/>
              </a:rPr>
              <a:t>https://bit.ly/renegadeonlinesuccess</a:t>
            </a:r>
            <a:r>
              <a:rPr lang="en" sz="1200"/>
              <a:t>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Fabiola</a:t>
            </a:r>
            <a:endParaRPr/>
          </a:p>
        </p:txBody>
      </p:sp>
      <p:sp>
        <p:nvSpPr>
          <p:cNvPr id="222" name="Google Shape;22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223" name="Google Shape;223;p33" title="Students were more successful in face to face sections of COMM B7, but students exceeded AIQ standard for success in online courses"/>
          <p:cNvPicPr preferRelativeResize="0"/>
          <p:nvPr/>
        </p:nvPicPr>
        <p:blipFill>
          <a:blip r:embed="rId3">
            <a:alphaModFix/>
          </a:blip>
          <a:stretch>
            <a:fillRect/>
          </a:stretch>
        </p:blipFill>
        <p:spPr>
          <a:xfrm>
            <a:off x="1632025" y="0"/>
            <a:ext cx="7227150" cy="4468775"/>
          </a:xfrm>
          <a:prstGeom prst="rect">
            <a:avLst/>
          </a:prstGeom>
          <a:noFill/>
          <a:ln>
            <a:noFill/>
          </a:ln>
        </p:spPr>
      </p:pic>
      <p:sp>
        <p:nvSpPr>
          <p:cNvPr id="224" name="Google Shape;224;p33"/>
          <p:cNvSpPr txBox="1"/>
          <p:nvPr/>
        </p:nvSpPr>
        <p:spPr>
          <a:xfrm>
            <a:off x="1910300" y="4537900"/>
            <a:ext cx="422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Source: instructor grade sheets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84763" y="57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Obstacles that limit BC student’s online success</a:t>
            </a:r>
            <a:endParaRPr/>
          </a:p>
        </p:txBody>
      </p:sp>
      <p:sp>
        <p:nvSpPr>
          <p:cNvPr id="230" name="Google Shape;23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1" name="Google Shape;231;p34" title="Stop sign"/>
          <p:cNvPicPr preferRelativeResize="0"/>
          <p:nvPr/>
        </p:nvPicPr>
        <p:blipFill>
          <a:blip r:embed="rId3">
            <a:alphaModFix/>
          </a:blip>
          <a:stretch>
            <a:fillRect/>
          </a:stretch>
        </p:blipFill>
        <p:spPr>
          <a:xfrm>
            <a:off x="3107575" y="1200775"/>
            <a:ext cx="2928825" cy="312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84763" y="57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Obstacles that limit BC student’s online success</a:t>
            </a:r>
            <a:endParaRPr/>
          </a:p>
        </p:txBody>
      </p:sp>
      <p:sp>
        <p:nvSpPr>
          <p:cNvPr id="237" name="Google Shape;237;p35"/>
          <p:cNvSpPr txBox="1">
            <a:spLocks noGrp="1"/>
          </p:cNvSpPr>
          <p:nvPr>
            <p:ph type="body" idx="1"/>
          </p:nvPr>
        </p:nvSpPr>
        <p:spPr>
          <a:xfrm>
            <a:off x="660300" y="1056063"/>
            <a:ext cx="8520600" cy="42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Quality and consistency of online course design</a:t>
            </a:r>
            <a:endParaRPr/>
          </a:p>
          <a:p>
            <a:pPr marL="0" lvl="0" indent="0" algn="l" rtl="0">
              <a:spcBef>
                <a:spcPts val="1200"/>
              </a:spcBef>
              <a:spcAft>
                <a:spcPts val="1200"/>
              </a:spcAft>
              <a:buNone/>
            </a:pPr>
            <a:endParaRPr/>
          </a:p>
        </p:txBody>
      </p:sp>
      <p:pic>
        <p:nvPicPr>
          <p:cNvPr id="238" name="Google Shape;238;p35"/>
          <p:cNvPicPr preferRelativeResize="0"/>
          <p:nvPr/>
        </p:nvPicPr>
        <p:blipFill>
          <a:blip r:embed="rId3">
            <a:alphaModFix/>
          </a:blip>
          <a:stretch>
            <a:fillRect/>
          </a:stretch>
        </p:blipFill>
        <p:spPr>
          <a:xfrm>
            <a:off x="415725" y="1776038"/>
            <a:ext cx="282399" cy="301675"/>
          </a:xfrm>
          <a:prstGeom prst="rect">
            <a:avLst/>
          </a:prstGeom>
          <a:noFill/>
          <a:ln>
            <a:noFill/>
          </a:ln>
        </p:spPr>
      </p:pic>
      <p:pic>
        <p:nvPicPr>
          <p:cNvPr id="239" name="Google Shape;239;p35"/>
          <p:cNvPicPr preferRelativeResize="0"/>
          <p:nvPr/>
        </p:nvPicPr>
        <p:blipFill>
          <a:blip r:embed="rId3">
            <a:alphaModFix/>
          </a:blip>
          <a:stretch>
            <a:fillRect/>
          </a:stretch>
        </p:blipFill>
        <p:spPr>
          <a:xfrm>
            <a:off x="415725" y="2464338"/>
            <a:ext cx="282399" cy="301675"/>
          </a:xfrm>
          <a:prstGeom prst="rect">
            <a:avLst/>
          </a:prstGeom>
          <a:noFill/>
          <a:ln>
            <a:noFill/>
          </a:ln>
        </p:spPr>
      </p:pic>
      <p:pic>
        <p:nvPicPr>
          <p:cNvPr id="240" name="Google Shape;240;p35"/>
          <p:cNvPicPr preferRelativeResize="0"/>
          <p:nvPr/>
        </p:nvPicPr>
        <p:blipFill>
          <a:blip r:embed="rId3">
            <a:alphaModFix/>
          </a:blip>
          <a:stretch>
            <a:fillRect/>
          </a:stretch>
        </p:blipFill>
        <p:spPr>
          <a:xfrm>
            <a:off x="415725" y="3152638"/>
            <a:ext cx="282399" cy="301675"/>
          </a:xfrm>
          <a:prstGeom prst="rect">
            <a:avLst/>
          </a:prstGeom>
          <a:noFill/>
          <a:ln>
            <a:noFill/>
          </a:ln>
        </p:spPr>
      </p:pic>
      <p:pic>
        <p:nvPicPr>
          <p:cNvPr id="241" name="Google Shape;241;p35"/>
          <p:cNvPicPr preferRelativeResize="0"/>
          <p:nvPr/>
        </p:nvPicPr>
        <p:blipFill>
          <a:blip r:embed="rId3">
            <a:alphaModFix/>
          </a:blip>
          <a:stretch>
            <a:fillRect/>
          </a:stretch>
        </p:blipFill>
        <p:spPr>
          <a:xfrm>
            <a:off x="415725" y="3848450"/>
            <a:ext cx="282399" cy="301675"/>
          </a:xfrm>
          <a:prstGeom prst="rect">
            <a:avLst/>
          </a:prstGeom>
          <a:noFill/>
          <a:ln>
            <a:noFill/>
          </a:ln>
        </p:spPr>
      </p:pic>
      <p:sp>
        <p:nvSpPr>
          <p:cNvPr id="242" name="Google Shape;242;p35"/>
          <p:cNvSpPr txBox="1">
            <a:spLocks noGrp="1"/>
          </p:cNvSpPr>
          <p:nvPr>
            <p:ph type="body" idx="1"/>
          </p:nvPr>
        </p:nvSpPr>
        <p:spPr>
          <a:xfrm>
            <a:off x="698125" y="1714182"/>
            <a:ext cx="8520600" cy="425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a:t>Availability and curation of course-appropriate OER materials</a:t>
            </a:r>
            <a:endParaRPr sz="7200"/>
          </a:p>
          <a:p>
            <a:pPr marL="0" lvl="0" indent="0" algn="l" rtl="0">
              <a:spcBef>
                <a:spcPts val="1200"/>
              </a:spcBef>
              <a:spcAft>
                <a:spcPts val="1200"/>
              </a:spcAft>
              <a:buNone/>
            </a:pPr>
            <a:r>
              <a:rPr lang="en"/>
              <a:t>    </a:t>
            </a:r>
            <a:endParaRPr/>
          </a:p>
        </p:txBody>
      </p:sp>
      <p:sp>
        <p:nvSpPr>
          <p:cNvPr id="243" name="Google Shape;243;p35"/>
          <p:cNvSpPr txBox="1">
            <a:spLocks noGrp="1"/>
          </p:cNvSpPr>
          <p:nvPr>
            <p:ph type="body" idx="1"/>
          </p:nvPr>
        </p:nvSpPr>
        <p:spPr>
          <a:xfrm>
            <a:off x="660300" y="2372270"/>
            <a:ext cx="8520600" cy="425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a:t>“Nearly Fraudulent” students </a:t>
            </a:r>
            <a:endParaRPr sz="7200"/>
          </a:p>
          <a:p>
            <a:pPr marL="0" lvl="0" indent="0" algn="l" rtl="0">
              <a:spcBef>
                <a:spcPts val="1200"/>
              </a:spcBef>
              <a:spcAft>
                <a:spcPts val="1200"/>
              </a:spcAft>
              <a:buNone/>
            </a:pPr>
            <a:r>
              <a:rPr lang="en"/>
              <a:t>    </a:t>
            </a:r>
            <a:endParaRPr/>
          </a:p>
        </p:txBody>
      </p:sp>
      <p:sp>
        <p:nvSpPr>
          <p:cNvPr id="244" name="Google Shape;244;p35"/>
          <p:cNvSpPr txBox="1">
            <a:spLocks noGrp="1"/>
          </p:cNvSpPr>
          <p:nvPr>
            <p:ph type="body" idx="1"/>
          </p:nvPr>
        </p:nvSpPr>
        <p:spPr>
          <a:xfrm>
            <a:off x="660300" y="3090770"/>
            <a:ext cx="8520600" cy="425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a:t>Limited number of sections offered during Priority Registration</a:t>
            </a:r>
            <a:endParaRPr sz="7200"/>
          </a:p>
          <a:p>
            <a:pPr marL="0" lvl="0" indent="0" algn="l" rtl="0">
              <a:spcBef>
                <a:spcPts val="1200"/>
              </a:spcBef>
              <a:spcAft>
                <a:spcPts val="1200"/>
              </a:spcAft>
              <a:buNone/>
            </a:pPr>
            <a:r>
              <a:rPr lang="en"/>
              <a:t>    </a:t>
            </a:r>
            <a:endParaRPr/>
          </a:p>
        </p:txBody>
      </p:sp>
      <p:sp>
        <p:nvSpPr>
          <p:cNvPr id="245" name="Google Shape;245;p35"/>
          <p:cNvSpPr txBox="1">
            <a:spLocks noGrp="1"/>
          </p:cNvSpPr>
          <p:nvPr>
            <p:ph type="body" idx="1"/>
          </p:nvPr>
        </p:nvSpPr>
        <p:spPr>
          <a:xfrm>
            <a:off x="660300" y="3809270"/>
            <a:ext cx="8520600" cy="425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a:t>Underdeveloped skills for students new to asynchronous courses</a:t>
            </a:r>
            <a:endParaRPr sz="7200"/>
          </a:p>
          <a:p>
            <a:pPr marL="0" lvl="0" indent="0" algn="l" rtl="0">
              <a:spcBef>
                <a:spcPts val="1200"/>
              </a:spcBef>
              <a:spcAft>
                <a:spcPts val="1200"/>
              </a:spcAft>
              <a:buNone/>
            </a:pPr>
            <a:r>
              <a:rPr lang="en"/>
              <a:t>    </a:t>
            </a:r>
            <a:endParaRPr/>
          </a:p>
        </p:txBody>
      </p:sp>
      <p:pic>
        <p:nvPicPr>
          <p:cNvPr id="246" name="Google Shape;246;p35"/>
          <p:cNvPicPr preferRelativeResize="0"/>
          <p:nvPr/>
        </p:nvPicPr>
        <p:blipFill>
          <a:blip r:embed="rId3">
            <a:alphaModFix/>
          </a:blip>
          <a:stretch>
            <a:fillRect/>
          </a:stretch>
        </p:blipFill>
        <p:spPr>
          <a:xfrm>
            <a:off x="415725" y="1095225"/>
            <a:ext cx="282399" cy="301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6" title="Clipboard"/>
          <p:cNvPicPr preferRelativeResize="0"/>
          <p:nvPr/>
        </p:nvPicPr>
        <p:blipFill>
          <a:blip r:embed="rId3">
            <a:alphaModFix/>
          </a:blip>
          <a:stretch>
            <a:fillRect/>
          </a:stretch>
        </p:blipFill>
        <p:spPr>
          <a:xfrm>
            <a:off x="2571148" y="-741125"/>
            <a:ext cx="4001699" cy="6040325"/>
          </a:xfrm>
          <a:prstGeom prst="rect">
            <a:avLst/>
          </a:prstGeom>
          <a:noFill/>
          <a:ln>
            <a:noFill/>
          </a:ln>
        </p:spPr>
      </p:pic>
      <p:sp>
        <p:nvSpPr>
          <p:cNvPr id="252" name="Google Shape;252;p36"/>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Recommendations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Recommendations</a:t>
            </a:r>
            <a:endParaRPr/>
          </a:p>
        </p:txBody>
      </p:sp>
      <p:sp>
        <p:nvSpPr>
          <p:cNvPr id="258" name="Google Shape;258;p37"/>
          <p:cNvSpPr txBox="1">
            <a:spLocks noGrp="1"/>
          </p:cNvSpPr>
          <p:nvPr>
            <p:ph type="body" idx="1"/>
          </p:nvPr>
        </p:nvSpPr>
        <p:spPr>
          <a:xfrm>
            <a:off x="311700" y="477450"/>
            <a:ext cx="8520600" cy="43767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AutoNum type="arabicPeriod"/>
            </a:pPr>
            <a:r>
              <a:rPr lang="en" b="1">
                <a:solidFill>
                  <a:schemeClr val="dk1"/>
                </a:solidFill>
              </a:rPr>
              <a:t>Professional Development</a:t>
            </a:r>
            <a:r>
              <a:rPr lang="en" b="1"/>
              <a:t>: </a:t>
            </a:r>
            <a:r>
              <a:rPr lang="en"/>
              <a:t>Support faculty with course design through faculty-driven professional development programs like Person Up! and action research fellowships</a:t>
            </a:r>
            <a:endParaRPr/>
          </a:p>
          <a:p>
            <a:pPr marL="457200" lvl="0" indent="-342900" algn="l" rtl="0">
              <a:spcBef>
                <a:spcPts val="0"/>
              </a:spcBef>
              <a:spcAft>
                <a:spcPts val="0"/>
              </a:spcAft>
              <a:buSzPts val="1800"/>
              <a:buAutoNum type="arabicPeriod"/>
            </a:pPr>
            <a:r>
              <a:rPr lang="en" b="1">
                <a:solidFill>
                  <a:schemeClr val="dk1"/>
                </a:solidFill>
              </a:rPr>
              <a:t>Analytics</a:t>
            </a:r>
            <a:r>
              <a:rPr lang="en"/>
              <a:t>: Incorporate predictive analytics to identify and connect students at-risk of low success rates in online courses with resources and support (Johnson et al., 2015)</a:t>
            </a:r>
            <a:endParaRPr/>
          </a:p>
          <a:p>
            <a:pPr marL="457200" lvl="0" indent="-342900" algn="l" rtl="0">
              <a:spcBef>
                <a:spcPts val="0"/>
              </a:spcBef>
              <a:spcAft>
                <a:spcPts val="0"/>
              </a:spcAft>
              <a:buSzPts val="1800"/>
              <a:buAutoNum type="arabicPeriod"/>
            </a:pPr>
            <a:r>
              <a:rPr lang="en" b="1">
                <a:solidFill>
                  <a:schemeClr val="dk1"/>
                </a:solidFill>
              </a:rPr>
              <a:t>Student Support</a:t>
            </a:r>
            <a:r>
              <a:rPr lang="en"/>
              <a:t>: Increase student supports and orientations for online courses (Johnson et al., 2015)</a:t>
            </a:r>
            <a:endParaRPr/>
          </a:p>
          <a:p>
            <a:pPr marL="457200" lvl="0" indent="-342900" algn="l" rtl="0">
              <a:spcBef>
                <a:spcPts val="0"/>
              </a:spcBef>
              <a:spcAft>
                <a:spcPts val="0"/>
              </a:spcAft>
              <a:buSzPts val="1800"/>
              <a:buAutoNum type="arabicPeriod"/>
            </a:pPr>
            <a:r>
              <a:rPr lang="en" b="1">
                <a:solidFill>
                  <a:schemeClr val="dk1"/>
                </a:solidFill>
              </a:rPr>
              <a:t>Personalized Learning</a:t>
            </a:r>
            <a:r>
              <a:rPr lang="en"/>
              <a:t>: Provide faculty support in integrating open-source interactive course software to offer just-in-time feedback (Johnson et al., 2015)</a:t>
            </a:r>
            <a:endParaRPr/>
          </a:p>
          <a:p>
            <a:pPr marL="457200" lvl="0" indent="-342900" algn="l" rtl="0">
              <a:spcBef>
                <a:spcPts val="0"/>
              </a:spcBef>
              <a:spcAft>
                <a:spcPts val="0"/>
              </a:spcAft>
              <a:buSzPts val="1800"/>
              <a:buAutoNum type="arabicPeriod"/>
            </a:pPr>
            <a:r>
              <a:rPr lang="en" b="1">
                <a:solidFill>
                  <a:schemeClr val="dk1"/>
                </a:solidFill>
              </a:rPr>
              <a:t>Data Visualization</a:t>
            </a:r>
            <a:r>
              <a:rPr lang="en"/>
              <a:t>: Provide faculty data visualization tools to quickly gauge student engagement in class and provide customized learning experiences (Johnson et al., 2015)</a:t>
            </a:r>
            <a:endParaRPr/>
          </a:p>
          <a:p>
            <a:pPr marL="457200" lvl="0" indent="-342900" algn="l" rtl="0">
              <a:spcBef>
                <a:spcPts val="0"/>
              </a:spcBef>
              <a:spcAft>
                <a:spcPts val="0"/>
              </a:spcAft>
              <a:buSzPts val="1800"/>
              <a:buAutoNum type="arabicPeriod"/>
            </a:pPr>
            <a:r>
              <a:rPr lang="en" b="1">
                <a:solidFill>
                  <a:schemeClr val="dk1"/>
                </a:solidFill>
              </a:rPr>
              <a:t>Early Online Course Availability</a:t>
            </a:r>
            <a:r>
              <a:rPr lang="en"/>
              <a:t>: Ensure online course options are provided early and in-time for priority registration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64" name="Google Shape;264;p38"/>
          <p:cNvSpPr txBox="1">
            <a:spLocks noGrp="1"/>
          </p:cNvSpPr>
          <p:nvPr>
            <p:ph type="body" idx="1"/>
          </p:nvPr>
        </p:nvSpPr>
        <p:spPr>
          <a:xfrm>
            <a:off x="311700" y="909150"/>
            <a:ext cx="8520600" cy="3935400"/>
          </a:xfrm>
          <a:prstGeom prst="rect">
            <a:avLst/>
          </a:prstGeom>
          <a:ln>
            <a:noFill/>
          </a:ln>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solidFill>
                  <a:srgbClr val="0D0D0D"/>
                </a:solidFill>
              </a:rPr>
              <a:t>Allen, M., Mabry, E., Mattrey, M., Bourhis, J., Titsworth, S., &amp; Burrell, N. (2004). Evaluating the effectiveness of distance learning: A comparison using meta-analysis. Journal of Communication, 54(3), 402–420.</a:t>
            </a:r>
            <a:endParaRPr>
              <a:solidFill>
                <a:srgbClr val="0D0D0D"/>
              </a:solidFill>
            </a:endParaRPr>
          </a:p>
          <a:p>
            <a:pPr marL="0" lvl="0" indent="0" algn="l" rtl="0">
              <a:spcBef>
                <a:spcPts val="1200"/>
              </a:spcBef>
              <a:spcAft>
                <a:spcPts val="0"/>
              </a:spcAft>
              <a:buNone/>
            </a:pPr>
            <a:r>
              <a:rPr lang="en">
                <a:solidFill>
                  <a:srgbClr val="0D0D0D"/>
                </a:solidFill>
              </a:rPr>
              <a:t>Johnson, H., &amp; Cuellar-Mejia, M. (2014). Online learning and student outcomes in California’s Community Colleges. Public Policy Institute of California.</a:t>
            </a:r>
            <a:endParaRPr>
              <a:solidFill>
                <a:srgbClr val="0D0D0D"/>
              </a:solidFill>
            </a:endParaRPr>
          </a:p>
          <a:p>
            <a:pPr marL="0" lvl="0" indent="0" algn="l" rtl="0">
              <a:spcBef>
                <a:spcPts val="1200"/>
              </a:spcBef>
              <a:spcAft>
                <a:spcPts val="0"/>
              </a:spcAft>
              <a:buNone/>
            </a:pPr>
            <a:r>
              <a:rPr lang="en">
                <a:solidFill>
                  <a:srgbClr val="0D0D0D"/>
                </a:solidFill>
              </a:rPr>
              <a:t>Johnson, H., Cuellar-Mejia, M., &amp; Cook, K. (2015). Successful online courses in California’s Community Colleges. Public Policy Institute of California. </a:t>
            </a:r>
            <a:endParaRPr>
              <a:solidFill>
                <a:srgbClr val="0D0D0D"/>
              </a:solidFill>
            </a:endParaRPr>
          </a:p>
          <a:p>
            <a:pPr marL="0" lvl="0" indent="0" algn="l" rtl="0">
              <a:spcBef>
                <a:spcPts val="1200"/>
              </a:spcBef>
              <a:spcAft>
                <a:spcPts val="0"/>
              </a:spcAft>
              <a:buNone/>
            </a:pPr>
            <a:r>
              <a:rPr lang="en">
                <a:solidFill>
                  <a:srgbClr val="0D0D0D"/>
                </a:solidFill>
              </a:rPr>
              <a:t>Joosten, T., &amp; Cusatis, R. (2019). A cross-institutional study of instructional characteristics and student outcomes: Are quality indicators of online courses able to predict student success? Online Learning, 23(4), 354-378. doi:10.24059/olj.v23i4.1432</a:t>
            </a:r>
            <a:endParaRPr>
              <a:solidFill>
                <a:srgbClr val="0D0D0D"/>
              </a:solidFill>
            </a:endParaRPr>
          </a:p>
          <a:p>
            <a:pPr marL="0" lvl="0" indent="0" algn="l" rtl="0">
              <a:spcBef>
                <a:spcPts val="1200"/>
              </a:spcBef>
              <a:spcAft>
                <a:spcPts val="0"/>
              </a:spcAft>
              <a:buNone/>
            </a:pPr>
            <a:r>
              <a:rPr lang="en" sz="1750">
                <a:solidFill>
                  <a:srgbClr val="0D0D0D"/>
                </a:solidFill>
                <a:highlight>
                  <a:srgbClr val="FFFFFF"/>
                </a:highlight>
              </a:rPr>
              <a:t>MacDonald, K. (2018). A review of the literature: The needs of nontraditional students in postsecondary education. </a:t>
            </a:r>
            <a:r>
              <a:rPr lang="en" sz="1750" i="1">
                <a:solidFill>
                  <a:srgbClr val="0D0D0D"/>
                </a:solidFill>
                <a:highlight>
                  <a:srgbClr val="FFFFFF"/>
                </a:highlight>
              </a:rPr>
              <a:t>Strategic Enrollment Management Quarterly</a:t>
            </a:r>
            <a:r>
              <a:rPr lang="en" sz="1750">
                <a:solidFill>
                  <a:srgbClr val="0D0D0D"/>
                </a:solidFill>
                <a:highlight>
                  <a:srgbClr val="FFFFFF"/>
                </a:highlight>
              </a:rPr>
              <a:t>, </a:t>
            </a:r>
            <a:r>
              <a:rPr lang="en" sz="1750" i="1">
                <a:solidFill>
                  <a:srgbClr val="0D0D0D"/>
                </a:solidFill>
                <a:highlight>
                  <a:srgbClr val="FFFFFF"/>
                </a:highlight>
              </a:rPr>
              <a:t>5</a:t>
            </a:r>
            <a:r>
              <a:rPr lang="en" sz="1750">
                <a:solidFill>
                  <a:srgbClr val="0D0D0D"/>
                </a:solidFill>
                <a:highlight>
                  <a:srgbClr val="FFFFFF"/>
                </a:highlight>
              </a:rPr>
              <a:t>(4), 159-164.</a:t>
            </a:r>
            <a:endParaRPr sz="1750">
              <a:solidFill>
                <a:srgbClr val="0D0D0D"/>
              </a:solidFill>
            </a:endParaRPr>
          </a:p>
          <a:p>
            <a:pPr marL="0" lvl="0" indent="0" algn="l" rtl="0">
              <a:spcBef>
                <a:spcPts val="1200"/>
              </a:spcBef>
              <a:spcAft>
                <a:spcPts val="0"/>
              </a:spcAft>
              <a:buNone/>
            </a:pPr>
            <a:r>
              <a:rPr lang="en">
                <a:solidFill>
                  <a:srgbClr val="0D0D0D"/>
                </a:solidFill>
              </a:rPr>
              <a:t>Means, B., Toyama, Y., Murphy, R., &amp; Baki, M. (2013). The effectiveness of online and blended learning: A meta-analysis of the empirical literature. Teachers college record, 115(3), 1-47.</a:t>
            </a:r>
            <a:endParaRPr>
              <a:solidFill>
                <a:srgbClr val="0D0D0D"/>
              </a:solidFill>
            </a:endParaRPr>
          </a:p>
          <a:p>
            <a:pPr marL="0" lvl="0" indent="0" algn="l" rtl="0">
              <a:spcBef>
                <a:spcPts val="1200"/>
              </a:spcBef>
              <a:spcAft>
                <a:spcPts val="0"/>
              </a:spcAft>
              <a:buNone/>
            </a:pPr>
            <a:r>
              <a:rPr lang="en">
                <a:solidFill>
                  <a:srgbClr val="0D0D0D"/>
                </a:solidFill>
              </a:rPr>
              <a:t>Orlov, G., McKee, D., Berry, J., Boyle, A., DiCiccio, T., Ransom, T., ... &amp; Stoye, J. (2021). Learning during the COVID-19 pandemic: It is not who you teach, but how you teach. Economics Letters, 202, 109812.</a:t>
            </a:r>
            <a:endParaRPr>
              <a:solidFill>
                <a:srgbClr val="0D0D0D"/>
              </a:solidFill>
            </a:endParaRPr>
          </a:p>
          <a:p>
            <a:pPr marL="0" lvl="0" indent="0" algn="l" rtl="0">
              <a:spcBef>
                <a:spcPts val="1200"/>
              </a:spcBef>
              <a:spcAft>
                <a:spcPts val="1200"/>
              </a:spcAft>
              <a:buNone/>
            </a:pPr>
            <a:r>
              <a:rPr lang="en">
                <a:solidFill>
                  <a:srgbClr val="0D0D0D"/>
                </a:solidFill>
              </a:rPr>
              <a:t>Seaman, J., Allen, E., &amp; Seaman, J. (2018). Grade increase: Tracking distance education in the United States. Babson Survey Research Group. </a:t>
            </a:r>
            <a:r>
              <a:rPr lang="en" u="sng">
                <a:solidFill>
                  <a:srgbClr val="0D0D0D"/>
                </a:solidFill>
                <a:hlinkClick r:id="rId3">
                  <a:extLst>
                    <a:ext uri="{A12FA001-AC4F-418D-AE19-62706E023703}">
                      <ahyp:hlinkClr xmlns:ahyp="http://schemas.microsoft.com/office/drawing/2018/hyperlinkcolor" val="tx"/>
                    </a:ext>
                  </a:extLst>
                </a:hlinkClick>
              </a:rPr>
              <a:t>https://www.bayviewanalytics.com/reports/gradeincrease.pdf</a:t>
            </a:r>
            <a:r>
              <a:rPr lang="en">
                <a:solidFill>
                  <a:srgbClr val="0D0D0D"/>
                </a:solidFill>
              </a:rPr>
              <a:t> </a:t>
            </a:r>
            <a:endParaRPr>
              <a:solidFill>
                <a:srgbClr val="0D0D0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title="Books"/>
          <p:cNvPicPr preferRelativeResize="0"/>
          <p:nvPr/>
        </p:nvPicPr>
        <p:blipFill>
          <a:blip r:embed="rId3">
            <a:alphaModFix amt="17000"/>
          </a:blip>
          <a:stretch>
            <a:fillRect/>
          </a:stretch>
        </p:blipFill>
        <p:spPr>
          <a:xfrm>
            <a:off x="0" y="-909660"/>
            <a:ext cx="9144000" cy="6053163"/>
          </a:xfrm>
          <a:prstGeom prst="rect">
            <a:avLst/>
          </a:prstGeom>
          <a:noFill/>
          <a:ln>
            <a:noFill/>
          </a:ln>
        </p:spPr>
      </p:pic>
      <p:sp>
        <p:nvSpPr>
          <p:cNvPr id="86" name="Google Shape;86;p16"/>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What the Research Tells Us</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Declining Higher Education Enrollment</a:t>
            </a:r>
            <a:endParaRPr/>
          </a:p>
        </p:txBody>
      </p:sp>
      <p:sp>
        <p:nvSpPr>
          <p:cNvPr id="92" name="Google Shape;9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93" name="Google Shape;93;p17" title="Graph showing declining higher education enrollments"/>
          <p:cNvPicPr preferRelativeResize="0"/>
          <p:nvPr/>
        </p:nvPicPr>
        <p:blipFill>
          <a:blip r:embed="rId3">
            <a:alphaModFix/>
          </a:blip>
          <a:stretch>
            <a:fillRect/>
          </a:stretch>
        </p:blipFill>
        <p:spPr>
          <a:xfrm>
            <a:off x="1795450" y="1152463"/>
            <a:ext cx="5553075" cy="3209925"/>
          </a:xfrm>
          <a:prstGeom prst="rect">
            <a:avLst/>
          </a:prstGeom>
          <a:noFill/>
          <a:ln>
            <a:noFill/>
          </a:ln>
        </p:spPr>
      </p:pic>
      <p:sp>
        <p:nvSpPr>
          <p:cNvPr id="94" name="Google Shape;94;p17"/>
          <p:cNvSpPr txBox="1"/>
          <p:nvPr/>
        </p:nvSpPr>
        <p:spPr>
          <a:xfrm>
            <a:off x="79725" y="4718325"/>
            <a:ext cx="3847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a:t>Figure retrieved from </a:t>
            </a:r>
            <a:r>
              <a:rPr lang="en" sz="1200" u="sng">
                <a:solidFill>
                  <a:schemeClr val="hlink"/>
                </a:solidFill>
                <a:highlight>
                  <a:srgbClr val="FFFFFF"/>
                </a:highlight>
                <a:hlinkClick r:id="rId4"/>
              </a:rPr>
              <a:t>Seaman et al., 2018</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Increasing Online Enrollments </a:t>
            </a:r>
            <a:endParaRPr/>
          </a:p>
        </p:txBody>
      </p:sp>
      <p:sp>
        <p:nvSpPr>
          <p:cNvPr id="100" name="Google Shape;10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101" name="Google Shape;101;p18" title="Graph showing increasing higher ed enrollments"/>
          <p:cNvPicPr preferRelativeResize="0"/>
          <p:nvPr/>
        </p:nvPicPr>
        <p:blipFill>
          <a:blip r:embed="rId3">
            <a:alphaModFix/>
          </a:blip>
          <a:stretch>
            <a:fillRect/>
          </a:stretch>
        </p:blipFill>
        <p:spPr>
          <a:xfrm>
            <a:off x="1799950" y="1191425"/>
            <a:ext cx="5544100" cy="3353200"/>
          </a:xfrm>
          <a:prstGeom prst="rect">
            <a:avLst/>
          </a:prstGeom>
          <a:noFill/>
          <a:ln>
            <a:noFill/>
          </a:ln>
        </p:spPr>
      </p:pic>
      <p:sp>
        <p:nvSpPr>
          <p:cNvPr id="102" name="Google Shape;102;p18"/>
          <p:cNvSpPr txBox="1"/>
          <p:nvPr/>
        </p:nvSpPr>
        <p:spPr>
          <a:xfrm>
            <a:off x="79725" y="4718325"/>
            <a:ext cx="3847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a:t>Figure retrieved from </a:t>
            </a:r>
            <a:r>
              <a:rPr lang="en" sz="1200" u="sng">
                <a:solidFill>
                  <a:schemeClr val="hlink"/>
                </a:solidFill>
                <a:highlight>
                  <a:srgbClr val="FFFFFF"/>
                </a:highlight>
                <a:hlinkClick r:id="rId4"/>
              </a:rPr>
              <a:t>Seaman et al., 2018</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title="6 people "/>
          <p:cNvPicPr preferRelativeResize="0"/>
          <p:nvPr/>
        </p:nvPicPr>
        <p:blipFill>
          <a:blip r:embed="rId3">
            <a:alphaModFix/>
          </a:blip>
          <a:stretch>
            <a:fillRect/>
          </a:stretch>
        </p:blipFill>
        <p:spPr>
          <a:xfrm>
            <a:off x="1066737" y="378275"/>
            <a:ext cx="7334726" cy="4125776"/>
          </a:xfrm>
          <a:prstGeom prst="rect">
            <a:avLst/>
          </a:prstGeom>
          <a:noFill/>
          <a:ln>
            <a:noFill/>
          </a:ln>
        </p:spPr>
      </p:pic>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Need for Flexibility and Online Courses </a:t>
            </a:r>
            <a:endParaRPr/>
          </a:p>
        </p:txBody>
      </p:sp>
      <p:sp>
        <p:nvSpPr>
          <p:cNvPr id="109" name="Google Shape;109;p19"/>
          <p:cNvSpPr txBox="1"/>
          <p:nvPr/>
        </p:nvSpPr>
        <p:spPr>
          <a:xfrm>
            <a:off x="92450" y="4664450"/>
            <a:ext cx="1596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a:highlight>
                  <a:schemeClr val="lt1"/>
                </a:highlight>
              </a:rPr>
              <a:t>Macdonald,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Confusing Data on Online Student Success</a:t>
            </a:r>
            <a:endParaRPr/>
          </a:p>
        </p:txBody>
      </p:sp>
      <p:sp>
        <p:nvSpPr>
          <p:cNvPr id="115" name="Google Shape;115;p20"/>
          <p:cNvSpPr txBox="1">
            <a:spLocks noGrp="1"/>
          </p:cNvSpPr>
          <p:nvPr>
            <p:ph type="body" idx="1"/>
          </p:nvPr>
        </p:nvSpPr>
        <p:spPr>
          <a:xfrm>
            <a:off x="311700" y="1017725"/>
            <a:ext cx="3536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a:t>Students are less successful in online courses when compared to face-to-face courses (e.g., Johnson &amp; Cuellar-Mejia 2014; Johnson et al., 2015)</a:t>
            </a:r>
            <a:endParaRPr/>
          </a:p>
        </p:txBody>
      </p:sp>
      <p:sp>
        <p:nvSpPr>
          <p:cNvPr id="116" name="Google Shape;116;p20"/>
          <p:cNvSpPr txBox="1">
            <a:spLocks noGrp="1"/>
          </p:cNvSpPr>
          <p:nvPr>
            <p:ph type="body" idx="1"/>
          </p:nvPr>
        </p:nvSpPr>
        <p:spPr>
          <a:xfrm>
            <a:off x="5029475" y="1017725"/>
            <a:ext cx="3536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a:t>Students are more successful in online courses when compared to face-to-face courses (Allen et al., 2004; Means et al., 2013)</a:t>
            </a:r>
            <a:endParaRPr/>
          </a:p>
        </p:txBody>
      </p:sp>
      <p:cxnSp>
        <p:nvCxnSpPr>
          <p:cNvPr id="117" name="Google Shape;117;p20"/>
          <p:cNvCxnSpPr>
            <a:stCxn id="114" idx="2"/>
          </p:cNvCxnSpPr>
          <p:nvPr/>
        </p:nvCxnSpPr>
        <p:spPr>
          <a:xfrm flipH="1">
            <a:off x="4545300" y="1017725"/>
            <a:ext cx="26700" cy="390660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The Reality… It’s Complicated</a:t>
            </a:r>
            <a:endParaRPr/>
          </a:p>
        </p:txBody>
      </p:sp>
      <p:sp>
        <p:nvSpPr>
          <p:cNvPr id="123" name="Google Shape;123;p21"/>
          <p:cNvSpPr txBox="1">
            <a:spLocks noGrp="1"/>
          </p:cNvSpPr>
          <p:nvPr>
            <p:ph type="body" idx="1"/>
          </p:nvPr>
        </p:nvSpPr>
        <p:spPr>
          <a:xfrm>
            <a:off x="311700" y="1425425"/>
            <a:ext cx="4134000" cy="3143400"/>
          </a:xfrm>
          <a:prstGeom prst="rect">
            <a:avLst/>
          </a:prstGeom>
        </p:spPr>
        <p:txBody>
          <a:bodyPr spcFirstLastPara="1" wrap="square" lIns="91425" tIns="91425" rIns="91425" bIns="91425" anchor="t" anchorCtr="0">
            <a:normAutofit/>
          </a:bodyPr>
          <a:lstStyle/>
          <a:p>
            <a:pPr marL="457200" lvl="0" indent="-342900" algn="l" rtl="0">
              <a:spcBef>
                <a:spcPts val="1100"/>
              </a:spcBef>
              <a:spcAft>
                <a:spcPts val="0"/>
              </a:spcAft>
              <a:buClr>
                <a:schemeClr val="dk1"/>
              </a:buClr>
              <a:buSzPts val="1800"/>
              <a:buFont typeface="Arial"/>
              <a:buChar char="●"/>
            </a:pPr>
            <a:r>
              <a:rPr lang="en">
                <a:solidFill>
                  <a:schemeClr val="dk1"/>
                </a:solidFill>
                <a:highlight>
                  <a:srgbClr val="FFFFFF"/>
                </a:highlight>
              </a:rPr>
              <a:t>Student success in online courses can be lower than face-to-face courses (Johnson &amp; Cuellar-Mejia 2014; Johnson et al., 2015)</a:t>
            </a:r>
            <a:endParaRPr>
              <a:solidFill>
                <a:schemeClr val="dk1"/>
              </a:solidFill>
              <a:highlight>
                <a:srgbClr val="FFFFFF"/>
              </a:highlight>
            </a:endParaRPr>
          </a:p>
          <a:p>
            <a:pPr marL="457200" lvl="0" indent="-301625" algn="l" rtl="0">
              <a:spcBef>
                <a:spcPts val="0"/>
              </a:spcBef>
              <a:spcAft>
                <a:spcPts val="0"/>
              </a:spcAft>
              <a:buClr>
                <a:schemeClr val="dk1"/>
              </a:buClr>
              <a:buSzPts val="1150"/>
              <a:buFont typeface="Roboto"/>
              <a:buChar char="●"/>
            </a:pPr>
            <a:r>
              <a:rPr lang="en">
                <a:solidFill>
                  <a:schemeClr val="dk1"/>
                </a:solidFill>
                <a:highlight>
                  <a:srgbClr val="FFFFFF"/>
                </a:highlight>
              </a:rPr>
              <a:t>Online courses can have larger equity gaps in terms of student success than face-to-face courses (Johnson &amp; Cuellar-Mejia 2014</a:t>
            </a:r>
            <a:endParaRPr>
              <a:solidFill>
                <a:schemeClr val="dk1"/>
              </a:solidFill>
              <a:highlight>
                <a:srgbClr val="FFFFFF"/>
              </a:highlight>
            </a:endParaRPr>
          </a:p>
          <a:p>
            <a:pPr marL="0" lvl="0" indent="0" algn="l" rtl="0">
              <a:spcBef>
                <a:spcPts val="0"/>
              </a:spcBef>
              <a:spcAft>
                <a:spcPts val="1200"/>
              </a:spcAft>
              <a:buNone/>
            </a:pPr>
            <a:endParaRPr/>
          </a:p>
        </p:txBody>
      </p:sp>
      <p:pic>
        <p:nvPicPr>
          <p:cNvPr id="124" name="Google Shape;124;p21" title="Traditional courses tend to have a higher success rate than online courses"/>
          <p:cNvPicPr preferRelativeResize="0"/>
          <p:nvPr/>
        </p:nvPicPr>
        <p:blipFill>
          <a:blip r:embed="rId3">
            <a:alphaModFix/>
          </a:blip>
          <a:stretch>
            <a:fillRect/>
          </a:stretch>
        </p:blipFill>
        <p:spPr>
          <a:xfrm>
            <a:off x="5163426" y="53727"/>
            <a:ext cx="3456650" cy="4405325"/>
          </a:xfrm>
          <a:prstGeom prst="rect">
            <a:avLst/>
          </a:prstGeom>
          <a:noFill/>
          <a:ln>
            <a:noFill/>
          </a:ln>
        </p:spPr>
      </p:pic>
      <p:sp>
        <p:nvSpPr>
          <p:cNvPr id="125" name="Google Shape;125;p21"/>
          <p:cNvSpPr txBox="1"/>
          <p:nvPr/>
        </p:nvSpPr>
        <p:spPr>
          <a:xfrm>
            <a:off x="79725" y="4718325"/>
            <a:ext cx="3847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a:t>Figure retrieved from </a:t>
            </a:r>
            <a:r>
              <a:rPr lang="en" sz="1200" u="sng">
                <a:solidFill>
                  <a:schemeClr val="hlink"/>
                </a:solidFill>
                <a:highlight>
                  <a:srgbClr val="FFFFFF"/>
                </a:highlight>
                <a:hlinkClick r:id="rId4"/>
              </a:rPr>
              <a:t>Johnson et al., 2015</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title="Online students perform well in subsequent courses"/>
          <p:cNvPicPr preferRelativeResize="0"/>
          <p:nvPr/>
        </p:nvPicPr>
        <p:blipFill>
          <a:blip r:embed="rId3">
            <a:alphaModFix/>
          </a:blip>
          <a:stretch>
            <a:fillRect/>
          </a:stretch>
        </p:blipFill>
        <p:spPr>
          <a:xfrm>
            <a:off x="1185607" y="199350"/>
            <a:ext cx="6772780" cy="4311800"/>
          </a:xfrm>
          <a:prstGeom prst="rect">
            <a:avLst/>
          </a:prstGeom>
          <a:noFill/>
          <a:ln>
            <a:noFill/>
          </a:ln>
        </p:spPr>
      </p:pic>
      <p:sp>
        <p:nvSpPr>
          <p:cNvPr id="131" name="Google Shape;131;p22"/>
          <p:cNvSpPr txBox="1"/>
          <p:nvPr/>
        </p:nvSpPr>
        <p:spPr>
          <a:xfrm>
            <a:off x="79725" y="4718325"/>
            <a:ext cx="3847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None/>
            </a:pPr>
            <a:r>
              <a:rPr lang="en" sz="1200"/>
              <a:t>Figure retrieved from </a:t>
            </a:r>
            <a:r>
              <a:rPr lang="en" sz="1200" u="sng">
                <a:solidFill>
                  <a:schemeClr val="hlink"/>
                </a:solidFill>
                <a:highlight>
                  <a:srgbClr val="FFFFFF"/>
                </a:highlight>
                <a:hlinkClick r:id="rId4"/>
              </a:rPr>
              <a:t>Johnson et al., 2015</a:t>
            </a:r>
            <a:endParaRPr sz="12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1944</Words>
  <Application>Microsoft Office PowerPoint</Application>
  <PresentationFormat>On-screen Show (16:9)</PresentationFormat>
  <Paragraphs>173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Roboto</vt:lpstr>
      <vt:lpstr>Arial</vt:lpstr>
      <vt:lpstr>Helvetica Neue</vt:lpstr>
      <vt:lpstr>Calibri</vt:lpstr>
      <vt:lpstr>Simple Light</vt:lpstr>
      <vt:lpstr>Online Student Success</vt:lpstr>
      <vt:lpstr>Overview</vt:lpstr>
      <vt:lpstr>What the Research Tells Us</vt:lpstr>
      <vt:lpstr>Declining Higher Education Enrollment</vt:lpstr>
      <vt:lpstr>Increasing Online Enrollments </vt:lpstr>
      <vt:lpstr>A Need for Flexibility and Online Courses </vt:lpstr>
      <vt:lpstr>Confusing Data on Online Student Success</vt:lpstr>
      <vt:lpstr>The Reality… It’s Complicated</vt:lpstr>
      <vt:lpstr>PowerPoint Presentation</vt:lpstr>
      <vt:lpstr>What We Know…Teaching Matters</vt:lpstr>
      <vt:lpstr>The Power of Professional Development</vt:lpstr>
      <vt:lpstr>Course Design and Online Teaching</vt:lpstr>
      <vt:lpstr>PowerPoint Presentation</vt:lpstr>
      <vt:lpstr>The COMM Research Project</vt:lpstr>
      <vt:lpstr>Background of the COMM Research Project</vt:lpstr>
      <vt:lpstr>Demand for Oral Communication Online</vt:lpstr>
      <vt:lpstr>Talita</vt:lpstr>
      <vt:lpstr>Talita</vt:lpstr>
      <vt:lpstr>Talita</vt:lpstr>
      <vt:lpstr>Fabiola</vt:lpstr>
      <vt:lpstr>Obstacles that limit BC student’s online success</vt:lpstr>
      <vt:lpstr>Obstacles that limit BC student’s online success</vt:lpstr>
      <vt:lpstr>Recommendations</vt:lpstr>
      <vt:lpstr>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Student Success</dc:title>
  <dc:creator>Jessica Wojtysiak</dc:creator>
  <cp:lastModifiedBy>Jessica Wojtysiak</cp:lastModifiedBy>
  <cp:revision>1</cp:revision>
  <dcterms:modified xsi:type="dcterms:W3CDTF">2023-04-11T20:33:17Z</dcterms:modified>
</cp:coreProperties>
</file>