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 Medium"/>
      <p:regular r:id="rId14"/>
      <p:bold r:id="rId15"/>
      <p:italic r:id="rId16"/>
      <p:boldItalic r:id="rId17"/>
    </p:embeddedFont>
    <p:embeddedFont>
      <p:font typeface="Inria Serif"/>
      <p:regular r:id="rId18"/>
      <p:bold r:id="rId19"/>
      <p:italic r:id="rId20"/>
      <p:boldItalic r:id="rId21"/>
    </p:embeddedFont>
    <p:embeddedFont>
      <p:font typeface="Inria Serif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riaSerif-italic.fntdata"/><Relationship Id="rId22" Type="http://schemas.openxmlformats.org/officeDocument/2006/relationships/font" Target="fonts/InriaSerifLight-regular.fntdata"/><Relationship Id="rId21" Type="http://schemas.openxmlformats.org/officeDocument/2006/relationships/font" Target="fonts/InriaSerif-boldItalic.fntdata"/><Relationship Id="rId24" Type="http://schemas.openxmlformats.org/officeDocument/2006/relationships/font" Target="fonts/InriaSerifLight-italic.fntdata"/><Relationship Id="rId23" Type="http://schemas.openxmlformats.org/officeDocument/2006/relationships/font" Target="fonts/InriaSerif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InriaSerif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Medium-bold.fntdata"/><Relationship Id="rId14" Type="http://schemas.openxmlformats.org/officeDocument/2006/relationships/font" Target="fonts/PlayfairDisplayMedium-regular.fntdata"/><Relationship Id="rId17" Type="http://schemas.openxmlformats.org/officeDocument/2006/relationships/font" Target="fonts/PlayfairDisplayMedium-boldItalic.fntdata"/><Relationship Id="rId16" Type="http://schemas.openxmlformats.org/officeDocument/2006/relationships/font" Target="fonts/PlayfairDisplayMedium-italic.fntdata"/><Relationship Id="rId19" Type="http://schemas.openxmlformats.org/officeDocument/2006/relationships/font" Target="fonts/InriaSerif-bold.fntdata"/><Relationship Id="rId18" Type="http://schemas.openxmlformats.org/officeDocument/2006/relationships/font" Target="fonts/Inria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0d375e77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0d375e77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0d375e77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0d375e77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0d375e7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0d375e7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0d375e77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0d375e77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0d375e77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0d375e77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0d375e77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0d375e77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0d375e77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0d375e77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84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ransparent frame">
  <p:cSld name="BLANK_1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849" name="adj1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▪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b="1" sz="9600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2762975" y="1376725"/>
            <a:ext cx="18459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802737" y="1376725"/>
            <a:ext cx="18459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6842500" y="1376725"/>
            <a:ext cx="18459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2307300" y="0"/>
            <a:ext cx="6836700" cy="46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67825" y="3875252"/>
            <a:ext cx="1767300" cy="8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7TE6U-gcWpqlLghD0mXHQGJGwB9PmbcTFHrzr0_jfpc/edit?usp=sharing" TargetMode="External"/><Relationship Id="rId4" Type="http://schemas.openxmlformats.org/officeDocument/2006/relationships/hyperlink" Target="https://docs.google.com/document/d/1JVHtGYa0W5jdKv0pH-HDRdX7yC56TWBr/edit?usp=share_link&amp;ouid=107624562035800009509&amp;rtpof=true&amp;sd=true" TargetMode="External"/><Relationship Id="rId5" Type="http://schemas.openxmlformats.org/officeDocument/2006/relationships/hyperlink" Target="https://docs.google.com/document/d/1JVHtGYa0W5jdKv0pH-HDRdX7yC56TWBr/edit?usp=share_link&amp;ouid=107624562035800009509&amp;rtpof=true&amp;sd=tru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ctrTitle"/>
          </p:nvPr>
        </p:nvSpPr>
        <p:spPr>
          <a:xfrm>
            <a:off x="200200" y="115550"/>
            <a:ext cx="7478700" cy="76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SLO Spotlight: LIBR B1 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34625" y="925250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ria Serif Light"/>
                <a:ea typeface="Inria Serif Light"/>
                <a:cs typeface="Inria Serif Light"/>
                <a:sym typeface="Inria Serif Light"/>
              </a:rPr>
              <a:t>Faith Bradham, Librarian</a:t>
            </a:r>
            <a:endParaRPr>
              <a:latin typeface="Inria Serif Light"/>
              <a:ea typeface="Inria Serif Light"/>
              <a:cs typeface="Inria Serif Light"/>
              <a:sym typeface="Inria Serif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1130"/>
                </a:solidFill>
              </a:rPr>
              <a:t>LIBR B1: Introduction to Library Research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777575" y="1100225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Emphasizes developing research skills in order to locate and evaluate relevant and appropriate sources for college-level papers, speeches and other projects.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Introduces students to advanced research techniques through the use of electronic databases, print resources, and the web, as well as the ethical use of information.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</a:rPr>
              <a:t>Prepares students for research projects in courses with research components.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1130"/>
                </a:solidFill>
              </a:rPr>
              <a:t>LIBR B1: Introduction to Library Research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777575" y="1100225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>
                <a:solidFill>
                  <a:srgbClr val="000000"/>
                </a:solidFill>
              </a:rPr>
              <a:t>…</a:t>
            </a:r>
            <a:r>
              <a:rPr lang="en">
                <a:solidFill>
                  <a:srgbClr val="000000"/>
                </a:solidFill>
              </a:rPr>
              <a:t>differentiate between ethical uses of information and plagiarism and recognize the importance and elements of citation.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>
                <a:solidFill>
                  <a:srgbClr val="000000"/>
                </a:solidFill>
              </a:rPr>
              <a:t>…locate sources relevant to a research topic by using advanced search strategies and techniques on the internet and in databases.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>
                <a:solidFill>
                  <a:srgbClr val="000000"/>
                </a:solidFill>
              </a:rPr>
              <a:t>…evaluate the credibility and quality of research sources using established criteria.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>
                <a:solidFill>
                  <a:srgbClr val="000000"/>
                </a:solidFill>
              </a:rPr>
              <a:t>…assemble a range of print and electronic college-level sources relevant to a research topic.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2455175" y="619250"/>
            <a:ext cx="6534900" cy="1726800"/>
          </a:xfrm>
          <a:prstGeom prst="ellipse">
            <a:avLst/>
          </a:prstGeom>
          <a:noFill/>
          <a:ln cap="flat" cmpd="sng" w="381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erif Light"/>
              <a:ea typeface="Inria Serif Light"/>
              <a:cs typeface="Inria Serif Light"/>
              <a:sym typeface="Inria Serif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1130"/>
                </a:solidFill>
              </a:rPr>
              <a:t>Lesson outline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2763000" y="1376700"/>
            <a:ext cx="63072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Using information ethically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Why should we care?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Understanding the scholarly conversation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Have students generate list of ways to participate ethically in the conversation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Plagiarism 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have students generate list of types of plagiarism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1130"/>
                </a:solidFill>
              </a:rPr>
              <a:t>Lesson outline, continued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How to use information ethically &amp; synthesize your sources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Citation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Summaries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Paraphrases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▫"/>
            </a:pPr>
            <a:r>
              <a:rPr lang="en" sz="2400">
                <a:solidFill>
                  <a:srgbClr val="000000"/>
                </a:solidFill>
              </a:rPr>
              <a:t>Quotations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Plagiarism game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33850" y="82382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1130"/>
                </a:solidFill>
              </a:rPr>
              <a:t>Assessments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Formative assessment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▫"/>
            </a:pPr>
            <a:r>
              <a:rPr lang="en">
                <a:solidFill>
                  <a:srgbClr val="000000"/>
                </a:solidFill>
              </a:rPr>
              <a:t>Day of lesson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▫"/>
            </a:pPr>
            <a:r>
              <a:rPr lang="en">
                <a:solidFill>
                  <a:srgbClr val="000000"/>
                </a:solidFill>
              </a:rPr>
              <a:t>Did not use as my formal SLO assessment data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Summative </a:t>
            </a:r>
            <a:r>
              <a:rPr lang="en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assessment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▫"/>
            </a:pPr>
            <a:r>
              <a:rPr lang="en">
                <a:solidFill>
                  <a:srgbClr val="000000"/>
                </a:solidFill>
              </a:rPr>
              <a:t>Final, cumulative project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▫"/>
            </a:pPr>
            <a:r>
              <a:rPr lang="en">
                <a:solidFill>
                  <a:srgbClr val="000000"/>
                </a:solidFill>
              </a:rPr>
              <a:t>Scaffolded so concepts are reinforced throughout semester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▫"/>
            </a:pPr>
            <a:r>
              <a:rPr lang="en">
                <a:solidFill>
                  <a:srgbClr val="000000"/>
                </a:solidFill>
              </a:rPr>
              <a:t>I pull all SLO data from the final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33850" y="823800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C1130"/>
                </a:solidFill>
              </a:rPr>
              <a:t>Results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Of the 12 students who submitted the final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▫"/>
            </a:pPr>
            <a:r>
              <a:rPr lang="en">
                <a:solidFill>
                  <a:srgbClr val="000000"/>
                </a:solidFill>
              </a:rPr>
              <a:t>8 met expectations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▫"/>
            </a:pPr>
            <a:r>
              <a:rPr lang="en">
                <a:solidFill>
                  <a:srgbClr val="000000"/>
                </a:solidFill>
              </a:rPr>
              <a:t>2 exceeded expectations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▫"/>
            </a:pPr>
            <a:r>
              <a:rPr lang="en">
                <a:solidFill>
                  <a:srgbClr val="000000"/>
                </a:solidFill>
              </a:rPr>
              <a:t>2 did not meet expectations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▫"/>
            </a:pPr>
            <a:r>
              <a:rPr lang="en">
                <a:solidFill>
                  <a:srgbClr val="000000"/>
                </a:solidFill>
              </a:rPr>
              <a:t>83% met or exceeded expectations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5700" y="2236938"/>
            <a:ext cx="3623100" cy="33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C343D"/>
                </a:solidFill>
              </a:rPr>
              <a:t>Questions?</a:t>
            </a:r>
            <a:endParaRPr sz="4800">
              <a:solidFill>
                <a:srgbClr val="0C343D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