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0" r:id="rId2"/>
    <p:sldId id="509" r:id="rId3"/>
    <p:sldId id="499" r:id="rId4"/>
    <p:sldId id="515" r:id="rId5"/>
    <p:sldId id="516" r:id="rId6"/>
    <p:sldId id="517" r:id="rId7"/>
    <p:sldId id="518" r:id="rId8"/>
    <p:sldId id="519" r:id="rId9"/>
    <p:sldId id="521" r:id="rId10"/>
    <p:sldId id="531" r:id="rId11"/>
    <p:sldId id="524" r:id="rId12"/>
    <p:sldId id="525" r:id="rId13"/>
    <p:sldId id="529" r:id="rId14"/>
    <p:sldId id="530" r:id="rId15"/>
    <p:sldId id="526" r:id="rId16"/>
    <p:sldId id="532" r:id="rId17"/>
    <p:sldId id="533" r:id="rId18"/>
    <p:sldId id="527" r:id="rId19"/>
    <p:sldId id="528" r:id="rId20"/>
  </p:sldIdLst>
  <p:sldSz cx="9144000" cy="64008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sz="1900" b="1"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sz="1900" b="1"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sz="1900" b="1"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sz="1900" b="1"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FF9966"/>
    <a:srgbClr val="AADC82"/>
    <a:srgbClr val="67B3F9"/>
    <a:srgbClr val="E8A2E8"/>
    <a:srgbClr val="EBC146"/>
    <a:srgbClr val="EEEC84"/>
    <a:srgbClr val="8FE9D9"/>
    <a:srgbClr val="FFF769"/>
    <a:srgbClr val="EDE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8" autoAdjust="0"/>
    <p:restoredTop sz="92308" autoAdjust="0"/>
  </p:normalViewPr>
  <p:slideViewPr>
    <p:cSldViewPr snapToGrid="0">
      <p:cViewPr varScale="1">
        <p:scale>
          <a:sx n="127" d="100"/>
          <a:sy n="127" d="100"/>
        </p:scale>
        <p:origin x="972" y="120"/>
      </p:cViewPr>
      <p:guideLst>
        <p:guide orient="horz" pos="20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 b="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 b="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 b="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 b="0">
                <a:latin typeface="Arial" charset="0"/>
              </a:defRPr>
            </a:lvl1pPr>
          </a:lstStyle>
          <a:p>
            <a:fld id="{B125D282-05DC-4118-A358-C21E82F716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68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777" tIns="30888" rIns="61777" bIns="30888" numCol="1" anchor="t" anchorCtr="0" compatLnSpc="1">
            <a:prstTxWarp prst="textNoShape">
              <a:avLst/>
            </a:prstTxWarp>
          </a:bodyPr>
          <a:lstStyle>
            <a:lvl1pPr defTabSz="617538" eaLnBrk="1" hangingPunct="1">
              <a:defRPr sz="800" b="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777" tIns="30888" rIns="61777" bIns="30888" numCol="1" anchor="t" anchorCtr="0" compatLnSpc="1">
            <a:prstTxWarp prst="textNoShape">
              <a:avLst/>
            </a:prstTxWarp>
          </a:bodyPr>
          <a:lstStyle>
            <a:lvl1pPr algn="r" defTabSz="617538" eaLnBrk="1" hangingPunct="1">
              <a:defRPr sz="800" b="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6000" y="696913"/>
            <a:ext cx="49799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777" tIns="30888" rIns="61777" bIns="308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777" tIns="30888" rIns="61777" bIns="30888" numCol="1" anchor="b" anchorCtr="0" compatLnSpc="1">
            <a:prstTxWarp prst="textNoShape">
              <a:avLst/>
            </a:prstTxWarp>
          </a:bodyPr>
          <a:lstStyle>
            <a:lvl1pPr defTabSz="617538" eaLnBrk="1" hangingPunct="1">
              <a:defRPr sz="800" b="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777" tIns="30888" rIns="61777" bIns="30888" numCol="1" anchor="b" anchorCtr="0" compatLnSpc="1">
            <a:prstTxWarp prst="textNoShape">
              <a:avLst/>
            </a:prstTxWarp>
          </a:bodyPr>
          <a:lstStyle>
            <a:lvl1pPr algn="r" defTabSz="617538" eaLnBrk="1" hangingPunct="1">
              <a:defRPr sz="800" b="0">
                <a:latin typeface="Arial" charset="0"/>
              </a:defRPr>
            </a:lvl1pPr>
          </a:lstStyle>
          <a:p>
            <a:fld id="{C5B42F8F-B63D-4971-8338-972911A27D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70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9138"/>
            <a:ext cx="77724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7438"/>
            <a:ext cx="6400800" cy="16351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5F580-B8C5-4D2E-91E4-C15C790463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2E1BA-C86F-43DE-893E-ABFA3C7FF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7175"/>
            <a:ext cx="2057400" cy="5461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7175"/>
            <a:ext cx="6019800" cy="5461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F26CF-0E89-4D2D-9FB3-ED1B900584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417D3-FEED-446B-8FC9-AEAE91F35C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13213"/>
            <a:ext cx="7772400" cy="12715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13038"/>
            <a:ext cx="7772400" cy="1400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7D28F-0A9A-4D45-B006-D8FC92BE5C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838"/>
            <a:ext cx="4038600" cy="4224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3838"/>
            <a:ext cx="4038600" cy="4224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DB727-8155-4517-8A35-24D6EB4CD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588"/>
            <a:ext cx="82296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3513"/>
            <a:ext cx="4040188" cy="596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0413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33513"/>
            <a:ext cx="4041775" cy="596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30413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7A768-C3F0-42D1-A64B-62B1F2BE72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6D301-6088-4D48-91D6-D4BEE2412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71053-E870-4D6B-8622-B2DCF39A45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588"/>
            <a:ext cx="3008313" cy="10842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55588"/>
            <a:ext cx="5111750" cy="54625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39850"/>
            <a:ext cx="3008313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C70B17-E7B7-4650-894A-2DDF9127BC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79925"/>
            <a:ext cx="5486400" cy="530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71500"/>
            <a:ext cx="5486400" cy="38401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0150"/>
            <a:ext cx="5486400" cy="750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EA749A-8780-462B-A69F-AF7DB9EACF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7175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97" tIns="48448" rIns="96897" bIns="484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93838"/>
            <a:ext cx="82296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97" tIns="48448" rIns="96897" bIns="484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829300"/>
            <a:ext cx="2133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97" tIns="48448" rIns="96897" bIns="4844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 b="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29300"/>
            <a:ext cx="2895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97" tIns="48448" rIns="96897" bIns="4844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 b="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829300"/>
            <a:ext cx="2133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97" tIns="48448" rIns="96897" bIns="4844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latin typeface="Arial" charset="0"/>
              </a:defRPr>
            </a:lvl1pPr>
          </a:lstStyle>
          <a:p>
            <a:fld id="{C48A1E6D-A733-4A65-9BD5-C0E373DF70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68375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68375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2pPr>
      <a:lvl3pPr algn="ctr" defTabSz="968375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3pPr>
      <a:lvl4pPr algn="ctr" defTabSz="968375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4pPr>
      <a:lvl5pPr algn="ctr" defTabSz="968375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5pPr>
      <a:lvl6pPr marL="457200" algn="ctr" defTabSz="968375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6pPr>
      <a:lvl7pPr marL="914400" algn="ctr" defTabSz="968375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968375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968375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3538" indent="-363538" algn="l" defTabSz="96837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87400" indent="-303213" algn="l" defTabSz="968375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cs typeface="+mn-cs"/>
        </a:defRPr>
      </a:lvl2pPr>
      <a:lvl3pPr marL="1211263" indent="-242888" algn="l" defTabSz="968375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cs typeface="+mn-cs"/>
        </a:defRPr>
      </a:lvl3pPr>
      <a:lvl4pPr marL="1695450" indent="-241300" algn="l" defTabSz="968375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79638" indent="-241300" algn="l" defTabSz="968375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636838" indent="-241300" algn="l" defTabSz="9683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094038" indent="-241300" algn="l" defTabSz="9683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551238" indent="-241300" algn="l" defTabSz="9683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4008438" indent="-241300" algn="l" defTabSz="9683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akersfield (3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bakersfield college base slide"/>
          <p:cNvPicPr>
            <a:picLocks noChangeAspect="1" noChangeArrowheads="1"/>
          </p:cNvPicPr>
          <p:nvPr/>
        </p:nvPicPr>
        <p:blipFill>
          <a:blip r:embed="rId3"/>
          <a:srcRect t="85020"/>
          <a:stretch>
            <a:fillRect/>
          </a:stretch>
        </p:blipFill>
        <p:spPr bwMode="auto">
          <a:xfrm>
            <a:off x="0" y="5441950"/>
            <a:ext cx="91440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336675" y="1841500"/>
            <a:ext cx="6511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1800" b="0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932238" y="298450"/>
            <a:ext cx="44227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en-US" sz="3600" b="0">
                <a:solidFill>
                  <a:schemeClr val="bg1"/>
                </a:solidFill>
              </a:rPr>
              <a:t>Bakersfield College</a:t>
            </a:r>
          </a:p>
          <a:p>
            <a:pPr algn="r"/>
            <a:endParaRPr lang="en-US" altLang="en-US" sz="1400" b="0">
              <a:solidFill>
                <a:schemeClr val="bg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5114925"/>
            <a:ext cx="1497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0">
                <a:solidFill>
                  <a:schemeClr val="bg1"/>
                </a:solidFill>
              </a:rPr>
              <a:t>March 21, 2014</a:t>
            </a:r>
          </a:p>
          <a:p>
            <a:endParaRPr lang="en-US" altLang="en-US" sz="14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9" y="57150"/>
            <a:ext cx="5916706" cy="4572000"/>
          </a:xfrm>
          <a:prstGeom prst="rect">
            <a:avLst/>
          </a:prstGeom>
        </p:spPr>
      </p:pic>
      <p:sp>
        <p:nvSpPr>
          <p:cNvPr id="14339" name="Oval 21"/>
          <p:cNvSpPr>
            <a:spLocks noChangeArrowheads="1"/>
          </p:cNvSpPr>
          <p:nvPr/>
        </p:nvSpPr>
        <p:spPr bwMode="auto">
          <a:xfrm>
            <a:off x="4737100" y="1584325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3</a:t>
            </a:r>
          </a:p>
        </p:txBody>
      </p:sp>
      <p:sp>
        <p:nvSpPr>
          <p:cNvPr id="14340" name="Oval 24"/>
          <p:cNvSpPr>
            <a:spLocks noChangeArrowheads="1"/>
          </p:cNvSpPr>
          <p:nvPr/>
        </p:nvSpPr>
        <p:spPr bwMode="auto">
          <a:xfrm>
            <a:off x="3784600" y="2936875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B</a:t>
            </a:r>
          </a:p>
        </p:txBody>
      </p:sp>
      <p:sp>
        <p:nvSpPr>
          <p:cNvPr id="14341" name="Oval 25"/>
          <p:cNvSpPr>
            <a:spLocks noChangeArrowheads="1"/>
          </p:cNvSpPr>
          <p:nvPr/>
        </p:nvSpPr>
        <p:spPr bwMode="auto">
          <a:xfrm>
            <a:off x="2997200" y="1709738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A</a:t>
            </a:r>
          </a:p>
        </p:txBody>
      </p:sp>
      <p:sp>
        <p:nvSpPr>
          <p:cNvPr id="14342" name="Oval 25"/>
          <p:cNvSpPr>
            <a:spLocks noChangeArrowheads="1"/>
          </p:cNvSpPr>
          <p:nvPr/>
        </p:nvSpPr>
        <p:spPr bwMode="auto">
          <a:xfrm>
            <a:off x="5273675" y="2238375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C</a:t>
            </a:r>
          </a:p>
        </p:txBody>
      </p:sp>
      <p:sp>
        <p:nvSpPr>
          <p:cNvPr id="14343" name="Oval 25"/>
          <p:cNvSpPr>
            <a:spLocks noChangeArrowheads="1"/>
          </p:cNvSpPr>
          <p:nvPr/>
        </p:nvSpPr>
        <p:spPr bwMode="auto">
          <a:xfrm>
            <a:off x="2997200" y="2120900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1</a:t>
            </a:r>
          </a:p>
        </p:txBody>
      </p:sp>
      <p:sp>
        <p:nvSpPr>
          <p:cNvPr id="14344" name="Oval 25"/>
          <p:cNvSpPr>
            <a:spLocks noChangeArrowheads="1"/>
          </p:cNvSpPr>
          <p:nvPr/>
        </p:nvSpPr>
        <p:spPr bwMode="auto">
          <a:xfrm>
            <a:off x="2420938" y="3641725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5</a:t>
            </a:r>
          </a:p>
        </p:txBody>
      </p:sp>
      <p:sp>
        <p:nvSpPr>
          <p:cNvPr id="14345" name="Oval 24"/>
          <p:cNvSpPr>
            <a:spLocks noChangeArrowheads="1"/>
          </p:cNvSpPr>
          <p:nvPr/>
        </p:nvSpPr>
        <p:spPr bwMode="auto">
          <a:xfrm>
            <a:off x="4459288" y="3092450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4</a:t>
            </a:r>
          </a:p>
        </p:txBody>
      </p:sp>
      <p:sp>
        <p:nvSpPr>
          <p:cNvPr id="14346" name="Oval 20"/>
          <p:cNvSpPr>
            <a:spLocks noChangeArrowheads="1"/>
          </p:cNvSpPr>
          <p:nvPr/>
        </p:nvSpPr>
        <p:spPr bwMode="auto">
          <a:xfrm>
            <a:off x="4237038" y="1584325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2</a:t>
            </a:r>
          </a:p>
        </p:txBody>
      </p:sp>
      <p:pic>
        <p:nvPicPr>
          <p:cNvPr id="14347" name="Picture 7" descr="bakersfield college base slide"/>
          <p:cNvPicPr>
            <a:picLocks noChangeAspect="1" noChangeArrowheads="1"/>
          </p:cNvPicPr>
          <p:nvPr/>
        </p:nvPicPr>
        <p:blipFill>
          <a:blip r:embed="rId3"/>
          <a:srcRect t="85367"/>
          <a:stretch>
            <a:fillRect/>
          </a:stretch>
        </p:blipFill>
        <p:spPr bwMode="auto">
          <a:xfrm>
            <a:off x="0" y="546417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Rectangle 8"/>
          <p:cNvSpPr>
            <a:spLocks noChangeArrowheads="1"/>
          </p:cNvSpPr>
          <p:nvPr/>
        </p:nvSpPr>
        <p:spPr bwMode="auto">
          <a:xfrm>
            <a:off x="6067425" y="123825"/>
            <a:ext cx="3076575" cy="284163"/>
          </a:xfrm>
          <a:prstGeom prst="rect">
            <a:avLst/>
          </a:prstGeom>
          <a:solidFill>
            <a:srgbClr val="C512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68375" eaLnBrk="1" hangingPunct="1"/>
            <a:r>
              <a:rPr lang="en-US" altLang="en-US" sz="1200">
                <a:solidFill>
                  <a:schemeClr val="bg1"/>
                </a:solidFill>
              </a:rPr>
              <a:t>Student Services: Option 3</a:t>
            </a:r>
          </a:p>
        </p:txBody>
      </p:sp>
      <p:grpSp>
        <p:nvGrpSpPr>
          <p:cNvPr id="14349" name="Group 11"/>
          <p:cNvGrpSpPr>
            <a:grpSpLocks/>
          </p:cNvGrpSpPr>
          <p:nvPr/>
        </p:nvGrpSpPr>
        <p:grpSpPr bwMode="auto">
          <a:xfrm rot="2130886">
            <a:off x="6243638" y="4876800"/>
            <a:ext cx="376237" cy="377825"/>
            <a:chOff x="5321" y="3035"/>
            <a:chExt cx="274" cy="275"/>
          </a:xfrm>
        </p:grpSpPr>
        <p:sp>
          <p:nvSpPr>
            <p:cNvPr id="14356" name="Oval 12"/>
            <p:cNvSpPr>
              <a:spLocks noChangeArrowheads="1"/>
            </p:cNvSpPr>
            <p:nvPr/>
          </p:nvSpPr>
          <p:spPr bwMode="auto">
            <a:xfrm>
              <a:off x="5321" y="3036"/>
              <a:ext cx="274" cy="274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4357" name="Oval 13"/>
            <p:cNvSpPr>
              <a:spLocks noChangeArrowheads="1"/>
            </p:cNvSpPr>
            <p:nvPr/>
          </p:nvSpPr>
          <p:spPr bwMode="auto">
            <a:xfrm>
              <a:off x="5394" y="3035"/>
              <a:ext cx="128" cy="12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4352" name="Text Box 9"/>
          <p:cNvSpPr txBox="1">
            <a:spLocks noChangeArrowheads="1"/>
          </p:cNvSpPr>
          <p:nvPr/>
        </p:nvSpPr>
        <p:spPr bwMode="auto">
          <a:xfrm>
            <a:off x="6219825" y="469900"/>
            <a:ext cx="2924175" cy="367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6837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8375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8375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8375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8375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000" u="sng" dirty="0" smtClean="0">
                <a:latin typeface="Century Gothic" panose="020B0502020202020204" pitchFamily="34" charset="0"/>
              </a:rPr>
              <a:t>PROS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Consolidates </a:t>
            </a:r>
            <a:r>
              <a:rPr lang="en-US" altLang="en-US" sz="1000" b="0" dirty="0">
                <a:latin typeface="Century Gothic" panose="020B0502020202020204" pitchFamily="34" charset="0"/>
              </a:rPr>
              <a:t>Student </a:t>
            </a:r>
            <a:r>
              <a:rPr lang="en-US" altLang="en-US" sz="1000" b="0" dirty="0" smtClean="0">
                <a:latin typeface="Century Gothic" panose="020B0502020202020204" pitchFamily="34" charset="0"/>
              </a:rPr>
              <a:t>Services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Student </a:t>
            </a:r>
            <a:r>
              <a:rPr lang="en-US" altLang="en-US" sz="1000" b="0" dirty="0">
                <a:latin typeface="Century Gothic" panose="020B0502020202020204" pitchFamily="34" charset="0"/>
              </a:rPr>
              <a:t>Services convenient to </a:t>
            </a:r>
            <a:r>
              <a:rPr lang="en-US" altLang="en-US" sz="1000" b="0" dirty="0" smtClean="0">
                <a:latin typeface="Century Gothic" panose="020B0502020202020204" pitchFamily="34" charset="0"/>
              </a:rPr>
              <a:t>parking / visual from campus edge</a:t>
            </a:r>
            <a:endParaRPr lang="en-US" altLang="en-US" sz="1000" b="0" dirty="0">
              <a:latin typeface="Century Gothic" panose="020B0502020202020204" pitchFamily="34" charset="0"/>
            </a:endParaRP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>
                <a:latin typeface="Century Gothic" panose="020B0502020202020204" pitchFamily="34" charset="0"/>
              </a:rPr>
              <a:t>Project qualifies for State Funding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>
                <a:latin typeface="Century Gothic" panose="020B0502020202020204" pitchFamily="34" charset="0"/>
              </a:rPr>
              <a:t>Relocation of Administration is not required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>
                <a:latin typeface="Century Gothic" panose="020B0502020202020204" pitchFamily="34" charset="0"/>
              </a:rPr>
              <a:t>Allows for visual and physical connection from Panorama </a:t>
            </a:r>
            <a:r>
              <a:rPr lang="en-US" altLang="en-US" sz="1000" b="0" dirty="0" smtClean="0">
                <a:latin typeface="Century Gothic" panose="020B0502020202020204" pitchFamily="34" charset="0"/>
              </a:rPr>
              <a:t>Drive/Transit Drop Off </a:t>
            </a:r>
            <a:r>
              <a:rPr lang="en-US" altLang="en-US" sz="1000" b="0" dirty="0">
                <a:latin typeface="Century Gothic" panose="020B0502020202020204" pitchFamily="34" charset="0"/>
              </a:rPr>
              <a:t>to </a:t>
            </a:r>
            <a:r>
              <a:rPr lang="en-US" altLang="en-US" sz="1000" b="0" dirty="0" smtClean="0">
                <a:latin typeface="Century Gothic" panose="020B0502020202020204" pitchFamily="34" charset="0"/>
              </a:rPr>
              <a:t>Campus Core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Synergies</a:t>
            </a:r>
            <a:r>
              <a:rPr lang="en-US" altLang="en-US" sz="1000" b="0" dirty="0">
                <a:latin typeface="Century Gothic" panose="020B0502020202020204" pitchFamily="34" charset="0"/>
              </a:rPr>
              <a:t>: </a:t>
            </a:r>
          </a:p>
          <a:p>
            <a:pPr marL="339725" indent="-339725" eaLnBrk="1" hangingPunct="1"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en-US" altLang="en-US" sz="1000" b="0" dirty="0">
                <a:latin typeface="Century Gothic" panose="020B0502020202020204" pitchFamily="34" charset="0"/>
              </a:rPr>
              <a:t>	Culinary / Conference</a:t>
            </a:r>
          </a:p>
          <a:p>
            <a:pPr marL="339725" indent="-339725" eaLnBrk="1" hangingPunct="1"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en-US" altLang="en-US" sz="1000" b="0" dirty="0">
                <a:latin typeface="Century Gothic" panose="020B0502020202020204" pitchFamily="34" charset="0"/>
              </a:rPr>
              <a:t>	Conference / Campus Center</a:t>
            </a:r>
          </a:p>
          <a:p>
            <a:pPr marL="339725" indent="-339725" eaLnBrk="1" hangingPunct="1"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en-US" altLang="en-US" sz="1000" b="0" dirty="0">
                <a:latin typeface="Century Gothic" panose="020B0502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000" u="sng" dirty="0">
                <a:latin typeface="Century Gothic" panose="020B0502020202020204" pitchFamily="34" charset="0"/>
              </a:rPr>
              <a:t>CONS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Swing </a:t>
            </a:r>
            <a:r>
              <a:rPr lang="en-US" altLang="en-US" sz="1000" b="0" dirty="0">
                <a:latin typeface="Century Gothic" panose="020B0502020202020204" pitchFamily="34" charset="0"/>
              </a:rPr>
              <a:t>Space Required for Bookstore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>
                <a:latin typeface="Century Gothic" panose="020B0502020202020204" pitchFamily="34" charset="0"/>
              </a:rPr>
              <a:t>Limits student engagement at Library / Campus </a:t>
            </a:r>
            <a:r>
              <a:rPr lang="en-US" altLang="en-US" sz="1000" b="0" dirty="0" smtClean="0">
                <a:latin typeface="Century Gothic" panose="020B0502020202020204" pitchFamily="34" charset="0"/>
              </a:rPr>
              <a:t>Quad</a:t>
            </a:r>
            <a:endParaRPr lang="en-US" altLang="en-US" sz="1000" b="0" dirty="0">
              <a:latin typeface="Century Gothic" panose="020B0502020202020204" pitchFamily="34" charset="0"/>
            </a:endParaRPr>
          </a:p>
        </p:txBody>
      </p:sp>
      <p:sp>
        <p:nvSpPr>
          <p:cNvPr id="14351" name="Rectangle 4"/>
          <p:cNvSpPr>
            <a:spLocks noChangeArrowheads="1"/>
          </p:cNvSpPr>
          <p:nvPr/>
        </p:nvSpPr>
        <p:spPr bwMode="auto">
          <a:xfrm>
            <a:off x="182563" y="2809875"/>
            <a:ext cx="1630362" cy="18859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68375" eaLnBrk="1" hangingPunct="1"/>
            <a:endParaRPr lang="en-US" altLang="en-US"/>
          </a:p>
        </p:txBody>
      </p:sp>
      <p:sp>
        <p:nvSpPr>
          <p:cNvPr id="14354" name="Text Box 9"/>
          <p:cNvSpPr txBox="1">
            <a:spLocks noChangeArrowheads="1"/>
          </p:cNvSpPr>
          <p:nvPr/>
        </p:nvSpPr>
        <p:spPr bwMode="auto">
          <a:xfrm>
            <a:off x="153988" y="2801938"/>
            <a:ext cx="258921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96837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8375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8375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8375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8375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00" u="sng" dirty="0" smtClean="0">
                <a:latin typeface="Century Gothic" panose="020B0502020202020204" pitchFamily="34" charset="0"/>
              </a:rPr>
              <a:t>Existing Buildings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Library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Administration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Business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Campus Center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Future M&amp;O</a:t>
            </a:r>
          </a:p>
          <a:p>
            <a:pPr marL="227013" indent="-227013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00" dirty="0" smtClean="0">
              <a:latin typeface="Century Gothic" panose="020B0502020202020204" pitchFamily="34" charset="0"/>
            </a:endParaRPr>
          </a:p>
          <a:p>
            <a:pPr marL="227013" indent="-227013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00" u="sng" dirty="0" smtClean="0">
                <a:latin typeface="Century Gothic" panose="020B0502020202020204" pitchFamily="34" charset="0"/>
              </a:rPr>
              <a:t>Proposed Buildings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Student Services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Bookstore, Culinary Arts, Conference Center, Archive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Future Building Pad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00" dirty="0" smtClean="0">
              <a:latin typeface="Century Gothic" panose="020B0502020202020204" pitchFamily="34" charset="0"/>
            </a:endParaRP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 rot="189499">
            <a:off x="3819525" y="690563"/>
            <a:ext cx="13525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Panorama Dr.</a:t>
            </a: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 rot="-3858154">
            <a:off x="284163" y="1457325"/>
            <a:ext cx="1354137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Haley St</a:t>
            </a:r>
          </a:p>
        </p:txBody>
      </p:sp>
      <p:sp>
        <p:nvSpPr>
          <p:cNvPr id="14355" name="Oval 24"/>
          <p:cNvSpPr>
            <a:spLocks noChangeArrowheads="1"/>
          </p:cNvSpPr>
          <p:nvPr/>
        </p:nvSpPr>
        <p:spPr bwMode="auto">
          <a:xfrm>
            <a:off x="3152775" y="2936875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863" y="428625"/>
            <a:ext cx="6270625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bakersfield college base slide"/>
          <p:cNvPicPr>
            <a:picLocks noChangeAspect="1" noChangeArrowheads="1"/>
          </p:cNvPicPr>
          <p:nvPr/>
        </p:nvPicPr>
        <p:blipFill>
          <a:blip r:embed="rId3"/>
          <a:srcRect t="85367"/>
          <a:stretch>
            <a:fillRect/>
          </a:stretch>
        </p:blipFill>
        <p:spPr bwMode="auto">
          <a:xfrm>
            <a:off x="0" y="546417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16"/>
          <p:cNvSpPr>
            <a:spLocks noChangeArrowheads="1"/>
          </p:cNvSpPr>
          <p:nvPr/>
        </p:nvSpPr>
        <p:spPr bwMode="auto">
          <a:xfrm>
            <a:off x="0" y="0"/>
            <a:ext cx="91440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3200" b="0" dirty="0"/>
              <a:t>Athletics: Field House / Club House</a:t>
            </a:r>
          </a:p>
        </p:txBody>
      </p:sp>
      <p:sp>
        <p:nvSpPr>
          <p:cNvPr id="16389" name="Oval 2"/>
          <p:cNvSpPr>
            <a:spLocks noChangeArrowheads="1"/>
          </p:cNvSpPr>
          <p:nvPr/>
        </p:nvSpPr>
        <p:spPr bwMode="auto">
          <a:xfrm>
            <a:off x="2363788" y="2519363"/>
            <a:ext cx="2025650" cy="1525587"/>
          </a:xfrm>
          <a:prstGeom prst="ellipse">
            <a:avLst/>
          </a:prstGeom>
          <a:solidFill>
            <a:srgbClr val="AADC82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68375" eaLnBrk="1" hangingPunct="1"/>
            <a:endParaRPr lang="en-US" altLang="en-US"/>
          </a:p>
        </p:txBody>
      </p:sp>
      <p:sp>
        <p:nvSpPr>
          <p:cNvPr id="16390" name="Rectangle 16"/>
          <p:cNvSpPr>
            <a:spLocks noChangeArrowheads="1"/>
          </p:cNvSpPr>
          <p:nvPr/>
        </p:nvSpPr>
        <p:spPr bwMode="auto">
          <a:xfrm rot="189499">
            <a:off x="3895725" y="952500"/>
            <a:ext cx="13525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Panorama Dr.</a:t>
            </a:r>
          </a:p>
        </p:txBody>
      </p:sp>
      <p:sp>
        <p:nvSpPr>
          <p:cNvPr id="16391" name="Rectangle 16"/>
          <p:cNvSpPr>
            <a:spLocks noChangeArrowheads="1"/>
          </p:cNvSpPr>
          <p:nvPr/>
        </p:nvSpPr>
        <p:spPr bwMode="auto">
          <a:xfrm rot="-3877702">
            <a:off x="5591969" y="2934494"/>
            <a:ext cx="13350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Mt. Vernon</a:t>
            </a:r>
          </a:p>
        </p:txBody>
      </p:sp>
      <p:sp>
        <p:nvSpPr>
          <p:cNvPr id="16392" name="Rectangle 16"/>
          <p:cNvSpPr>
            <a:spLocks noChangeArrowheads="1"/>
          </p:cNvSpPr>
          <p:nvPr/>
        </p:nvSpPr>
        <p:spPr bwMode="auto">
          <a:xfrm rot="1481259">
            <a:off x="2578100" y="4225925"/>
            <a:ext cx="135255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University Ave</a:t>
            </a:r>
          </a:p>
        </p:txBody>
      </p:sp>
      <p:sp>
        <p:nvSpPr>
          <p:cNvPr id="16393" name="Rectangle 16"/>
          <p:cNvSpPr>
            <a:spLocks noChangeArrowheads="1"/>
          </p:cNvSpPr>
          <p:nvPr/>
        </p:nvSpPr>
        <p:spPr bwMode="auto">
          <a:xfrm rot="-3858154">
            <a:off x="1474788" y="1974850"/>
            <a:ext cx="1354137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Haley St</a:t>
            </a:r>
          </a:p>
        </p:txBody>
      </p:sp>
      <p:grpSp>
        <p:nvGrpSpPr>
          <p:cNvPr id="16394" name="Group 11"/>
          <p:cNvGrpSpPr>
            <a:grpSpLocks/>
          </p:cNvGrpSpPr>
          <p:nvPr/>
        </p:nvGrpSpPr>
        <p:grpSpPr bwMode="auto">
          <a:xfrm rot="2130886">
            <a:off x="6243638" y="4876800"/>
            <a:ext cx="376237" cy="377825"/>
            <a:chOff x="5321" y="3035"/>
            <a:chExt cx="274" cy="275"/>
          </a:xfrm>
        </p:grpSpPr>
        <p:sp>
          <p:nvSpPr>
            <p:cNvPr id="16395" name="Oval 12"/>
            <p:cNvSpPr>
              <a:spLocks noChangeArrowheads="1"/>
            </p:cNvSpPr>
            <p:nvPr/>
          </p:nvSpPr>
          <p:spPr bwMode="auto">
            <a:xfrm>
              <a:off x="5321" y="3036"/>
              <a:ext cx="274" cy="274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396" name="Oval 13"/>
            <p:cNvSpPr>
              <a:spLocks noChangeArrowheads="1"/>
            </p:cNvSpPr>
            <p:nvPr/>
          </p:nvSpPr>
          <p:spPr bwMode="auto">
            <a:xfrm>
              <a:off x="5394" y="3035"/>
              <a:ext cx="128" cy="12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1"/>
          <a:stretch/>
        </p:blipFill>
        <p:spPr>
          <a:xfrm>
            <a:off x="309212" y="76939"/>
            <a:ext cx="6144487" cy="5029200"/>
          </a:xfrm>
          <a:prstGeom prst="rect">
            <a:avLst/>
          </a:prstGeom>
        </p:spPr>
      </p:pic>
      <p:sp>
        <p:nvSpPr>
          <p:cNvPr id="17411" name="Oval 21"/>
          <p:cNvSpPr>
            <a:spLocks noChangeArrowheads="1"/>
          </p:cNvSpPr>
          <p:nvPr/>
        </p:nvSpPr>
        <p:spPr bwMode="auto">
          <a:xfrm>
            <a:off x="5483225" y="1422400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3</a:t>
            </a:r>
          </a:p>
        </p:txBody>
      </p:sp>
      <p:sp>
        <p:nvSpPr>
          <p:cNvPr id="17412" name="Oval 24"/>
          <p:cNvSpPr>
            <a:spLocks noChangeArrowheads="1"/>
          </p:cNvSpPr>
          <p:nvPr/>
        </p:nvSpPr>
        <p:spPr bwMode="auto">
          <a:xfrm>
            <a:off x="5260975" y="2798763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B</a:t>
            </a:r>
          </a:p>
        </p:txBody>
      </p:sp>
      <p:sp>
        <p:nvSpPr>
          <p:cNvPr id="17413" name="Oval 25"/>
          <p:cNvSpPr>
            <a:spLocks noChangeArrowheads="1"/>
          </p:cNvSpPr>
          <p:nvPr/>
        </p:nvSpPr>
        <p:spPr bwMode="auto">
          <a:xfrm>
            <a:off x="1997075" y="2414588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A</a:t>
            </a:r>
          </a:p>
        </p:txBody>
      </p:sp>
      <p:sp>
        <p:nvSpPr>
          <p:cNvPr id="17414" name="Oval 25"/>
          <p:cNvSpPr>
            <a:spLocks noChangeArrowheads="1"/>
          </p:cNvSpPr>
          <p:nvPr/>
        </p:nvSpPr>
        <p:spPr bwMode="auto">
          <a:xfrm>
            <a:off x="5260975" y="2068513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4</a:t>
            </a:r>
          </a:p>
        </p:txBody>
      </p:sp>
      <p:sp>
        <p:nvSpPr>
          <p:cNvPr id="17415" name="Oval 25"/>
          <p:cNvSpPr>
            <a:spLocks noChangeArrowheads="1"/>
          </p:cNvSpPr>
          <p:nvPr/>
        </p:nvSpPr>
        <p:spPr bwMode="auto">
          <a:xfrm>
            <a:off x="3130550" y="1339850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1</a:t>
            </a:r>
          </a:p>
        </p:txBody>
      </p:sp>
      <p:sp>
        <p:nvSpPr>
          <p:cNvPr id="17416" name="Oval 24"/>
          <p:cNvSpPr>
            <a:spLocks noChangeArrowheads="1"/>
          </p:cNvSpPr>
          <p:nvPr/>
        </p:nvSpPr>
        <p:spPr bwMode="auto">
          <a:xfrm>
            <a:off x="4743450" y="2973388"/>
            <a:ext cx="233363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5</a:t>
            </a:r>
          </a:p>
        </p:txBody>
      </p:sp>
      <p:sp>
        <p:nvSpPr>
          <p:cNvPr id="17417" name="Oval 20"/>
          <p:cNvSpPr>
            <a:spLocks noChangeArrowheads="1"/>
          </p:cNvSpPr>
          <p:nvPr/>
        </p:nvSpPr>
        <p:spPr bwMode="auto">
          <a:xfrm>
            <a:off x="5073650" y="1339850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2</a:t>
            </a:r>
          </a:p>
        </p:txBody>
      </p:sp>
      <p:pic>
        <p:nvPicPr>
          <p:cNvPr id="17418" name="Picture 7" descr="bakersfield college base slide"/>
          <p:cNvPicPr>
            <a:picLocks noChangeAspect="1" noChangeArrowheads="1"/>
          </p:cNvPicPr>
          <p:nvPr/>
        </p:nvPicPr>
        <p:blipFill>
          <a:blip r:embed="rId3"/>
          <a:srcRect t="85367"/>
          <a:stretch>
            <a:fillRect/>
          </a:stretch>
        </p:blipFill>
        <p:spPr bwMode="auto">
          <a:xfrm>
            <a:off x="0" y="546417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ctangle 8"/>
          <p:cNvSpPr>
            <a:spLocks noChangeArrowheads="1"/>
          </p:cNvSpPr>
          <p:nvPr/>
        </p:nvSpPr>
        <p:spPr bwMode="auto">
          <a:xfrm>
            <a:off x="6067425" y="123825"/>
            <a:ext cx="3076575" cy="284163"/>
          </a:xfrm>
          <a:prstGeom prst="rect">
            <a:avLst/>
          </a:prstGeom>
          <a:solidFill>
            <a:srgbClr val="C512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68375" eaLnBrk="1" hangingPunct="1"/>
            <a:r>
              <a:rPr lang="en-US" altLang="en-US" sz="1200">
                <a:solidFill>
                  <a:schemeClr val="bg1"/>
                </a:solidFill>
              </a:rPr>
              <a:t>Athletics: Field House / Club House</a:t>
            </a:r>
          </a:p>
        </p:txBody>
      </p:sp>
      <p:grpSp>
        <p:nvGrpSpPr>
          <p:cNvPr id="17420" name="Group 11"/>
          <p:cNvGrpSpPr>
            <a:grpSpLocks/>
          </p:cNvGrpSpPr>
          <p:nvPr/>
        </p:nvGrpSpPr>
        <p:grpSpPr bwMode="auto">
          <a:xfrm rot="2130886">
            <a:off x="6243638" y="4876800"/>
            <a:ext cx="376237" cy="377825"/>
            <a:chOff x="5321" y="3035"/>
            <a:chExt cx="274" cy="275"/>
          </a:xfrm>
        </p:grpSpPr>
        <p:sp>
          <p:nvSpPr>
            <p:cNvPr id="17425" name="Oval 12"/>
            <p:cNvSpPr>
              <a:spLocks noChangeArrowheads="1"/>
            </p:cNvSpPr>
            <p:nvPr/>
          </p:nvSpPr>
          <p:spPr bwMode="auto">
            <a:xfrm>
              <a:off x="5321" y="3036"/>
              <a:ext cx="274" cy="274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7426" name="Oval 13"/>
            <p:cNvSpPr>
              <a:spLocks noChangeArrowheads="1"/>
            </p:cNvSpPr>
            <p:nvPr/>
          </p:nvSpPr>
          <p:spPr bwMode="auto">
            <a:xfrm>
              <a:off x="5394" y="3035"/>
              <a:ext cx="128" cy="12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7421" name="Rectangle 4"/>
          <p:cNvSpPr>
            <a:spLocks noChangeArrowheads="1"/>
          </p:cNvSpPr>
          <p:nvPr/>
        </p:nvSpPr>
        <p:spPr bwMode="auto">
          <a:xfrm>
            <a:off x="182563" y="2809875"/>
            <a:ext cx="1630362" cy="18859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68375" eaLnBrk="1" hangingPunct="1"/>
            <a:endParaRPr lang="en-US" altLang="en-US"/>
          </a:p>
        </p:txBody>
      </p:sp>
      <p:sp>
        <p:nvSpPr>
          <p:cNvPr id="17422" name="Text Box 9"/>
          <p:cNvSpPr txBox="1">
            <a:spLocks noChangeArrowheads="1"/>
          </p:cNvSpPr>
          <p:nvPr/>
        </p:nvSpPr>
        <p:spPr bwMode="auto">
          <a:xfrm>
            <a:off x="6554788" y="542925"/>
            <a:ext cx="2589212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96837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8375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8375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8375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8375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00" u="sng" dirty="0" smtClean="0">
                <a:latin typeface="Century Gothic" panose="020B0502020202020204" pitchFamily="34" charset="0"/>
              </a:rPr>
              <a:t>Existing Buildings</a:t>
            </a:r>
          </a:p>
          <a:p>
            <a:pPr marL="227013" indent="-227013" eaLnBrk="1" hangingPunct="1">
              <a:spcBef>
                <a:spcPts val="30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Future M&amp;O</a:t>
            </a:r>
          </a:p>
          <a:p>
            <a:pPr marL="227013" indent="-227013" eaLnBrk="1" hangingPunct="1">
              <a:spcBef>
                <a:spcPts val="30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Language Arts</a:t>
            </a:r>
          </a:p>
          <a:p>
            <a:pPr marL="227013" indent="-227013" eaLnBrk="1" hangingPunct="1">
              <a:spcBef>
                <a:spcPts val="30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Forum </a:t>
            </a:r>
          </a:p>
          <a:p>
            <a:pPr marL="227013" indent="-227013" eaLnBrk="1" hangingPunct="1">
              <a:spcBef>
                <a:spcPts val="30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Gym</a:t>
            </a:r>
          </a:p>
          <a:p>
            <a:pPr marL="227013" indent="-227013" eaLnBrk="1" hangingPunct="1">
              <a:spcBef>
                <a:spcPts val="30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Field House (Men's)</a:t>
            </a:r>
          </a:p>
          <a:p>
            <a:pPr marL="227013" indent="-227013" eaLnBrk="1" hangingPunct="1">
              <a:spcBef>
                <a:spcPts val="300"/>
              </a:spcBef>
              <a:buFontTx/>
              <a:buNone/>
              <a:defRPr/>
            </a:pPr>
            <a:endParaRPr lang="en-US" altLang="en-US" sz="1000" dirty="0" smtClean="0">
              <a:latin typeface="Century Gothic" panose="020B0502020202020204" pitchFamily="34" charset="0"/>
            </a:endParaRPr>
          </a:p>
          <a:p>
            <a:pPr marL="227013" indent="-227013"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en-US" sz="1000" u="sng" dirty="0" smtClean="0">
                <a:latin typeface="Century Gothic" panose="020B0502020202020204" pitchFamily="34" charset="0"/>
              </a:rPr>
              <a:t>Proposed Buildings</a:t>
            </a:r>
          </a:p>
          <a:p>
            <a:pPr marL="227013" indent="-227013" eaLnBrk="1" hangingPunct="1">
              <a:spcBef>
                <a:spcPts val="300"/>
              </a:spcBef>
              <a:buFontTx/>
              <a:buAutoNum type="alphaU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Club House</a:t>
            </a:r>
          </a:p>
          <a:p>
            <a:pPr marL="227013" indent="-227013" eaLnBrk="1" hangingPunct="1">
              <a:spcBef>
                <a:spcPts val="300"/>
              </a:spcBef>
              <a:buFontTx/>
              <a:buAutoNum type="alphaU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Field House</a:t>
            </a:r>
          </a:p>
          <a:p>
            <a:pPr marL="227013" indent="-227013" eaLnBrk="1" hangingPunct="1">
              <a:spcBef>
                <a:spcPts val="300"/>
              </a:spcBef>
              <a:buFontTx/>
              <a:buNone/>
              <a:defRPr/>
            </a:pPr>
            <a:endParaRPr lang="en-US" altLang="en-US" sz="1000" dirty="0" smtClean="0">
              <a:latin typeface="Century Gothic" panose="020B0502020202020204" pitchFamily="34" charset="0"/>
            </a:endParaRPr>
          </a:p>
        </p:txBody>
      </p:sp>
      <p:sp>
        <p:nvSpPr>
          <p:cNvPr id="17423" name="Rectangle 16"/>
          <p:cNvSpPr>
            <a:spLocks noChangeArrowheads="1"/>
          </p:cNvSpPr>
          <p:nvPr/>
        </p:nvSpPr>
        <p:spPr bwMode="auto">
          <a:xfrm rot="1481259">
            <a:off x="831850" y="4305300"/>
            <a:ext cx="135255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University Ave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 rot="-3858154">
            <a:off x="-217303" y="871202"/>
            <a:ext cx="135413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 dirty="0"/>
              <a:t>Haley St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 descr="bakersfield college base slide"/>
          <p:cNvPicPr>
            <a:picLocks noChangeAspect="1" noChangeArrowheads="1"/>
          </p:cNvPicPr>
          <p:nvPr/>
        </p:nvPicPr>
        <p:blipFill>
          <a:blip r:embed="rId3"/>
          <a:srcRect t="85367"/>
          <a:stretch>
            <a:fillRect/>
          </a:stretch>
        </p:blipFill>
        <p:spPr bwMode="auto">
          <a:xfrm>
            <a:off x="0" y="546417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bakersfield college base slide"/>
          <p:cNvPicPr>
            <a:picLocks noChangeAspect="1" noChangeArrowheads="1"/>
          </p:cNvPicPr>
          <p:nvPr/>
        </p:nvPicPr>
        <p:blipFill>
          <a:blip r:embed="rId2"/>
          <a:srcRect t="85367"/>
          <a:stretch>
            <a:fillRect/>
          </a:stretch>
        </p:blipFill>
        <p:spPr bwMode="auto">
          <a:xfrm>
            <a:off x="0" y="546417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6950"/>
            <a:ext cx="91440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"/>
            <a:ext cx="9144000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7" descr="bakersfield college base slide"/>
          <p:cNvPicPr>
            <a:picLocks noChangeAspect="1" noChangeArrowheads="1"/>
          </p:cNvPicPr>
          <p:nvPr/>
        </p:nvPicPr>
        <p:blipFill>
          <a:blip r:embed="rId3"/>
          <a:srcRect t="85367"/>
          <a:stretch>
            <a:fillRect/>
          </a:stretch>
        </p:blipFill>
        <p:spPr bwMode="auto">
          <a:xfrm>
            <a:off x="0" y="546417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6067425" y="123825"/>
            <a:ext cx="3076575" cy="299368"/>
          </a:xfrm>
          <a:prstGeom prst="rect">
            <a:avLst/>
          </a:prstGeom>
          <a:solidFill>
            <a:srgbClr val="C512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68375" eaLnBrk="1" hangingPunct="1"/>
            <a:r>
              <a:rPr lang="en-US" altLang="en-US" sz="1200" dirty="0">
                <a:solidFill>
                  <a:schemeClr val="bg1"/>
                </a:solidFill>
              </a:rPr>
              <a:t>Soccer Field Addition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20134"/>
              </p:ext>
            </p:extLst>
          </p:nvPr>
        </p:nvGraphicFramePr>
        <p:xfrm>
          <a:off x="230885" y="3942496"/>
          <a:ext cx="232338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164"/>
                <a:gridCol w="852377"/>
                <a:gridCol w="838847"/>
              </a:tblGrid>
              <a:tr h="263342"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LENGTH</a:t>
                      </a:r>
                      <a:endParaRPr lang="en-US" sz="1200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WIDTH</a:t>
                      </a:r>
                      <a:endParaRPr lang="en-US" sz="1200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63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MAX.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360’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240’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</a:tr>
              <a:tr h="263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MIN.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345’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210’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</a:tr>
              <a:tr h="263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PREF.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360’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225’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7" descr="bakersfield college base slide"/>
          <p:cNvPicPr>
            <a:picLocks noChangeAspect="1" noChangeArrowheads="1"/>
          </p:cNvPicPr>
          <p:nvPr/>
        </p:nvPicPr>
        <p:blipFill>
          <a:blip r:embed="rId2"/>
          <a:srcRect t="85367"/>
          <a:stretch>
            <a:fillRect/>
          </a:stretch>
        </p:blipFill>
        <p:spPr bwMode="auto">
          <a:xfrm>
            <a:off x="0" y="546417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0" y="294725"/>
            <a:ext cx="9144000" cy="39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>
              <a:lnSpc>
                <a:spcPct val="150000"/>
              </a:lnSpc>
            </a:pPr>
            <a:r>
              <a:rPr lang="en-US" altLang="en-US" sz="2800" b="0" dirty="0" smtClean="0"/>
              <a:t>Thank </a:t>
            </a:r>
            <a:r>
              <a:rPr lang="en-US" altLang="en-US" sz="2800" b="0" dirty="0"/>
              <a:t>Y</a:t>
            </a:r>
            <a:r>
              <a:rPr lang="en-US" altLang="en-US" sz="2800" b="0" dirty="0" smtClean="0"/>
              <a:t>ou</a:t>
            </a:r>
          </a:p>
          <a:p>
            <a:pPr algn="ctr" defTabSz="968375" eaLnBrk="1" hangingPunct="1">
              <a:spcAft>
                <a:spcPts val="600"/>
              </a:spcAft>
            </a:pPr>
            <a:r>
              <a:rPr lang="en-US" altLang="en-US" sz="2800" b="0" dirty="0" smtClean="0"/>
              <a:t>Q / A</a:t>
            </a:r>
          </a:p>
          <a:p>
            <a:pPr algn="ctr" defTabSz="968375" eaLnBrk="1" hangingPunct="1">
              <a:spcAft>
                <a:spcPts val="600"/>
              </a:spcAft>
            </a:pPr>
            <a:r>
              <a:rPr lang="en-US" altLang="en-US" sz="2800" b="0" dirty="0" smtClean="0"/>
              <a:t>Comments</a:t>
            </a:r>
          </a:p>
          <a:p>
            <a:pPr algn="ctr" defTabSz="968375" eaLnBrk="1" hangingPunct="1">
              <a:spcAft>
                <a:spcPts val="600"/>
              </a:spcAft>
            </a:pPr>
            <a:r>
              <a:rPr lang="en-US" altLang="en-US" sz="2800" b="0" dirty="0" smtClean="0"/>
              <a:t>Preferred Alternatives</a:t>
            </a:r>
            <a:endParaRPr lang="en-US" altLang="en-US" sz="2800" b="0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967299" y="1783458"/>
            <a:ext cx="714894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C Issues copy"/>
          <p:cNvPicPr>
            <a:picLocks noChangeAspect="1" noChangeArrowheads="1"/>
          </p:cNvPicPr>
          <p:nvPr/>
        </p:nvPicPr>
        <p:blipFill>
          <a:blip r:embed="rId2"/>
          <a:srcRect r="27686" b="17709"/>
          <a:stretch>
            <a:fillRect/>
          </a:stretch>
        </p:blipFill>
        <p:spPr bwMode="auto">
          <a:xfrm>
            <a:off x="996950" y="0"/>
            <a:ext cx="6884988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7" descr="bakersfield college base slide"/>
          <p:cNvPicPr>
            <a:picLocks noChangeAspect="1" noChangeArrowheads="1"/>
          </p:cNvPicPr>
          <p:nvPr/>
        </p:nvPicPr>
        <p:blipFill>
          <a:blip r:embed="rId3"/>
          <a:srcRect t="85367"/>
          <a:stretch>
            <a:fillRect/>
          </a:stretch>
        </p:blipFill>
        <p:spPr bwMode="auto">
          <a:xfrm>
            <a:off x="0" y="546417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16"/>
          <p:cNvSpPr>
            <a:spLocks noChangeArrowheads="1"/>
          </p:cNvSpPr>
          <p:nvPr/>
        </p:nvSpPr>
        <p:spPr bwMode="auto">
          <a:xfrm rot="189499">
            <a:off x="3895725" y="180975"/>
            <a:ext cx="13525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Panorama Dr.</a:t>
            </a:r>
          </a:p>
        </p:txBody>
      </p:sp>
      <p:sp>
        <p:nvSpPr>
          <p:cNvPr id="19461" name="Rectangle 16"/>
          <p:cNvSpPr>
            <a:spLocks noChangeArrowheads="1"/>
          </p:cNvSpPr>
          <p:nvPr/>
        </p:nvSpPr>
        <p:spPr bwMode="auto">
          <a:xfrm rot="-3877702">
            <a:off x="6022181" y="3394869"/>
            <a:ext cx="13350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Mt. Vernon</a:t>
            </a:r>
          </a:p>
        </p:txBody>
      </p:sp>
      <p:sp>
        <p:nvSpPr>
          <p:cNvPr id="19462" name="Rectangle 16"/>
          <p:cNvSpPr>
            <a:spLocks noChangeArrowheads="1"/>
          </p:cNvSpPr>
          <p:nvPr/>
        </p:nvSpPr>
        <p:spPr bwMode="auto">
          <a:xfrm rot="1481259">
            <a:off x="2276475" y="4257675"/>
            <a:ext cx="135255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University Ave</a:t>
            </a:r>
          </a:p>
        </p:txBody>
      </p:sp>
      <p:sp>
        <p:nvSpPr>
          <p:cNvPr id="19463" name="Rectangle 16"/>
          <p:cNvSpPr>
            <a:spLocks noChangeArrowheads="1"/>
          </p:cNvSpPr>
          <p:nvPr/>
        </p:nvSpPr>
        <p:spPr bwMode="auto">
          <a:xfrm rot="-3858154">
            <a:off x="928688" y="1757362"/>
            <a:ext cx="135413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Haley St</a:t>
            </a:r>
          </a:p>
        </p:txBody>
      </p:sp>
      <p:grpSp>
        <p:nvGrpSpPr>
          <p:cNvPr id="19464" name="Group 11"/>
          <p:cNvGrpSpPr>
            <a:grpSpLocks/>
          </p:cNvGrpSpPr>
          <p:nvPr/>
        </p:nvGrpSpPr>
        <p:grpSpPr bwMode="auto">
          <a:xfrm rot="2130886">
            <a:off x="6243638" y="4876800"/>
            <a:ext cx="376237" cy="377825"/>
            <a:chOff x="5321" y="3035"/>
            <a:chExt cx="274" cy="275"/>
          </a:xfrm>
        </p:grpSpPr>
        <p:sp>
          <p:nvSpPr>
            <p:cNvPr id="19465" name="Oval 12"/>
            <p:cNvSpPr>
              <a:spLocks noChangeArrowheads="1"/>
            </p:cNvSpPr>
            <p:nvPr/>
          </p:nvSpPr>
          <p:spPr bwMode="auto">
            <a:xfrm>
              <a:off x="5321" y="3036"/>
              <a:ext cx="274" cy="274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9466" name="Oval 13"/>
            <p:cNvSpPr>
              <a:spLocks noChangeArrowheads="1"/>
            </p:cNvSpPr>
            <p:nvPr/>
          </p:nvSpPr>
          <p:spPr bwMode="auto">
            <a:xfrm>
              <a:off x="5394" y="3035"/>
              <a:ext cx="128" cy="12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8308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/>
          <a:srcRect t="11336" b="-2245"/>
          <a:stretch>
            <a:fillRect/>
          </a:stretch>
        </p:blipFill>
        <p:spPr bwMode="auto">
          <a:xfrm>
            <a:off x="430213" y="114300"/>
            <a:ext cx="8283575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 descr="bakersfield college base slide"/>
          <p:cNvPicPr>
            <a:picLocks noChangeAspect="1" noChangeArrowheads="1"/>
          </p:cNvPicPr>
          <p:nvPr/>
        </p:nvPicPr>
        <p:blipFill>
          <a:blip r:embed="rId3"/>
          <a:srcRect t="85367"/>
          <a:stretch>
            <a:fillRect/>
          </a:stretch>
        </p:blipFill>
        <p:spPr bwMode="auto">
          <a:xfrm>
            <a:off x="0" y="546417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1239838" y="3008313"/>
            <a:ext cx="29241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68375" eaLnBrk="1" hangingPunct="1">
              <a:spcAft>
                <a:spcPts val="300"/>
              </a:spcAft>
            </a:pPr>
            <a:r>
              <a:rPr lang="en-US" altLang="en-US" sz="1000"/>
              <a:t>Math / Science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877888" y="3629025"/>
            <a:ext cx="2924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68375" eaLnBrk="1" hangingPunct="1">
              <a:spcAft>
                <a:spcPts val="300"/>
              </a:spcAft>
            </a:pPr>
            <a:r>
              <a:rPr lang="en-US" altLang="en-US" sz="1000"/>
              <a:t>Allied Health</a:t>
            </a:r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1239837" y="1748631"/>
            <a:ext cx="2924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68375" eaLnBrk="1" hangingPunct="1">
              <a:spcAft>
                <a:spcPts val="300"/>
              </a:spcAft>
            </a:pPr>
            <a:r>
              <a:rPr lang="en-US" altLang="en-US" sz="1000" dirty="0"/>
              <a:t>Science / Engineering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2"/>
          <a:srcRect t="36719"/>
          <a:stretch>
            <a:fillRect/>
          </a:stretch>
        </p:blipFill>
        <p:spPr bwMode="auto">
          <a:xfrm>
            <a:off x="430213" y="1292225"/>
            <a:ext cx="8283575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 descr="bakersfield college base slide"/>
          <p:cNvPicPr>
            <a:picLocks noChangeAspect="1" noChangeArrowheads="1"/>
          </p:cNvPicPr>
          <p:nvPr/>
        </p:nvPicPr>
        <p:blipFill>
          <a:blip r:embed="rId3"/>
          <a:srcRect t="85367"/>
          <a:stretch>
            <a:fillRect/>
          </a:stretch>
        </p:blipFill>
        <p:spPr bwMode="auto">
          <a:xfrm>
            <a:off x="0" y="546417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863" y="428625"/>
            <a:ext cx="6270625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bakersfield college base slide"/>
          <p:cNvPicPr>
            <a:picLocks noChangeAspect="1" noChangeArrowheads="1"/>
          </p:cNvPicPr>
          <p:nvPr/>
        </p:nvPicPr>
        <p:blipFill>
          <a:blip r:embed="rId3"/>
          <a:srcRect t="85367"/>
          <a:stretch>
            <a:fillRect/>
          </a:stretch>
        </p:blipFill>
        <p:spPr bwMode="auto">
          <a:xfrm>
            <a:off x="0" y="546417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0" y="0"/>
            <a:ext cx="91440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3200" b="0"/>
              <a:t>STEM Neighborhood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4572000" y="1997075"/>
            <a:ext cx="1223963" cy="1103313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68375" eaLnBrk="1" hangingPunct="1">
              <a:defRPr/>
            </a:pPr>
            <a:endParaRPr lang="en-US" dirty="0"/>
          </a:p>
        </p:txBody>
      </p:sp>
      <p:sp>
        <p:nvSpPr>
          <p:cNvPr id="5126" name="Rectangle 16"/>
          <p:cNvSpPr>
            <a:spLocks noChangeArrowheads="1"/>
          </p:cNvSpPr>
          <p:nvPr/>
        </p:nvSpPr>
        <p:spPr bwMode="auto">
          <a:xfrm rot="189499">
            <a:off x="3895725" y="952500"/>
            <a:ext cx="13525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Panorama Dr.</a:t>
            </a:r>
          </a:p>
        </p:txBody>
      </p:sp>
      <p:sp>
        <p:nvSpPr>
          <p:cNvPr id="5127" name="Rectangle 16"/>
          <p:cNvSpPr>
            <a:spLocks noChangeArrowheads="1"/>
          </p:cNvSpPr>
          <p:nvPr/>
        </p:nvSpPr>
        <p:spPr bwMode="auto">
          <a:xfrm rot="-3877702">
            <a:off x="5591969" y="2934494"/>
            <a:ext cx="13350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Mt. Vernon</a:t>
            </a:r>
          </a:p>
        </p:txBody>
      </p:sp>
      <p:sp>
        <p:nvSpPr>
          <p:cNvPr id="5128" name="Rectangle 16"/>
          <p:cNvSpPr>
            <a:spLocks noChangeArrowheads="1"/>
          </p:cNvSpPr>
          <p:nvPr/>
        </p:nvSpPr>
        <p:spPr bwMode="auto">
          <a:xfrm rot="1481259">
            <a:off x="2578100" y="4225925"/>
            <a:ext cx="135255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University Ave</a:t>
            </a:r>
          </a:p>
        </p:txBody>
      </p:sp>
      <p:sp>
        <p:nvSpPr>
          <p:cNvPr id="5129" name="Rectangle 16"/>
          <p:cNvSpPr>
            <a:spLocks noChangeArrowheads="1"/>
          </p:cNvSpPr>
          <p:nvPr/>
        </p:nvSpPr>
        <p:spPr bwMode="auto">
          <a:xfrm rot="-3858154">
            <a:off x="1474788" y="1974850"/>
            <a:ext cx="1354137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Haley St</a:t>
            </a:r>
          </a:p>
        </p:txBody>
      </p:sp>
      <p:grpSp>
        <p:nvGrpSpPr>
          <p:cNvPr id="5130" name="Group 11"/>
          <p:cNvGrpSpPr>
            <a:grpSpLocks/>
          </p:cNvGrpSpPr>
          <p:nvPr/>
        </p:nvGrpSpPr>
        <p:grpSpPr bwMode="auto">
          <a:xfrm rot="2130886">
            <a:off x="6243638" y="4876800"/>
            <a:ext cx="376237" cy="377825"/>
            <a:chOff x="5321" y="3035"/>
            <a:chExt cx="274" cy="275"/>
          </a:xfrm>
        </p:grpSpPr>
        <p:sp>
          <p:nvSpPr>
            <p:cNvPr id="5131" name="Oval 12"/>
            <p:cNvSpPr>
              <a:spLocks noChangeArrowheads="1"/>
            </p:cNvSpPr>
            <p:nvPr/>
          </p:nvSpPr>
          <p:spPr bwMode="auto">
            <a:xfrm>
              <a:off x="5321" y="3036"/>
              <a:ext cx="274" cy="274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2" name="Oval 13"/>
            <p:cNvSpPr>
              <a:spLocks noChangeArrowheads="1"/>
            </p:cNvSpPr>
            <p:nvPr/>
          </p:nvSpPr>
          <p:spPr bwMode="auto">
            <a:xfrm>
              <a:off x="5394" y="3035"/>
              <a:ext cx="128" cy="12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-136525"/>
            <a:ext cx="71008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Oval 20"/>
          <p:cNvSpPr>
            <a:spLocks noChangeArrowheads="1"/>
          </p:cNvSpPr>
          <p:nvPr/>
        </p:nvSpPr>
        <p:spPr bwMode="auto">
          <a:xfrm>
            <a:off x="2738438" y="1577975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A1</a:t>
            </a:r>
          </a:p>
        </p:txBody>
      </p:sp>
      <p:sp>
        <p:nvSpPr>
          <p:cNvPr id="6148" name="Oval 21"/>
          <p:cNvSpPr>
            <a:spLocks noChangeArrowheads="1"/>
          </p:cNvSpPr>
          <p:nvPr/>
        </p:nvSpPr>
        <p:spPr bwMode="auto">
          <a:xfrm>
            <a:off x="4906963" y="1577975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4</a:t>
            </a:r>
          </a:p>
        </p:txBody>
      </p:sp>
      <p:sp>
        <p:nvSpPr>
          <p:cNvPr id="6149" name="Oval 22"/>
          <p:cNvSpPr>
            <a:spLocks noChangeArrowheads="1"/>
          </p:cNvSpPr>
          <p:nvPr/>
        </p:nvSpPr>
        <p:spPr bwMode="auto">
          <a:xfrm>
            <a:off x="4921250" y="2335213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5</a:t>
            </a:r>
          </a:p>
        </p:txBody>
      </p:sp>
      <p:sp>
        <p:nvSpPr>
          <p:cNvPr id="6150" name="Oval 23"/>
          <p:cNvSpPr>
            <a:spLocks noChangeArrowheads="1"/>
          </p:cNvSpPr>
          <p:nvPr/>
        </p:nvSpPr>
        <p:spPr bwMode="auto">
          <a:xfrm>
            <a:off x="4071938" y="2082800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3</a:t>
            </a:r>
          </a:p>
        </p:txBody>
      </p:sp>
      <p:sp>
        <p:nvSpPr>
          <p:cNvPr id="6151" name="Oval 24"/>
          <p:cNvSpPr>
            <a:spLocks noChangeArrowheads="1"/>
          </p:cNvSpPr>
          <p:nvPr/>
        </p:nvSpPr>
        <p:spPr bwMode="auto">
          <a:xfrm>
            <a:off x="3849688" y="3116263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C</a:t>
            </a:r>
          </a:p>
        </p:txBody>
      </p:sp>
      <p:sp>
        <p:nvSpPr>
          <p:cNvPr id="6152" name="Oval 25"/>
          <p:cNvSpPr>
            <a:spLocks noChangeArrowheads="1"/>
          </p:cNvSpPr>
          <p:nvPr/>
        </p:nvSpPr>
        <p:spPr bwMode="auto">
          <a:xfrm>
            <a:off x="2738438" y="3057525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1</a:t>
            </a:r>
          </a:p>
        </p:txBody>
      </p:sp>
      <p:sp>
        <p:nvSpPr>
          <p:cNvPr id="6153" name="Oval 25"/>
          <p:cNvSpPr>
            <a:spLocks noChangeArrowheads="1"/>
          </p:cNvSpPr>
          <p:nvPr/>
        </p:nvSpPr>
        <p:spPr bwMode="auto">
          <a:xfrm>
            <a:off x="2516188" y="3379788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2</a:t>
            </a:r>
          </a:p>
        </p:txBody>
      </p:sp>
      <p:sp>
        <p:nvSpPr>
          <p:cNvPr id="6154" name="Oval 24"/>
          <p:cNvSpPr>
            <a:spLocks noChangeArrowheads="1"/>
          </p:cNvSpPr>
          <p:nvPr/>
        </p:nvSpPr>
        <p:spPr bwMode="auto">
          <a:xfrm>
            <a:off x="4889500" y="3116263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D</a:t>
            </a:r>
          </a:p>
        </p:txBody>
      </p:sp>
      <p:sp>
        <p:nvSpPr>
          <p:cNvPr id="6155" name="Oval 24"/>
          <p:cNvSpPr>
            <a:spLocks noChangeArrowheads="1"/>
          </p:cNvSpPr>
          <p:nvPr/>
        </p:nvSpPr>
        <p:spPr bwMode="auto">
          <a:xfrm>
            <a:off x="3492500" y="2700338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6</a:t>
            </a:r>
          </a:p>
        </p:txBody>
      </p:sp>
      <p:sp>
        <p:nvSpPr>
          <p:cNvPr id="6156" name="Oval 21"/>
          <p:cNvSpPr>
            <a:spLocks noChangeArrowheads="1"/>
          </p:cNvSpPr>
          <p:nvPr/>
        </p:nvSpPr>
        <p:spPr bwMode="auto">
          <a:xfrm>
            <a:off x="3960813" y="1681163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4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53988" y="2584450"/>
            <a:ext cx="24130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96837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8375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8375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8375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8375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00" u="sng" dirty="0" smtClean="0">
                <a:latin typeface="Century Gothic" panose="020B0502020202020204" pitchFamily="34" charset="0"/>
              </a:rPr>
              <a:t>Existing Buildings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Planetarium / Allied Health / Classroom Building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Allied Health 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Industrial Technology 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Fine Arts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Auto Technology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Chillers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en-US" sz="1000" dirty="0" smtClean="0">
              <a:latin typeface="Century Gothic" panose="020B0502020202020204" pitchFamily="34" charset="0"/>
            </a:endParaRPr>
          </a:p>
          <a:p>
            <a:pPr marL="227013" indent="-227013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00" u="sng" dirty="0" smtClean="0">
                <a:latin typeface="Century Gothic" panose="020B0502020202020204" pitchFamily="34" charset="0"/>
              </a:rPr>
              <a:t>Proposed Buildings</a:t>
            </a:r>
          </a:p>
          <a:p>
            <a:pPr marL="227013" indent="-227013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A1. Math / Science / Engineering</a:t>
            </a:r>
          </a:p>
          <a:p>
            <a:pPr marL="227013" indent="-227013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	(Phase 1)</a:t>
            </a:r>
          </a:p>
          <a:p>
            <a:pPr marL="227013" indent="-227013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A2. </a:t>
            </a:r>
            <a:r>
              <a:rPr lang="en-US" altLang="en-US" sz="1000" b="0" dirty="0">
                <a:latin typeface="Century Gothic" panose="020B0502020202020204" pitchFamily="34" charset="0"/>
              </a:rPr>
              <a:t>Math / Science / Engineering</a:t>
            </a:r>
          </a:p>
          <a:p>
            <a:pPr marL="227013" indent="-227013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	(Phase 2)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lphaUcPeriod" startAt="2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STEM Courtyard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lphaUcPeriod" startAt="2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AG Engineering / Horticulture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lphaUcPeriod" startAt="2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Horticulture Field Lab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lphaUcPeriod" startAt="2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New Service Access</a:t>
            </a:r>
          </a:p>
          <a:p>
            <a:pPr marL="227013" indent="-227013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00" dirty="0" smtClean="0">
              <a:latin typeface="Century Gothic" panose="020B0502020202020204" pitchFamily="34" charset="0"/>
            </a:endParaRPr>
          </a:p>
        </p:txBody>
      </p:sp>
      <p:pic>
        <p:nvPicPr>
          <p:cNvPr id="6158" name="Picture 7" descr="bakersfield college base slide"/>
          <p:cNvPicPr>
            <a:picLocks noChangeAspect="1" noChangeArrowheads="1"/>
          </p:cNvPicPr>
          <p:nvPr/>
        </p:nvPicPr>
        <p:blipFill>
          <a:blip r:embed="rId3"/>
          <a:srcRect t="85367"/>
          <a:stretch>
            <a:fillRect/>
          </a:stretch>
        </p:blipFill>
        <p:spPr bwMode="auto">
          <a:xfrm>
            <a:off x="0" y="546417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Rectangle 8"/>
          <p:cNvSpPr>
            <a:spLocks noChangeArrowheads="1"/>
          </p:cNvSpPr>
          <p:nvPr/>
        </p:nvSpPr>
        <p:spPr bwMode="auto">
          <a:xfrm>
            <a:off x="6067425" y="123825"/>
            <a:ext cx="3076575" cy="284163"/>
          </a:xfrm>
          <a:prstGeom prst="rect">
            <a:avLst/>
          </a:prstGeom>
          <a:solidFill>
            <a:srgbClr val="C512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68375" eaLnBrk="1" hangingPunct="1"/>
            <a:r>
              <a:rPr lang="en-US" altLang="en-US" sz="1200">
                <a:solidFill>
                  <a:schemeClr val="bg1"/>
                </a:solidFill>
              </a:rPr>
              <a:t>The STEM Neighborhood at BC</a:t>
            </a:r>
          </a:p>
        </p:txBody>
      </p:sp>
      <p:grpSp>
        <p:nvGrpSpPr>
          <p:cNvPr id="6160" name="Group 11"/>
          <p:cNvGrpSpPr>
            <a:grpSpLocks/>
          </p:cNvGrpSpPr>
          <p:nvPr/>
        </p:nvGrpSpPr>
        <p:grpSpPr bwMode="auto">
          <a:xfrm rot="2130886">
            <a:off x="6243638" y="4876800"/>
            <a:ext cx="376237" cy="377825"/>
            <a:chOff x="5321" y="3035"/>
            <a:chExt cx="274" cy="275"/>
          </a:xfrm>
        </p:grpSpPr>
        <p:sp>
          <p:nvSpPr>
            <p:cNvPr id="6165" name="Oval 12"/>
            <p:cNvSpPr>
              <a:spLocks noChangeArrowheads="1"/>
            </p:cNvSpPr>
            <p:nvPr/>
          </p:nvSpPr>
          <p:spPr bwMode="auto">
            <a:xfrm>
              <a:off x="5321" y="3036"/>
              <a:ext cx="274" cy="274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66" name="Oval 13"/>
            <p:cNvSpPr>
              <a:spLocks noChangeArrowheads="1"/>
            </p:cNvSpPr>
            <p:nvPr/>
          </p:nvSpPr>
          <p:spPr bwMode="auto">
            <a:xfrm>
              <a:off x="5394" y="3035"/>
              <a:ext cx="128" cy="12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6161" name="Text Box 9"/>
          <p:cNvSpPr txBox="1">
            <a:spLocks noChangeArrowheads="1"/>
          </p:cNvSpPr>
          <p:nvPr/>
        </p:nvSpPr>
        <p:spPr bwMode="auto">
          <a:xfrm>
            <a:off x="6219825" y="469900"/>
            <a:ext cx="2924175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7013" indent="-227013" defTabSz="968375" eaLnBrk="1" hangingPunct="1">
              <a:spcAft>
                <a:spcPts val="600"/>
              </a:spcAft>
            </a:pPr>
            <a:r>
              <a:rPr lang="en-US" altLang="en-US" sz="1000" u="sng" dirty="0"/>
              <a:t>PROS</a:t>
            </a:r>
          </a:p>
          <a:p>
            <a:pPr marL="227013" indent="-227013" defTabSz="968375" eaLnBrk="1" hangingPunct="1">
              <a:spcAft>
                <a:spcPts val="600"/>
              </a:spcAft>
              <a:buFontTx/>
              <a:buChar char="•"/>
            </a:pPr>
            <a:r>
              <a:rPr lang="en-US" altLang="en-US" sz="1000" b="0" dirty="0"/>
              <a:t>No Swing Space Required</a:t>
            </a:r>
          </a:p>
          <a:p>
            <a:pPr marL="227013" indent="-227013" defTabSz="968375" eaLnBrk="1" hangingPunct="1">
              <a:spcAft>
                <a:spcPts val="600"/>
              </a:spcAft>
              <a:buFontTx/>
              <a:buChar char="•"/>
            </a:pPr>
            <a:r>
              <a:rPr lang="en-US" altLang="en-US" sz="1000" b="0" dirty="0"/>
              <a:t>Mitigates Building Scale</a:t>
            </a:r>
          </a:p>
          <a:p>
            <a:pPr marL="227013" indent="-227013" defTabSz="968375" eaLnBrk="1" hangingPunct="1">
              <a:spcAft>
                <a:spcPts val="600"/>
              </a:spcAft>
              <a:buFontTx/>
              <a:buChar char="•"/>
            </a:pPr>
            <a:r>
              <a:rPr lang="en-US" altLang="en-US" sz="1000" b="0" dirty="0"/>
              <a:t>Creates Strong STEM Neighborhood</a:t>
            </a:r>
          </a:p>
          <a:p>
            <a:pPr marL="227013" indent="-227013" defTabSz="968375" eaLnBrk="1" hangingPunct="1">
              <a:spcAft>
                <a:spcPts val="600"/>
              </a:spcAft>
              <a:buFontTx/>
              <a:buChar char="•"/>
            </a:pPr>
            <a:r>
              <a:rPr lang="en-US" altLang="en-US" sz="1000" b="0" dirty="0"/>
              <a:t>Improves Pedestrian access / campus connection (To Industrial &amp; Auto Technologies – Buildings 3 &amp;5)</a:t>
            </a:r>
          </a:p>
          <a:p>
            <a:pPr marL="227013" indent="-227013" defTabSz="968375" eaLnBrk="1" hangingPunct="1">
              <a:spcAft>
                <a:spcPts val="600"/>
              </a:spcAft>
              <a:buFontTx/>
              <a:buChar char="•"/>
            </a:pPr>
            <a:r>
              <a:rPr lang="en-US" altLang="en-US" sz="1000" b="0" dirty="0"/>
              <a:t>Enhances North / South pedestrian connection between campus &amp; parking</a:t>
            </a:r>
          </a:p>
          <a:p>
            <a:pPr marL="227013" indent="-227013" defTabSz="968375" eaLnBrk="1" hangingPunct="1">
              <a:spcAft>
                <a:spcPts val="600"/>
              </a:spcAft>
              <a:buFontTx/>
              <a:buChar char="•"/>
            </a:pPr>
            <a:r>
              <a:rPr lang="en-US" altLang="en-US" sz="1000" b="0" dirty="0"/>
              <a:t>Mitigates grade issues / accessibility (C)</a:t>
            </a:r>
          </a:p>
          <a:p>
            <a:pPr marL="227013" indent="-227013" defTabSz="968375" eaLnBrk="1" hangingPunct="1">
              <a:spcAft>
                <a:spcPts val="600"/>
              </a:spcAft>
              <a:buFontTx/>
              <a:buChar char="•"/>
            </a:pPr>
            <a:r>
              <a:rPr lang="en-US" altLang="en-US" sz="1000" b="0" dirty="0"/>
              <a:t>Minimizes pedestrian &amp; service movement conflicts</a:t>
            </a:r>
          </a:p>
          <a:p>
            <a:pPr marL="227013" indent="-227013" defTabSz="968375" eaLnBrk="1" hangingPunct="1">
              <a:spcAft>
                <a:spcPts val="600"/>
              </a:spcAft>
              <a:buFontTx/>
              <a:buChar char="•"/>
            </a:pPr>
            <a:r>
              <a:rPr lang="en-US" altLang="en-US" sz="1000" b="0" dirty="0"/>
              <a:t>Significant visual impact on core of campus</a:t>
            </a:r>
          </a:p>
          <a:p>
            <a:pPr marL="227013" indent="-227013" defTabSz="968375" eaLnBrk="1" hangingPunct="1">
              <a:spcAft>
                <a:spcPts val="600"/>
              </a:spcAft>
              <a:buFontTx/>
              <a:buChar char="•"/>
            </a:pPr>
            <a:endParaRPr lang="en-US" altLang="en-US" sz="1000" b="0" dirty="0"/>
          </a:p>
          <a:p>
            <a:pPr marL="227013" indent="-227013" defTabSz="968375" eaLnBrk="1" hangingPunct="1">
              <a:spcAft>
                <a:spcPts val="600"/>
              </a:spcAft>
            </a:pPr>
            <a:r>
              <a:rPr lang="en-US" altLang="en-US" sz="1000" u="sng" dirty="0"/>
              <a:t>CONS</a:t>
            </a:r>
          </a:p>
          <a:p>
            <a:pPr marL="227013" indent="-227013" defTabSz="968375" eaLnBrk="1" hangingPunct="1">
              <a:spcAft>
                <a:spcPts val="600"/>
              </a:spcAft>
              <a:buFontTx/>
              <a:buChar char="•"/>
            </a:pPr>
            <a:r>
              <a:rPr lang="en-US" altLang="en-US" sz="1000" b="0" dirty="0"/>
              <a:t>Requires Relocation of Stem Center ($)</a:t>
            </a:r>
          </a:p>
        </p:txBody>
      </p:sp>
      <p:sp>
        <p:nvSpPr>
          <p:cNvPr id="6162" name="Oval 25"/>
          <p:cNvSpPr>
            <a:spLocks noChangeArrowheads="1"/>
          </p:cNvSpPr>
          <p:nvPr/>
        </p:nvSpPr>
        <p:spPr bwMode="auto">
          <a:xfrm>
            <a:off x="2422525" y="2255838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A2</a:t>
            </a:r>
          </a:p>
        </p:txBody>
      </p:sp>
      <p:sp>
        <p:nvSpPr>
          <p:cNvPr id="6163" name="Rectangle 16"/>
          <p:cNvSpPr>
            <a:spLocks noChangeArrowheads="1"/>
          </p:cNvSpPr>
          <p:nvPr/>
        </p:nvSpPr>
        <p:spPr bwMode="auto">
          <a:xfrm rot="-3877702">
            <a:off x="5033169" y="3142457"/>
            <a:ext cx="133508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Mt. Vernon</a:t>
            </a:r>
          </a:p>
        </p:txBody>
      </p:sp>
      <p:sp>
        <p:nvSpPr>
          <p:cNvPr id="6164" name="Oval 24"/>
          <p:cNvSpPr>
            <a:spLocks noChangeArrowheads="1"/>
          </p:cNvSpPr>
          <p:nvPr/>
        </p:nvSpPr>
        <p:spPr bwMode="auto">
          <a:xfrm>
            <a:off x="5522913" y="1812925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E</a:t>
            </a:r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3040063" y="2255838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 dirty="0"/>
              <a:t>B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863" y="428625"/>
            <a:ext cx="6270625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bakersfield college base slide"/>
          <p:cNvPicPr>
            <a:picLocks noChangeAspect="1" noChangeArrowheads="1"/>
          </p:cNvPicPr>
          <p:nvPr/>
        </p:nvPicPr>
        <p:blipFill>
          <a:blip r:embed="rId3"/>
          <a:srcRect t="85367"/>
          <a:stretch>
            <a:fillRect/>
          </a:stretch>
        </p:blipFill>
        <p:spPr bwMode="auto">
          <a:xfrm>
            <a:off x="0" y="546417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6"/>
          <p:cNvSpPr>
            <a:spLocks noChangeArrowheads="1"/>
          </p:cNvSpPr>
          <p:nvPr/>
        </p:nvSpPr>
        <p:spPr bwMode="auto">
          <a:xfrm>
            <a:off x="0" y="0"/>
            <a:ext cx="91440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3200" b="0"/>
              <a:t>Student Services: option 1</a:t>
            </a:r>
          </a:p>
        </p:txBody>
      </p:sp>
      <p:sp>
        <p:nvSpPr>
          <p:cNvPr id="7173" name="Oval 2"/>
          <p:cNvSpPr>
            <a:spLocks noChangeArrowheads="1"/>
          </p:cNvSpPr>
          <p:nvPr/>
        </p:nvSpPr>
        <p:spPr bwMode="auto">
          <a:xfrm>
            <a:off x="3370263" y="1101725"/>
            <a:ext cx="1692275" cy="1525588"/>
          </a:xfrm>
          <a:prstGeom prst="ellipse">
            <a:avLst/>
          </a:prstGeom>
          <a:solidFill>
            <a:srgbClr val="EBC146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68375" eaLnBrk="1" hangingPunct="1"/>
            <a:endParaRPr lang="en-US" altLang="en-US"/>
          </a:p>
        </p:txBody>
      </p:sp>
      <p:sp>
        <p:nvSpPr>
          <p:cNvPr id="7174" name="Rectangle 16"/>
          <p:cNvSpPr>
            <a:spLocks noChangeArrowheads="1"/>
          </p:cNvSpPr>
          <p:nvPr/>
        </p:nvSpPr>
        <p:spPr bwMode="auto">
          <a:xfrm rot="189499">
            <a:off x="3895725" y="952500"/>
            <a:ext cx="13525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Panorama Dr.</a:t>
            </a:r>
          </a:p>
        </p:txBody>
      </p:sp>
      <p:sp>
        <p:nvSpPr>
          <p:cNvPr id="7175" name="Rectangle 16"/>
          <p:cNvSpPr>
            <a:spLocks noChangeArrowheads="1"/>
          </p:cNvSpPr>
          <p:nvPr/>
        </p:nvSpPr>
        <p:spPr bwMode="auto">
          <a:xfrm rot="-3877702">
            <a:off x="5591969" y="2934494"/>
            <a:ext cx="13350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Mt. Vernon</a:t>
            </a:r>
          </a:p>
        </p:txBody>
      </p:sp>
      <p:sp>
        <p:nvSpPr>
          <p:cNvPr id="7176" name="Rectangle 16"/>
          <p:cNvSpPr>
            <a:spLocks noChangeArrowheads="1"/>
          </p:cNvSpPr>
          <p:nvPr/>
        </p:nvSpPr>
        <p:spPr bwMode="auto">
          <a:xfrm rot="1481259">
            <a:off x="2578100" y="4225925"/>
            <a:ext cx="135255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University Ave</a:t>
            </a:r>
          </a:p>
        </p:txBody>
      </p:sp>
      <p:sp>
        <p:nvSpPr>
          <p:cNvPr id="7177" name="Rectangle 16"/>
          <p:cNvSpPr>
            <a:spLocks noChangeArrowheads="1"/>
          </p:cNvSpPr>
          <p:nvPr/>
        </p:nvSpPr>
        <p:spPr bwMode="auto">
          <a:xfrm rot="-3858154">
            <a:off x="1474788" y="1974850"/>
            <a:ext cx="1354137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Haley St</a:t>
            </a:r>
          </a:p>
        </p:txBody>
      </p:sp>
      <p:grpSp>
        <p:nvGrpSpPr>
          <p:cNvPr id="7178" name="Group 11"/>
          <p:cNvGrpSpPr>
            <a:grpSpLocks/>
          </p:cNvGrpSpPr>
          <p:nvPr/>
        </p:nvGrpSpPr>
        <p:grpSpPr bwMode="auto">
          <a:xfrm rot="2130886">
            <a:off x="6243638" y="4876800"/>
            <a:ext cx="376237" cy="377825"/>
            <a:chOff x="5321" y="3035"/>
            <a:chExt cx="274" cy="275"/>
          </a:xfrm>
        </p:grpSpPr>
        <p:sp>
          <p:nvSpPr>
            <p:cNvPr id="7179" name="Oval 12"/>
            <p:cNvSpPr>
              <a:spLocks noChangeArrowheads="1"/>
            </p:cNvSpPr>
            <p:nvPr/>
          </p:nvSpPr>
          <p:spPr bwMode="auto">
            <a:xfrm>
              <a:off x="5321" y="3036"/>
              <a:ext cx="274" cy="274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7180" name="Oval 13"/>
            <p:cNvSpPr>
              <a:spLocks noChangeArrowheads="1"/>
            </p:cNvSpPr>
            <p:nvPr/>
          </p:nvSpPr>
          <p:spPr bwMode="auto">
            <a:xfrm>
              <a:off x="5394" y="3035"/>
              <a:ext cx="128" cy="12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6165850" y="469900"/>
            <a:ext cx="2978150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6837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8375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8375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8375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8375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000" u="sng" dirty="0" smtClean="0">
                <a:latin typeface="Century Gothic" panose="020B0502020202020204" pitchFamily="34" charset="0"/>
              </a:rPr>
              <a:t>PROS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Consolidate student services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Front end services convenient to parking / edge of campus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Leven Hall becomes available as an Assessment Center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Expanded space accommodates growth for Basic Skills allocation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>
                <a:latin typeface="Century Gothic" panose="020B0502020202020204" pitchFamily="34" charset="0"/>
              </a:rPr>
              <a:t>Allows for phasing of Student Services (limited swing space?)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>
                <a:latin typeface="Century Gothic" panose="020B0502020202020204" pitchFamily="34" charset="0"/>
              </a:rPr>
              <a:t>Project </a:t>
            </a:r>
            <a:r>
              <a:rPr lang="en-US" altLang="en-US" sz="1000" b="0" dirty="0" smtClean="0">
                <a:latin typeface="Century Gothic" panose="020B0502020202020204" pitchFamily="34" charset="0"/>
              </a:rPr>
              <a:t>qualifies </a:t>
            </a:r>
            <a:r>
              <a:rPr lang="en-US" altLang="en-US" sz="1000" b="0" dirty="0">
                <a:latin typeface="Century Gothic" panose="020B0502020202020204" pitchFamily="34" charset="0"/>
              </a:rPr>
              <a:t>for State Funding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Student </a:t>
            </a:r>
            <a:r>
              <a:rPr lang="en-US" altLang="en-US" sz="1000" b="0" dirty="0">
                <a:latin typeface="Century Gothic" panose="020B0502020202020204" pitchFamily="34" charset="0"/>
              </a:rPr>
              <a:t>Services engages Library Quad / Green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Synergies: </a:t>
            </a:r>
          </a:p>
          <a:p>
            <a:pPr marL="460375" indent="-460375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	Culinary / Conference</a:t>
            </a:r>
          </a:p>
          <a:p>
            <a:pPr marL="460375" indent="-460375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	Conference / Campus Center</a:t>
            </a:r>
          </a:p>
          <a:p>
            <a:pPr marL="460375" indent="-460375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	Conference / Administration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1000" b="0" dirty="0" smtClean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000" u="sng" dirty="0" smtClean="0">
                <a:latin typeface="Century Gothic" panose="020B0502020202020204" pitchFamily="34" charset="0"/>
              </a:rPr>
              <a:t>CONS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Swing </a:t>
            </a:r>
            <a:r>
              <a:rPr lang="en-US" altLang="en-US" sz="1000" b="0" dirty="0">
                <a:latin typeface="Century Gothic" panose="020B0502020202020204" pitchFamily="34" charset="0"/>
              </a:rPr>
              <a:t>Space Required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>
                <a:latin typeface="Century Gothic" panose="020B0502020202020204" pitchFamily="34" charset="0"/>
              </a:rPr>
              <a:t>Requires relocation of Administration to alternate </a:t>
            </a:r>
            <a:r>
              <a:rPr lang="en-US" altLang="en-US" sz="1000" b="0" dirty="0" smtClean="0">
                <a:latin typeface="Century Gothic" panose="020B0502020202020204" pitchFamily="34" charset="0"/>
              </a:rPr>
              <a:t>location</a:t>
            </a:r>
          </a:p>
        </p:txBody>
      </p:sp>
      <p:pic>
        <p:nvPicPr>
          <p:cNvPr id="819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-34925"/>
            <a:ext cx="59166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Oval 21"/>
          <p:cNvSpPr>
            <a:spLocks noChangeArrowheads="1"/>
          </p:cNvSpPr>
          <p:nvPr/>
        </p:nvSpPr>
        <p:spPr bwMode="auto">
          <a:xfrm>
            <a:off x="4778375" y="1573213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2</a:t>
            </a:r>
          </a:p>
        </p:txBody>
      </p:sp>
      <p:sp>
        <p:nvSpPr>
          <p:cNvPr id="8196" name="Oval 22"/>
          <p:cNvSpPr>
            <a:spLocks noChangeArrowheads="1"/>
          </p:cNvSpPr>
          <p:nvPr/>
        </p:nvSpPr>
        <p:spPr bwMode="auto">
          <a:xfrm>
            <a:off x="4975225" y="2251075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5</a:t>
            </a:r>
          </a:p>
        </p:txBody>
      </p:sp>
      <p:sp>
        <p:nvSpPr>
          <p:cNvPr id="8197" name="Oval 23"/>
          <p:cNvSpPr>
            <a:spLocks noChangeArrowheads="1"/>
          </p:cNvSpPr>
          <p:nvPr/>
        </p:nvSpPr>
        <p:spPr bwMode="auto">
          <a:xfrm>
            <a:off x="2309813" y="1003300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 dirty="0"/>
              <a:t>(E)</a:t>
            </a:r>
          </a:p>
        </p:txBody>
      </p:sp>
      <p:sp>
        <p:nvSpPr>
          <p:cNvPr id="8198" name="Oval 24"/>
          <p:cNvSpPr>
            <a:spLocks noChangeArrowheads="1"/>
          </p:cNvSpPr>
          <p:nvPr/>
        </p:nvSpPr>
        <p:spPr bwMode="auto">
          <a:xfrm>
            <a:off x="3849688" y="2894013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B</a:t>
            </a:r>
          </a:p>
        </p:txBody>
      </p:sp>
      <p:sp>
        <p:nvSpPr>
          <p:cNvPr id="8199" name="Oval 25"/>
          <p:cNvSpPr>
            <a:spLocks noChangeArrowheads="1"/>
          </p:cNvSpPr>
          <p:nvPr/>
        </p:nvSpPr>
        <p:spPr bwMode="auto">
          <a:xfrm>
            <a:off x="2997200" y="3022600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C</a:t>
            </a:r>
          </a:p>
        </p:txBody>
      </p:sp>
      <p:sp>
        <p:nvSpPr>
          <p:cNvPr id="8200" name="Oval 25"/>
          <p:cNvSpPr>
            <a:spLocks noChangeArrowheads="1"/>
          </p:cNvSpPr>
          <p:nvPr/>
        </p:nvSpPr>
        <p:spPr bwMode="auto">
          <a:xfrm>
            <a:off x="5205413" y="2251075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A</a:t>
            </a:r>
          </a:p>
        </p:txBody>
      </p:sp>
      <p:sp>
        <p:nvSpPr>
          <p:cNvPr id="8201" name="Oval 25"/>
          <p:cNvSpPr>
            <a:spLocks noChangeArrowheads="1"/>
          </p:cNvSpPr>
          <p:nvPr/>
        </p:nvSpPr>
        <p:spPr bwMode="auto">
          <a:xfrm>
            <a:off x="2997200" y="2149475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1</a:t>
            </a:r>
          </a:p>
        </p:txBody>
      </p:sp>
      <p:sp>
        <p:nvSpPr>
          <p:cNvPr id="8202" name="Oval 25"/>
          <p:cNvSpPr>
            <a:spLocks noChangeArrowheads="1"/>
          </p:cNvSpPr>
          <p:nvPr/>
        </p:nvSpPr>
        <p:spPr bwMode="auto">
          <a:xfrm>
            <a:off x="2420938" y="3641725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4</a:t>
            </a:r>
          </a:p>
        </p:txBody>
      </p:sp>
      <p:sp>
        <p:nvSpPr>
          <p:cNvPr id="8203" name="Oval 24"/>
          <p:cNvSpPr>
            <a:spLocks noChangeArrowheads="1"/>
          </p:cNvSpPr>
          <p:nvPr/>
        </p:nvSpPr>
        <p:spPr bwMode="auto">
          <a:xfrm>
            <a:off x="4459288" y="3092450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3</a:t>
            </a:r>
          </a:p>
        </p:txBody>
      </p:sp>
      <p:sp>
        <p:nvSpPr>
          <p:cNvPr id="8204" name="Oval 20"/>
          <p:cNvSpPr>
            <a:spLocks noChangeArrowheads="1"/>
          </p:cNvSpPr>
          <p:nvPr/>
        </p:nvSpPr>
        <p:spPr bwMode="auto">
          <a:xfrm>
            <a:off x="4227513" y="1584325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A</a:t>
            </a:r>
          </a:p>
        </p:txBody>
      </p:sp>
      <p:sp>
        <p:nvSpPr>
          <p:cNvPr id="8205" name="Oval 23"/>
          <p:cNvSpPr>
            <a:spLocks noChangeArrowheads="1"/>
          </p:cNvSpPr>
          <p:nvPr/>
        </p:nvSpPr>
        <p:spPr bwMode="auto">
          <a:xfrm>
            <a:off x="3219450" y="1258888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(E)</a:t>
            </a:r>
          </a:p>
        </p:txBody>
      </p:sp>
      <p:pic>
        <p:nvPicPr>
          <p:cNvPr id="8206" name="Picture 7" descr="bakersfield college base slide"/>
          <p:cNvPicPr>
            <a:picLocks noChangeAspect="1" noChangeArrowheads="1"/>
          </p:cNvPicPr>
          <p:nvPr/>
        </p:nvPicPr>
        <p:blipFill>
          <a:blip r:embed="rId3"/>
          <a:srcRect t="85367"/>
          <a:stretch>
            <a:fillRect/>
          </a:stretch>
        </p:blipFill>
        <p:spPr bwMode="auto">
          <a:xfrm>
            <a:off x="0" y="546417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Rectangle 8"/>
          <p:cNvSpPr>
            <a:spLocks noChangeArrowheads="1"/>
          </p:cNvSpPr>
          <p:nvPr/>
        </p:nvSpPr>
        <p:spPr bwMode="auto">
          <a:xfrm>
            <a:off x="6067425" y="123825"/>
            <a:ext cx="3076575" cy="284163"/>
          </a:xfrm>
          <a:prstGeom prst="rect">
            <a:avLst/>
          </a:prstGeom>
          <a:solidFill>
            <a:srgbClr val="C512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68375" eaLnBrk="1" hangingPunct="1"/>
            <a:r>
              <a:rPr lang="en-US" altLang="en-US" sz="1200">
                <a:solidFill>
                  <a:schemeClr val="bg1"/>
                </a:solidFill>
              </a:rPr>
              <a:t>Student Services: Option 1</a:t>
            </a:r>
          </a:p>
        </p:txBody>
      </p:sp>
      <p:grpSp>
        <p:nvGrpSpPr>
          <p:cNvPr id="8208" name="Group 11"/>
          <p:cNvGrpSpPr>
            <a:grpSpLocks/>
          </p:cNvGrpSpPr>
          <p:nvPr/>
        </p:nvGrpSpPr>
        <p:grpSpPr bwMode="auto">
          <a:xfrm rot="2130886">
            <a:off x="5660894" y="4755320"/>
            <a:ext cx="376237" cy="377825"/>
            <a:chOff x="5321" y="3035"/>
            <a:chExt cx="274" cy="275"/>
          </a:xfrm>
        </p:grpSpPr>
        <p:sp>
          <p:nvSpPr>
            <p:cNvPr id="8214" name="Oval 12"/>
            <p:cNvSpPr>
              <a:spLocks noChangeArrowheads="1"/>
            </p:cNvSpPr>
            <p:nvPr/>
          </p:nvSpPr>
          <p:spPr bwMode="auto">
            <a:xfrm>
              <a:off x="5321" y="3036"/>
              <a:ext cx="274" cy="274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215" name="Oval 13"/>
            <p:cNvSpPr>
              <a:spLocks noChangeArrowheads="1"/>
            </p:cNvSpPr>
            <p:nvPr/>
          </p:nvSpPr>
          <p:spPr bwMode="auto">
            <a:xfrm>
              <a:off x="5394" y="3035"/>
              <a:ext cx="128" cy="12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8210" name="Rectangle 4"/>
          <p:cNvSpPr>
            <a:spLocks noChangeArrowheads="1"/>
          </p:cNvSpPr>
          <p:nvPr/>
        </p:nvSpPr>
        <p:spPr bwMode="auto">
          <a:xfrm>
            <a:off x="182563" y="2809875"/>
            <a:ext cx="1630362" cy="18859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68375" eaLnBrk="1" hangingPunct="1"/>
            <a:endParaRPr lang="en-US" altLang="en-US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59466" y="2855624"/>
            <a:ext cx="258921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96837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7013" defTabSz="968375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8375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8375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8375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00" u="sng" dirty="0" smtClean="0">
                <a:latin typeface="Century Gothic" panose="020B0502020202020204" pitchFamily="34" charset="0"/>
              </a:rPr>
              <a:t>Existing Buildings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Library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Business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Campus Center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Future M&amp;O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Existing Student Services</a:t>
            </a:r>
          </a:p>
          <a:p>
            <a:pPr lvl="1" indent="-227013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	(Future Basic Skills Center)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en-US" sz="1000" dirty="0" smtClean="0">
              <a:latin typeface="Century Gothic" panose="020B0502020202020204" pitchFamily="34" charset="0"/>
            </a:endParaRPr>
          </a:p>
          <a:p>
            <a:pPr marL="227013" indent="-227013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00" u="sng" dirty="0" smtClean="0">
                <a:latin typeface="Century Gothic" panose="020B0502020202020204" pitchFamily="34" charset="0"/>
              </a:rPr>
              <a:t>Proposed Buildings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Student Services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Bookstore, Culinary Arts, Conference Center, Administration, Archive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Future Building Pad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00" dirty="0" smtClean="0">
              <a:latin typeface="Century Gothic" panose="020B0502020202020204" pitchFamily="34" charset="0"/>
            </a:endParaRPr>
          </a:p>
        </p:txBody>
      </p:sp>
      <p:sp>
        <p:nvSpPr>
          <p:cNvPr id="8212" name="Rectangle 16"/>
          <p:cNvSpPr>
            <a:spLocks noChangeArrowheads="1"/>
          </p:cNvSpPr>
          <p:nvPr/>
        </p:nvSpPr>
        <p:spPr bwMode="auto">
          <a:xfrm rot="189499">
            <a:off x="3819525" y="690563"/>
            <a:ext cx="13525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Panorama Dr.</a:t>
            </a:r>
          </a:p>
        </p:txBody>
      </p:sp>
      <p:sp>
        <p:nvSpPr>
          <p:cNvPr id="8213" name="Rectangle 16"/>
          <p:cNvSpPr>
            <a:spLocks noChangeArrowheads="1"/>
          </p:cNvSpPr>
          <p:nvPr/>
        </p:nvSpPr>
        <p:spPr bwMode="auto">
          <a:xfrm rot="-3858154">
            <a:off x="284163" y="1457325"/>
            <a:ext cx="1354137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Haley St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90488"/>
            <a:ext cx="59166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Oval 23"/>
          <p:cNvSpPr>
            <a:spLocks noChangeArrowheads="1"/>
          </p:cNvSpPr>
          <p:nvPr/>
        </p:nvSpPr>
        <p:spPr bwMode="auto">
          <a:xfrm>
            <a:off x="3579813" y="603250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A</a:t>
            </a:r>
          </a:p>
        </p:txBody>
      </p:sp>
      <p:sp>
        <p:nvSpPr>
          <p:cNvPr id="9220" name="Oval 23"/>
          <p:cNvSpPr>
            <a:spLocks noChangeArrowheads="1"/>
          </p:cNvSpPr>
          <p:nvPr/>
        </p:nvSpPr>
        <p:spPr bwMode="auto">
          <a:xfrm>
            <a:off x="3022600" y="1598613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B</a:t>
            </a:r>
          </a:p>
        </p:txBody>
      </p:sp>
      <p:pic>
        <p:nvPicPr>
          <p:cNvPr id="9221" name="Picture 7" descr="bakersfield college base slide"/>
          <p:cNvPicPr>
            <a:picLocks noChangeAspect="1" noChangeArrowheads="1"/>
          </p:cNvPicPr>
          <p:nvPr/>
        </p:nvPicPr>
        <p:blipFill>
          <a:blip r:embed="rId3"/>
          <a:srcRect t="85367"/>
          <a:stretch>
            <a:fillRect/>
          </a:stretch>
        </p:blipFill>
        <p:spPr bwMode="auto">
          <a:xfrm>
            <a:off x="0" y="546417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6067425" y="123825"/>
            <a:ext cx="3076575" cy="284163"/>
          </a:xfrm>
          <a:prstGeom prst="rect">
            <a:avLst/>
          </a:prstGeom>
          <a:solidFill>
            <a:srgbClr val="C512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68375" eaLnBrk="1" hangingPunct="1"/>
            <a:r>
              <a:rPr lang="en-US" altLang="en-US" sz="1200">
                <a:solidFill>
                  <a:schemeClr val="bg1"/>
                </a:solidFill>
              </a:rPr>
              <a:t>Student Services: Option 1 w/ new entry</a:t>
            </a:r>
          </a:p>
        </p:txBody>
      </p:sp>
      <p:grpSp>
        <p:nvGrpSpPr>
          <p:cNvPr id="9223" name="Group 11"/>
          <p:cNvGrpSpPr>
            <a:grpSpLocks/>
          </p:cNvGrpSpPr>
          <p:nvPr/>
        </p:nvGrpSpPr>
        <p:grpSpPr bwMode="auto">
          <a:xfrm rot="2130886">
            <a:off x="6243638" y="4876800"/>
            <a:ext cx="376237" cy="377825"/>
            <a:chOff x="5321" y="3035"/>
            <a:chExt cx="274" cy="275"/>
          </a:xfrm>
        </p:grpSpPr>
        <p:sp>
          <p:nvSpPr>
            <p:cNvPr id="9228" name="Oval 12"/>
            <p:cNvSpPr>
              <a:spLocks noChangeArrowheads="1"/>
            </p:cNvSpPr>
            <p:nvPr/>
          </p:nvSpPr>
          <p:spPr bwMode="auto">
            <a:xfrm>
              <a:off x="5321" y="3036"/>
              <a:ext cx="274" cy="274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9229" name="Oval 13"/>
            <p:cNvSpPr>
              <a:spLocks noChangeArrowheads="1"/>
            </p:cNvSpPr>
            <p:nvPr/>
          </p:nvSpPr>
          <p:spPr bwMode="auto">
            <a:xfrm>
              <a:off x="5394" y="3035"/>
              <a:ext cx="128" cy="12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6219825" y="469900"/>
            <a:ext cx="29241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defTabSz="968375" eaLnBrk="1" hangingPunct="1">
              <a:spcAft>
                <a:spcPts val="300"/>
              </a:spcAft>
              <a:buFontTx/>
              <a:buAutoNum type="alphaUcPeriod"/>
            </a:pPr>
            <a:r>
              <a:rPr lang="en-US" altLang="en-US" sz="1000" b="0"/>
              <a:t>Panorama Address</a:t>
            </a:r>
          </a:p>
          <a:p>
            <a:pPr marL="228600" indent="-228600" defTabSz="968375" eaLnBrk="1" hangingPunct="1">
              <a:spcAft>
                <a:spcPts val="300"/>
              </a:spcAft>
              <a:buFontTx/>
              <a:buAutoNum type="alphaUcPeriod"/>
            </a:pPr>
            <a:r>
              <a:rPr lang="en-US" altLang="en-US" sz="1000" b="0"/>
              <a:t>Convenience Parking</a:t>
            </a:r>
          </a:p>
          <a:p>
            <a:pPr marL="628650" lvl="1" indent="-228600" defTabSz="968375"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altLang="en-US" sz="1000" b="0"/>
              <a:t>Front Services</a:t>
            </a:r>
          </a:p>
          <a:p>
            <a:pPr marL="628650" lvl="1" indent="-228600" defTabSz="968375"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altLang="en-US" sz="1000" b="0"/>
              <a:t>Culinary Arts</a:t>
            </a:r>
          </a:p>
          <a:p>
            <a:pPr marL="628650" lvl="1" indent="-228600" defTabSz="968375"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altLang="en-US" sz="1000" b="0"/>
              <a:t>Conference</a:t>
            </a:r>
          </a:p>
          <a:p>
            <a:pPr marL="628650" lvl="1" indent="-228600" defTabSz="968375"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altLang="en-US" sz="1000" b="0"/>
              <a:t>Administration</a:t>
            </a:r>
          </a:p>
        </p:txBody>
      </p:sp>
      <p:sp>
        <p:nvSpPr>
          <p:cNvPr id="9225" name="Rectangle 4"/>
          <p:cNvSpPr>
            <a:spLocks noChangeArrowheads="1"/>
          </p:cNvSpPr>
          <p:nvPr/>
        </p:nvSpPr>
        <p:spPr bwMode="auto">
          <a:xfrm>
            <a:off x="182563" y="2809875"/>
            <a:ext cx="1630362" cy="18859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68375" eaLnBrk="1" hangingPunct="1"/>
            <a:endParaRPr lang="en-US" altLang="en-US"/>
          </a:p>
        </p:txBody>
      </p:sp>
      <p:sp>
        <p:nvSpPr>
          <p:cNvPr id="9226" name="Rectangle 16"/>
          <p:cNvSpPr>
            <a:spLocks noChangeArrowheads="1"/>
          </p:cNvSpPr>
          <p:nvPr/>
        </p:nvSpPr>
        <p:spPr bwMode="auto">
          <a:xfrm rot="189499">
            <a:off x="3819525" y="690563"/>
            <a:ext cx="13525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Panorama Dr.</a:t>
            </a:r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 rot="-3858154">
            <a:off x="284163" y="1457325"/>
            <a:ext cx="1354137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Haley St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863" y="428625"/>
            <a:ext cx="6270625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bakersfield college base slide"/>
          <p:cNvPicPr>
            <a:picLocks noChangeAspect="1" noChangeArrowheads="1"/>
          </p:cNvPicPr>
          <p:nvPr/>
        </p:nvPicPr>
        <p:blipFill>
          <a:blip r:embed="rId3"/>
          <a:srcRect t="85367"/>
          <a:stretch>
            <a:fillRect/>
          </a:stretch>
        </p:blipFill>
        <p:spPr bwMode="auto">
          <a:xfrm>
            <a:off x="0" y="546417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16"/>
          <p:cNvSpPr>
            <a:spLocks noChangeArrowheads="1"/>
          </p:cNvSpPr>
          <p:nvPr/>
        </p:nvSpPr>
        <p:spPr bwMode="auto">
          <a:xfrm>
            <a:off x="0" y="0"/>
            <a:ext cx="91440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3200" b="0"/>
              <a:t>Student Services: option 2</a:t>
            </a:r>
          </a:p>
        </p:txBody>
      </p:sp>
      <p:sp>
        <p:nvSpPr>
          <p:cNvPr id="10245" name="Oval 2"/>
          <p:cNvSpPr>
            <a:spLocks noChangeArrowheads="1"/>
          </p:cNvSpPr>
          <p:nvPr/>
        </p:nvSpPr>
        <p:spPr bwMode="auto">
          <a:xfrm>
            <a:off x="3370263" y="1101725"/>
            <a:ext cx="1692275" cy="1525588"/>
          </a:xfrm>
          <a:prstGeom prst="ellipse">
            <a:avLst/>
          </a:prstGeom>
          <a:solidFill>
            <a:srgbClr val="EBC146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68375" eaLnBrk="1" hangingPunct="1"/>
            <a:endParaRPr lang="en-US" altLang="en-US"/>
          </a:p>
        </p:txBody>
      </p:sp>
      <p:sp>
        <p:nvSpPr>
          <p:cNvPr id="10246" name="Rectangle 16"/>
          <p:cNvSpPr>
            <a:spLocks noChangeArrowheads="1"/>
          </p:cNvSpPr>
          <p:nvPr/>
        </p:nvSpPr>
        <p:spPr bwMode="auto">
          <a:xfrm rot="189499">
            <a:off x="3895725" y="952500"/>
            <a:ext cx="13525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Panorama Dr.</a:t>
            </a:r>
          </a:p>
        </p:txBody>
      </p:sp>
      <p:sp>
        <p:nvSpPr>
          <p:cNvPr id="10247" name="Rectangle 16"/>
          <p:cNvSpPr>
            <a:spLocks noChangeArrowheads="1"/>
          </p:cNvSpPr>
          <p:nvPr/>
        </p:nvSpPr>
        <p:spPr bwMode="auto">
          <a:xfrm rot="-3877702">
            <a:off x="5591969" y="2934494"/>
            <a:ext cx="13350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Mt. Vernon</a:t>
            </a:r>
          </a:p>
        </p:txBody>
      </p:sp>
      <p:sp>
        <p:nvSpPr>
          <p:cNvPr id="10248" name="Rectangle 16"/>
          <p:cNvSpPr>
            <a:spLocks noChangeArrowheads="1"/>
          </p:cNvSpPr>
          <p:nvPr/>
        </p:nvSpPr>
        <p:spPr bwMode="auto">
          <a:xfrm rot="1481259">
            <a:off x="2578100" y="4225925"/>
            <a:ext cx="135255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University Ave</a:t>
            </a:r>
          </a:p>
        </p:txBody>
      </p:sp>
      <p:sp>
        <p:nvSpPr>
          <p:cNvPr id="10249" name="Rectangle 16"/>
          <p:cNvSpPr>
            <a:spLocks noChangeArrowheads="1"/>
          </p:cNvSpPr>
          <p:nvPr/>
        </p:nvSpPr>
        <p:spPr bwMode="auto">
          <a:xfrm rot="-3858154">
            <a:off x="1474788" y="1974850"/>
            <a:ext cx="1354137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Haley St</a:t>
            </a:r>
          </a:p>
        </p:txBody>
      </p:sp>
      <p:grpSp>
        <p:nvGrpSpPr>
          <p:cNvPr id="10250" name="Group 11"/>
          <p:cNvGrpSpPr>
            <a:grpSpLocks/>
          </p:cNvGrpSpPr>
          <p:nvPr/>
        </p:nvGrpSpPr>
        <p:grpSpPr bwMode="auto">
          <a:xfrm rot="2130886">
            <a:off x="6243638" y="4876800"/>
            <a:ext cx="376237" cy="377825"/>
            <a:chOff x="5321" y="3035"/>
            <a:chExt cx="274" cy="275"/>
          </a:xfrm>
        </p:grpSpPr>
        <p:sp>
          <p:nvSpPr>
            <p:cNvPr id="10251" name="Oval 12"/>
            <p:cNvSpPr>
              <a:spLocks noChangeArrowheads="1"/>
            </p:cNvSpPr>
            <p:nvPr/>
          </p:nvSpPr>
          <p:spPr bwMode="auto">
            <a:xfrm>
              <a:off x="5321" y="3036"/>
              <a:ext cx="274" cy="274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0252" name="Oval 13"/>
            <p:cNvSpPr>
              <a:spLocks noChangeArrowheads="1"/>
            </p:cNvSpPr>
            <p:nvPr/>
          </p:nvSpPr>
          <p:spPr bwMode="auto">
            <a:xfrm>
              <a:off x="5394" y="3035"/>
              <a:ext cx="128" cy="12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2" y="72920"/>
            <a:ext cx="5916706" cy="4572000"/>
          </a:xfrm>
          <a:prstGeom prst="rect">
            <a:avLst/>
          </a:prstGeom>
        </p:spPr>
      </p:pic>
      <p:sp>
        <p:nvSpPr>
          <p:cNvPr id="11267" name="Oval 24"/>
          <p:cNvSpPr>
            <a:spLocks noChangeArrowheads="1"/>
          </p:cNvSpPr>
          <p:nvPr/>
        </p:nvSpPr>
        <p:spPr bwMode="auto">
          <a:xfrm>
            <a:off x="3737178" y="2978432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B</a:t>
            </a:r>
          </a:p>
        </p:txBody>
      </p:sp>
      <p:sp>
        <p:nvSpPr>
          <p:cNvPr id="11268" name="Oval 25"/>
          <p:cNvSpPr>
            <a:spLocks noChangeArrowheads="1"/>
          </p:cNvSpPr>
          <p:nvPr/>
        </p:nvSpPr>
        <p:spPr bwMode="auto">
          <a:xfrm>
            <a:off x="3126193" y="2978432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 dirty="0"/>
              <a:t>A</a:t>
            </a:r>
          </a:p>
        </p:txBody>
      </p:sp>
      <p:sp>
        <p:nvSpPr>
          <p:cNvPr id="11269" name="Oval 25"/>
          <p:cNvSpPr>
            <a:spLocks noChangeArrowheads="1"/>
          </p:cNvSpPr>
          <p:nvPr/>
        </p:nvSpPr>
        <p:spPr bwMode="auto">
          <a:xfrm>
            <a:off x="5205413" y="2251075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C</a:t>
            </a:r>
          </a:p>
        </p:txBody>
      </p:sp>
      <p:sp>
        <p:nvSpPr>
          <p:cNvPr id="11270" name="Oval 25"/>
          <p:cNvSpPr>
            <a:spLocks noChangeArrowheads="1"/>
          </p:cNvSpPr>
          <p:nvPr/>
        </p:nvSpPr>
        <p:spPr bwMode="auto">
          <a:xfrm>
            <a:off x="2997200" y="2149475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1</a:t>
            </a:r>
          </a:p>
        </p:txBody>
      </p:sp>
      <p:sp>
        <p:nvSpPr>
          <p:cNvPr id="11271" name="Oval 25"/>
          <p:cNvSpPr>
            <a:spLocks noChangeArrowheads="1"/>
          </p:cNvSpPr>
          <p:nvPr/>
        </p:nvSpPr>
        <p:spPr bwMode="auto">
          <a:xfrm>
            <a:off x="2420938" y="3641725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5</a:t>
            </a:r>
          </a:p>
        </p:txBody>
      </p:sp>
      <p:sp>
        <p:nvSpPr>
          <p:cNvPr id="11272" name="Oval 24"/>
          <p:cNvSpPr>
            <a:spLocks noChangeArrowheads="1"/>
          </p:cNvSpPr>
          <p:nvPr/>
        </p:nvSpPr>
        <p:spPr bwMode="auto">
          <a:xfrm>
            <a:off x="4459288" y="3092450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4</a:t>
            </a:r>
          </a:p>
        </p:txBody>
      </p:sp>
      <p:sp>
        <p:nvSpPr>
          <p:cNvPr id="11273" name="Oval 20"/>
          <p:cNvSpPr>
            <a:spLocks noChangeArrowheads="1"/>
          </p:cNvSpPr>
          <p:nvPr/>
        </p:nvSpPr>
        <p:spPr bwMode="auto">
          <a:xfrm>
            <a:off x="4227513" y="1584325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2</a:t>
            </a:r>
          </a:p>
        </p:txBody>
      </p:sp>
      <p:pic>
        <p:nvPicPr>
          <p:cNvPr id="11274" name="Picture 7" descr="bakersfield college base slide"/>
          <p:cNvPicPr>
            <a:picLocks noChangeAspect="1" noChangeArrowheads="1"/>
          </p:cNvPicPr>
          <p:nvPr/>
        </p:nvPicPr>
        <p:blipFill>
          <a:blip r:embed="rId3"/>
          <a:srcRect t="85367"/>
          <a:stretch>
            <a:fillRect/>
          </a:stretch>
        </p:blipFill>
        <p:spPr bwMode="auto">
          <a:xfrm>
            <a:off x="0" y="546417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Rectangle 8"/>
          <p:cNvSpPr>
            <a:spLocks noChangeArrowheads="1"/>
          </p:cNvSpPr>
          <p:nvPr/>
        </p:nvSpPr>
        <p:spPr bwMode="auto">
          <a:xfrm>
            <a:off x="6067425" y="123825"/>
            <a:ext cx="3076575" cy="284163"/>
          </a:xfrm>
          <a:prstGeom prst="rect">
            <a:avLst/>
          </a:prstGeom>
          <a:solidFill>
            <a:srgbClr val="C512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68375" eaLnBrk="1" hangingPunct="1"/>
            <a:r>
              <a:rPr lang="en-US" altLang="en-US" sz="1200">
                <a:solidFill>
                  <a:schemeClr val="bg1"/>
                </a:solidFill>
              </a:rPr>
              <a:t>Student Services: Option 2</a:t>
            </a:r>
          </a:p>
        </p:txBody>
      </p:sp>
      <p:grpSp>
        <p:nvGrpSpPr>
          <p:cNvPr id="11276" name="Group 11"/>
          <p:cNvGrpSpPr>
            <a:grpSpLocks/>
          </p:cNvGrpSpPr>
          <p:nvPr/>
        </p:nvGrpSpPr>
        <p:grpSpPr bwMode="auto">
          <a:xfrm rot="2130886">
            <a:off x="5621235" y="4769961"/>
            <a:ext cx="376237" cy="377825"/>
            <a:chOff x="5321" y="3035"/>
            <a:chExt cx="274" cy="275"/>
          </a:xfrm>
        </p:grpSpPr>
        <p:sp>
          <p:nvSpPr>
            <p:cNvPr id="2" name="Oval 12"/>
            <p:cNvSpPr>
              <a:spLocks noChangeArrowheads="1"/>
            </p:cNvSpPr>
            <p:nvPr/>
          </p:nvSpPr>
          <p:spPr bwMode="auto">
            <a:xfrm>
              <a:off x="5321" y="3036"/>
              <a:ext cx="274" cy="274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4" name="Oval 13"/>
            <p:cNvSpPr>
              <a:spLocks noChangeArrowheads="1"/>
            </p:cNvSpPr>
            <p:nvPr/>
          </p:nvSpPr>
          <p:spPr bwMode="auto">
            <a:xfrm>
              <a:off x="5394" y="3035"/>
              <a:ext cx="128" cy="12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1281" name="Text Box 9"/>
          <p:cNvSpPr txBox="1">
            <a:spLocks noChangeArrowheads="1"/>
          </p:cNvSpPr>
          <p:nvPr/>
        </p:nvSpPr>
        <p:spPr bwMode="auto">
          <a:xfrm>
            <a:off x="6219825" y="469900"/>
            <a:ext cx="2924175" cy="390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6837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8375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8375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8375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8375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000" u="sng" dirty="0" smtClean="0">
                <a:latin typeface="Century Gothic" panose="020B0502020202020204" pitchFamily="34" charset="0"/>
              </a:rPr>
              <a:t>PROS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Consolidates </a:t>
            </a:r>
            <a:r>
              <a:rPr lang="en-US" altLang="en-US" sz="1000" b="0" dirty="0">
                <a:latin typeface="Century Gothic" panose="020B0502020202020204" pitchFamily="34" charset="0"/>
              </a:rPr>
              <a:t>S</a:t>
            </a:r>
            <a:r>
              <a:rPr lang="en-US" altLang="en-US" sz="1000" b="0" dirty="0" smtClean="0">
                <a:latin typeface="Century Gothic" panose="020B0502020202020204" pitchFamily="34" charset="0"/>
              </a:rPr>
              <a:t>tudent </a:t>
            </a:r>
            <a:r>
              <a:rPr lang="en-US" altLang="en-US" sz="1000" b="0" dirty="0">
                <a:latin typeface="Century Gothic" panose="020B0502020202020204" pitchFamily="34" charset="0"/>
              </a:rPr>
              <a:t>S</a:t>
            </a:r>
            <a:r>
              <a:rPr lang="en-US" altLang="en-US" sz="1000" b="0" dirty="0" smtClean="0">
                <a:latin typeface="Century Gothic" panose="020B0502020202020204" pitchFamily="34" charset="0"/>
              </a:rPr>
              <a:t>ervices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Student Services convenient to parking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Project qualifies for State Funding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Relocation of Administration is not required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>
                <a:latin typeface="Century Gothic" panose="020B0502020202020204" pitchFamily="34" charset="0"/>
              </a:rPr>
              <a:t>Allows for visual and physical connection from Panorama Drive/Transit Drop Off to Campus Core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Synergies: </a:t>
            </a:r>
          </a:p>
          <a:p>
            <a:pPr marL="339725" indent="-339725" eaLnBrk="1" hangingPunct="1"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	Culinary / Conference</a:t>
            </a:r>
          </a:p>
          <a:p>
            <a:pPr marL="339725" indent="-339725" eaLnBrk="1" hangingPunct="1"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	Conference / Campus Center</a:t>
            </a:r>
          </a:p>
          <a:p>
            <a:pPr marL="339725" indent="-339725" eaLnBrk="1" hangingPunct="1"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000" u="sng" dirty="0" smtClean="0">
                <a:latin typeface="Century Gothic" panose="020B0502020202020204" pitchFamily="34" charset="0"/>
              </a:rPr>
              <a:t>CONS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Not visually accessible from campus perimeter 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Swing Space Required for Bookstore</a:t>
            </a:r>
          </a:p>
          <a:p>
            <a:pPr marL="227013" indent="-2270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Limits student engagement at Library / Campus Quad</a:t>
            </a:r>
          </a:p>
        </p:txBody>
      </p:sp>
      <p:sp>
        <p:nvSpPr>
          <p:cNvPr id="11278" name="Rectangle 4"/>
          <p:cNvSpPr>
            <a:spLocks noChangeArrowheads="1"/>
          </p:cNvSpPr>
          <p:nvPr/>
        </p:nvSpPr>
        <p:spPr bwMode="auto">
          <a:xfrm>
            <a:off x="182563" y="2809875"/>
            <a:ext cx="1630362" cy="18859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68375" eaLnBrk="1" hangingPunct="1"/>
            <a:endParaRPr lang="en-US" altLang="en-US"/>
          </a:p>
        </p:txBody>
      </p:sp>
      <p:sp>
        <p:nvSpPr>
          <p:cNvPr id="11283" name="Text Box 9"/>
          <p:cNvSpPr txBox="1">
            <a:spLocks noChangeArrowheads="1"/>
          </p:cNvSpPr>
          <p:nvPr/>
        </p:nvSpPr>
        <p:spPr bwMode="auto">
          <a:xfrm>
            <a:off x="153988" y="2755900"/>
            <a:ext cx="23622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96837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7013" defTabSz="968375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8375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8375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8375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00" u="sng" dirty="0" smtClean="0">
                <a:latin typeface="Century Gothic" panose="020B0502020202020204" pitchFamily="34" charset="0"/>
              </a:rPr>
              <a:t>Existing Buildings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Library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Administration 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Business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Campus Center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Future M&amp;O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000" dirty="0" smtClean="0">
              <a:latin typeface="Century Gothic" panose="020B0502020202020204" pitchFamily="34" charset="0"/>
            </a:endParaRPr>
          </a:p>
          <a:p>
            <a:pPr marL="227013" indent="-227013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00" u="sng" dirty="0" smtClean="0">
                <a:latin typeface="Century Gothic" panose="020B0502020202020204" pitchFamily="34" charset="0"/>
              </a:rPr>
              <a:t>Proposed Buildings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Student Services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Bookstore, Culinary Arts, Conference Center, Archive</a:t>
            </a:r>
          </a:p>
          <a:p>
            <a:pPr marL="227013" indent="-227013" eaLnBrk="1" hangingPunct="1"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000" b="0" dirty="0" smtClean="0">
                <a:latin typeface="Century Gothic" panose="020B0502020202020204" pitchFamily="34" charset="0"/>
              </a:rPr>
              <a:t>Future Building Pad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00" dirty="0" smtClean="0">
              <a:latin typeface="Century Gothic" panose="020B0502020202020204" pitchFamily="34" charset="0"/>
            </a:endParaRPr>
          </a:p>
        </p:txBody>
      </p:sp>
      <p:sp>
        <p:nvSpPr>
          <p:cNvPr id="11280" name="Oval 21"/>
          <p:cNvSpPr>
            <a:spLocks noChangeArrowheads="1"/>
          </p:cNvSpPr>
          <p:nvPr/>
        </p:nvSpPr>
        <p:spPr bwMode="auto">
          <a:xfrm>
            <a:off x="4714875" y="1584325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3</a:t>
            </a: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 rot="189499">
            <a:off x="3819525" y="690563"/>
            <a:ext cx="13525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Panorama Dr.</a:t>
            </a:r>
          </a:p>
        </p:txBody>
      </p:sp>
      <p:sp>
        <p:nvSpPr>
          <p:cNvPr id="11282" name="Rectangle 16"/>
          <p:cNvSpPr>
            <a:spLocks noChangeArrowheads="1"/>
          </p:cNvSpPr>
          <p:nvPr/>
        </p:nvSpPr>
        <p:spPr bwMode="auto">
          <a:xfrm rot="-3858154">
            <a:off x="284163" y="1457325"/>
            <a:ext cx="1354137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Haley St</a:t>
            </a:r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2309813" y="1003300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 dirty="0"/>
              <a:t>(E)</a:t>
            </a: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3219450" y="1258888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"/>
              <a:t>(E)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863" y="428625"/>
            <a:ext cx="6270625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bakersfield college base slide"/>
          <p:cNvPicPr>
            <a:picLocks noChangeAspect="1" noChangeArrowheads="1"/>
          </p:cNvPicPr>
          <p:nvPr/>
        </p:nvPicPr>
        <p:blipFill>
          <a:blip r:embed="rId3"/>
          <a:srcRect t="85367"/>
          <a:stretch>
            <a:fillRect/>
          </a:stretch>
        </p:blipFill>
        <p:spPr bwMode="auto">
          <a:xfrm>
            <a:off x="0" y="546417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16"/>
          <p:cNvSpPr>
            <a:spLocks noChangeArrowheads="1"/>
          </p:cNvSpPr>
          <p:nvPr/>
        </p:nvSpPr>
        <p:spPr bwMode="auto">
          <a:xfrm>
            <a:off x="0" y="0"/>
            <a:ext cx="91440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3200" b="0"/>
              <a:t>Student Services: option 3</a:t>
            </a:r>
          </a:p>
        </p:txBody>
      </p:sp>
      <p:sp>
        <p:nvSpPr>
          <p:cNvPr id="13317" name="Oval 2"/>
          <p:cNvSpPr>
            <a:spLocks noChangeArrowheads="1"/>
          </p:cNvSpPr>
          <p:nvPr/>
        </p:nvSpPr>
        <p:spPr bwMode="auto">
          <a:xfrm>
            <a:off x="3370263" y="1101725"/>
            <a:ext cx="1692275" cy="1525588"/>
          </a:xfrm>
          <a:prstGeom prst="ellipse">
            <a:avLst/>
          </a:prstGeom>
          <a:solidFill>
            <a:srgbClr val="EBC146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68375" eaLnBrk="1" hangingPunct="1"/>
            <a:endParaRPr lang="en-US" altLang="en-US"/>
          </a:p>
        </p:txBody>
      </p:sp>
      <p:sp>
        <p:nvSpPr>
          <p:cNvPr id="13318" name="Rectangle 16"/>
          <p:cNvSpPr>
            <a:spLocks noChangeArrowheads="1"/>
          </p:cNvSpPr>
          <p:nvPr/>
        </p:nvSpPr>
        <p:spPr bwMode="auto">
          <a:xfrm rot="189499">
            <a:off x="3895725" y="952500"/>
            <a:ext cx="13525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Panorama Dr.</a:t>
            </a:r>
          </a:p>
        </p:txBody>
      </p:sp>
      <p:sp>
        <p:nvSpPr>
          <p:cNvPr id="13319" name="Rectangle 16"/>
          <p:cNvSpPr>
            <a:spLocks noChangeArrowheads="1"/>
          </p:cNvSpPr>
          <p:nvPr/>
        </p:nvSpPr>
        <p:spPr bwMode="auto">
          <a:xfrm rot="-3877702">
            <a:off x="5591969" y="2934494"/>
            <a:ext cx="13350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Mt. Vernon</a:t>
            </a:r>
          </a:p>
        </p:txBody>
      </p:sp>
      <p:sp>
        <p:nvSpPr>
          <p:cNvPr id="13320" name="Rectangle 16"/>
          <p:cNvSpPr>
            <a:spLocks noChangeArrowheads="1"/>
          </p:cNvSpPr>
          <p:nvPr/>
        </p:nvSpPr>
        <p:spPr bwMode="auto">
          <a:xfrm rot="1481259">
            <a:off x="2578100" y="4225925"/>
            <a:ext cx="135255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University Ave</a:t>
            </a:r>
          </a:p>
        </p:txBody>
      </p:sp>
      <p:sp>
        <p:nvSpPr>
          <p:cNvPr id="13321" name="Rectangle 16"/>
          <p:cNvSpPr>
            <a:spLocks noChangeArrowheads="1"/>
          </p:cNvSpPr>
          <p:nvPr/>
        </p:nvSpPr>
        <p:spPr bwMode="auto">
          <a:xfrm rot="-3858154">
            <a:off x="1474788" y="1974850"/>
            <a:ext cx="1354137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1" hangingPunct="1"/>
            <a:r>
              <a:rPr lang="en-US" altLang="en-US" sz="1000" b="0"/>
              <a:t>Haley St</a:t>
            </a:r>
          </a:p>
        </p:txBody>
      </p:sp>
      <p:grpSp>
        <p:nvGrpSpPr>
          <p:cNvPr id="13322" name="Group 11"/>
          <p:cNvGrpSpPr>
            <a:grpSpLocks/>
          </p:cNvGrpSpPr>
          <p:nvPr/>
        </p:nvGrpSpPr>
        <p:grpSpPr bwMode="auto">
          <a:xfrm rot="2130886">
            <a:off x="6243638" y="4876800"/>
            <a:ext cx="376237" cy="377825"/>
            <a:chOff x="5321" y="3035"/>
            <a:chExt cx="274" cy="275"/>
          </a:xfrm>
        </p:grpSpPr>
        <p:sp>
          <p:nvSpPr>
            <p:cNvPr id="13323" name="Oval 12"/>
            <p:cNvSpPr>
              <a:spLocks noChangeArrowheads="1"/>
            </p:cNvSpPr>
            <p:nvPr/>
          </p:nvSpPr>
          <p:spPr bwMode="auto">
            <a:xfrm>
              <a:off x="5321" y="3036"/>
              <a:ext cx="274" cy="274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3324" name="Oval 13"/>
            <p:cNvSpPr>
              <a:spLocks noChangeArrowheads="1"/>
            </p:cNvSpPr>
            <p:nvPr/>
          </p:nvSpPr>
          <p:spPr bwMode="auto">
            <a:xfrm>
              <a:off x="5394" y="3035"/>
              <a:ext cx="128" cy="12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8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8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32534</TotalTime>
  <Words>569</Words>
  <Application>Microsoft Office PowerPoint</Application>
  <PresentationFormat>Custom</PresentationFormat>
  <Paragraphs>241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Hill Partnership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DChoi</dc:creator>
  <cp:lastModifiedBy>Megan Gaunce</cp:lastModifiedBy>
  <cp:revision>389</cp:revision>
  <cp:lastPrinted>2014-03-20T20:00:17Z</cp:lastPrinted>
  <dcterms:created xsi:type="dcterms:W3CDTF">2012-02-16T01:06:48Z</dcterms:created>
  <dcterms:modified xsi:type="dcterms:W3CDTF">2014-03-20T20:04:58Z</dcterms:modified>
</cp:coreProperties>
</file>