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72" r:id="rId3"/>
    <p:sldId id="273" r:id="rId4"/>
    <p:sldId id="274" r:id="rId5"/>
    <p:sldId id="275" r:id="rId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5" autoAdjust="0"/>
    <p:restoredTop sz="94599" autoAdjust="0"/>
  </p:normalViewPr>
  <p:slideViewPr>
    <p:cSldViewPr>
      <p:cViewPr varScale="1">
        <p:scale>
          <a:sx n="84" d="100"/>
          <a:sy n="84" d="100"/>
        </p:scale>
        <p:origin x="125" y="8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10/4/2021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10/4/2021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10/4/2021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10/4/2021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10/4/2021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10/4/2021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10/4/2021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10/4/2021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10/4/2021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10/4/2021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10/4/2021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10/4/2021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10/4/2021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12" y="1676400"/>
            <a:ext cx="9144000" cy="2667000"/>
          </a:xfrm>
        </p:spPr>
        <p:txBody>
          <a:bodyPr/>
          <a:lstStyle/>
          <a:p>
            <a:pPr algn="ctr"/>
            <a:r>
              <a:rPr lang="en-US" sz="3600" dirty="0"/>
              <a:t>Achieving the Desired Outcomes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mtClean="0"/>
              <a:t>BC Counseling </a:t>
            </a:r>
            <a:r>
              <a:rPr lang="en-US" dirty="0" smtClean="0"/>
              <a:t>and Advising</a:t>
            </a:r>
            <a:endParaRPr lang="en-US" dirty="0" smtClean="0"/>
          </a:p>
          <a:p>
            <a:pPr algn="ctr"/>
            <a:r>
              <a:rPr lang="en-US" dirty="0" smtClean="0"/>
              <a:t>Clarify – Commit – Complete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Updating BC Guided Pathways </a:t>
            </a:r>
            <a:br>
              <a:rPr lang="en-US" dirty="0" smtClean="0"/>
            </a:br>
            <a:r>
              <a:rPr lang="en-US" dirty="0" smtClean="0"/>
              <a:t>Completion Coaching Teams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9412" y="1828800"/>
            <a:ext cx="11506200" cy="48006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289843"/>
              </p:ext>
            </p:extLst>
          </p:nvPr>
        </p:nvGraphicFramePr>
        <p:xfrm>
          <a:off x="446087" y="1896530"/>
          <a:ext cx="1752600" cy="4661962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3449910475"/>
                    </a:ext>
                  </a:extLst>
                </a:gridCol>
              </a:tblGrid>
              <a:tr h="450715">
                <a:tc>
                  <a:txBody>
                    <a:bodyPr/>
                    <a:lstStyle/>
                    <a:p>
                      <a:pPr rtl="0" font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Learning and Career Pathways</a:t>
                      </a:r>
                    </a:p>
                  </a:txBody>
                  <a:tcPr marL="16287" marR="16287" marT="0" marB="0" anchor="ctr">
                    <a:lnL w="228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28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09191"/>
                  </a:ext>
                </a:extLst>
              </a:tr>
              <a:tr h="240464"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Departments</a:t>
                      </a:r>
                    </a:p>
                  </a:txBody>
                  <a:tcPr marL="16287" marR="16287" marT="0" marB="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015248"/>
                  </a:ext>
                </a:extLst>
              </a:tr>
              <a:tr h="240464">
                <a:tc>
                  <a:txBody>
                    <a:bodyPr/>
                    <a:lstStyle/>
                    <a:p>
                      <a:pPr rtl="0" fontAlgn="ctr"/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Programs of Study</a:t>
                      </a:r>
                    </a:p>
                  </a:txBody>
                  <a:tcPr marL="16287" marR="16287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143057"/>
                  </a:ext>
                </a:extLst>
              </a:tr>
              <a:tr h="358872">
                <a:tc>
                  <a:txBody>
                    <a:bodyPr/>
                    <a:lstStyle/>
                    <a:p>
                      <a:pPr rtl="0" fontAlgn="ctr"/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# Students (currently enrolled excludes spec. admit)</a:t>
                      </a:r>
                    </a:p>
                  </a:txBody>
                  <a:tcPr marL="16287" marR="16287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830977"/>
                  </a:ext>
                </a:extLst>
              </a:tr>
              <a:tr h="166475">
                <a:tc>
                  <a:txBody>
                    <a:bodyPr/>
                    <a:lstStyle/>
                    <a:p>
                      <a:pPr rtl="0" fontAlgn="ctr"/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Department Chairs</a:t>
                      </a:r>
                    </a:p>
                  </a:txBody>
                  <a:tcPr marL="16287" marR="16287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426610"/>
                  </a:ext>
                </a:extLst>
              </a:tr>
              <a:tr h="166475">
                <a:tc>
                  <a:txBody>
                    <a:bodyPr/>
                    <a:lstStyle/>
                    <a:p>
                      <a:pPr rtl="0" fontAlgn="ctr"/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Spring 2018 Faculty Lead</a:t>
                      </a:r>
                    </a:p>
                  </a:txBody>
                  <a:tcPr marL="16287" marR="16287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183385"/>
                  </a:ext>
                </a:extLst>
              </a:tr>
              <a:tr h="166475">
                <a:tc>
                  <a:txBody>
                    <a:bodyPr/>
                    <a:lstStyle/>
                    <a:p>
                      <a:pPr rtl="0" fontAlgn="ctr"/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2019-20 Faculty Lead</a:t>
                      </a:r>
                    </a:p>
                  </a:txBody>
                  <a:tcPr marL="16287" marR="16287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385593"/>
                  </a:ext>
                </a:extLst>
              </a:tr>
              <a:tr h="289612">
                <a:tc>
                  <a:txBody>
                    <a:bodyPr/>
                    <a:lstStyle/>
                    <a:p>
                      <a:pPr rtl="0" fontAlgn="ctr"/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Counseling &amp; Advising Expert(s)</a:t>
                      </a:r>
                    </a:p>
                  </a:txBody>
                  <a:tcPr marL="16287" marR="16287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987252"/>
                  </a:ext>
                </a:extLst>
              </a:tr>
              <a:tr h="166475">
                <a:tc>
                  <a:txBody>
                    <a:bodyPr/>
                    <a:lstStyle/>
                    <a:p>
                      <a:pPr rtl="0" fontAlgn="ctr"/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SOC Intern</a:t>
                      </a:r>
                    </a:p>
                  </a:txBody>
                  <a:tcPr marL="16287" marR="16287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89281"/>
                  </a:ext>
                </a:extLst>
              </a:tr>
              <a:tr h="166475">
                <a:tc>
                  <a:txBody>
                    <a:bodyPr/>
                    <a:lstStyle/>
                    <a:p>
                      <a:pPr rtl="0" fontAlgn="ctr"/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 Coach</a:t>
                      </a:r>
                    </a:p>
                  </a:txBody>
                  <a:tcPr marL="16287" marR="16287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910761"/>
                  </a:ext>
                </a:extLst>
              </a:tr>
              <a:tr h="166475">
                <a:tc>
                  <a:txBody>
                    <a:bodyPr/>
                    <a:lstStyle/>
                    <a:p>
                      <a:pPr rtl="0" fontAlgn="ctr"/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Admin Lead</a:t>
                      </a:r>
                    </a:p>
                  </a:txBody>
                  <a:tcPr marL="16287" marR="16287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279391"/>
                  </a:ext>
                </a:extLst>
              </a:tr>
              <a:tr h="166475">
                <a:tc>
                  <a:txBody>
                    <a:bodyPr/>
                    <a:lstStyle/>
                    <a:p>
                      <a:pPr rtl="0" fontAlgn="ctr"/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Admin Team</a:t>
                      </a:r>
                    </a:p>
                  </a:txBody>
                  <a:tcPr marL="16287" marR="16287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453139"/>
                  </a:ext>
                </a:extLst>
              </a:tr>
              <a:tr h="166475">
                <a:tc>
                  <a:txBody>
                    <a:bodyPr/>
                    <a:lstStyle/>
                    <a:p>
                      <a:pPr rtl="0" fontAlgn="ctr"/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Admin Support</a:t>
                      </a:r>
                    </a:p>
                  </a:txBody>
                  <a:tcPr marL="16287" marR="16287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017232"/>
                  </a:ext>
                </a:extLst>
              </a:tr>
              <a:tr h="166475">
                <a:tc>
                  <a:txBody>
                    <a:bodyPr/>
                    <a:lstStyle/>
                    <a:p>
                      <a:pPr rtl="0" fontAlgn="ctr"/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Faculty Lead</a:t>
                      </a:r>
                    </a:p>
                  </a:txBody>
                  <a:tcPr marL="16287" marR="16287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083923"/>
                  </a:ext>
                </a:extLst>
              </a:tr>
              <a:tr h="166475">
                <a:tc>
                  <a:txBody>
                    <a:bodyPr/>
                    <a:lstStyle/>
                    <a:p>
                      <a:pPr rtl="0" fontAlgn="ctr"/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Discipline Faculty Expert(s)</a:t>
                      </a:r>
                    </a:p>
                  </a:txBody>
                  <a:tcPr marL="16287" marR="16287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971497"/>
                  </a:ext>
                </a:extLst>
              </a:tr>
              <a:tr h="166475">
                <a:tc>
                  <a:txBody>
                    <a:bodyPr/>
                    <a:lstStyle/>
                    <a:p>
                      <a:pPr rtl="0" fontAlgn="ctr"/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Financial Aid Expert(s)</a:t>
                      </a:r>
                    </a:p>
                  </a:txBody>
                  <a:tcPr marL="16287" marR="16287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204453"/>
                  </a:ext>
                </a:extLst>
              </a:tr>
              <a:tr h="166475">
                <a:tc>
                  <a:txBody>
                    <a:bodyPr/>
                    <a:lstStyle/>
                    <a:p>
                      <a:pPr rtl="0" fontAlgn="ctr"/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Peer Mentors</a:t>
                      </a:r>
                    </a:p>
                  </a:txBody>
                  <a:tcPr marL="16287" marR="16287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499975"/>
                  </a:ext>
                </a:extLst>
              </a:tr>
              <a:tr h="751185">
                <a:tc>
                  <a:txBody>
                    <a:bodyPr/>
                    <a:lstStyle/>
                    <a:p>
                      <a:pPr rtl="0" fontAlgn="ctr"/>
                      <a:r>
                        <a:rPr lang="en-US" sz="80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Student Support Experts: (Library(LIB), Math Center (MC), Writing Center (WC), Supplemental Instruction (SI), Tutoring (TC), Admissions &amp; Records (A&amp;R), Outreach (Out))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6287" marR="16287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903586"/>
                  </a:ext>
                </a:extLst>
              </a:tr>
              <a:tr h="332950">
                <a:tc>
                  <a:txBody>
                    <a:bodyPr/>
                    <a:lstStyle/>
                    <a:p>
                      <a:pPr rtl="0" fontAlgn="ctr"/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Career Experts (where necessary)</a:t>
                      </a:r>
                    </a:p>
                  </a:txBody>
                  <a:tcPr marL="16287" marR="16287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71959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12634"/>
              </p:ext>
            </p:extLst>
          </p:nvPr>
        </p:nvGraphicFramePr>
        <p:xfrm>
          <a:off x="2235992" y="1891240"/>
          <a:ext cx="9612315" cy="470959"/>
        </p:xfrm>
        <a:graphic>
          <a:graphicData uri="http://schemas.openxmlformats.org/drawingml/2006/table">
            <a:tbl>
              <a:tblPr/>
              <a:tblGrid>
                <a:gridCol w="934017">
                  <a:extLst>
                    <a:ext uri="{9D8B030D-6E8A-4147-A177-3AD203B41FA5}">
                      <a16:colId xmlns:a16="http://schemas.microsoft.com/office/drawing/2014/main" val="1013354932"/>
                    </a:ext>
                  </a:extLst>
                </a:gridCol>
                <a:gridCol w="897059">
                  <a:extLst>
                    <a:ext uri="{9D8B030D-6E8A-4147-A177-3AD203B41FA5}">
                      <a16:colId xmlns:a16="http://schemas.microsoft.com/office/drawing/2014/main" val="416758444"/>
                    </a:ext>
                  </a:extLst>
                </a:gridCol>
                <a:gridCol w="883620">
                  <a:extLst>
                    <a:ext uri="{9D8B030D-6E8A-4147-A177-3AD203B41FA5}">
                      <a16:colId xmlns:a16="http://schemas.microsoft.com/office/drawing/2014/main" val="306125764"/>
                    </a:ext>
                  </a:extLst>
                </a:gridCol>
                <a:gridCol w="1189361">
                  <a:extLst>
                    <a:ext uri="{9D8B030D-6E8A-4147-A177-3AD203B41FA5}">
                      <a16:colId xmlns:a16="http://schemas.microsoft.com/office/drawing/2014/main" val="1628923378"/>
                    </a:ext>
                  </a:extLst>
                </a:gridCol>
                <a:gridCol w="1001213">
                  <a:extLst>
                    <a:ext uri="{9D8B030D-6E8A-4147-A177-3AD203B41FA5}">
                      <a16:colId xmlns:a16="http://schemas.microsoft.com/office/drawing/2014/main" val="1965776730"/>
                    </a:ext>
                  </a:extLst>
                </a:gridCol>
                <a:gridCol w="1323752">
                  <a:extLst>
                    <a:ext uri="{9D8B030D-6E8A-4147-A177-3AD203B41FA5}">
                      <a16:colId xmlns:a16="http://schemas.microsoft.com/office/drawing/2014/main" val="851200929"/>
                    </a:ext>
                  </a:extLst>
                </a:gridCol>
                <a:gridCol w="920578">
                  <a:extLst>
                    <a:ext uri="{9D8B030D-6E8A-4147-A177-3AD203B41FA5}">
                      <a16:colId xmlns:a16="http://schemas.microsoft.com/office/drawing/2014/main" val="1280823671"/>
                    </a:ext>
                  </a:extLst>
                </a:gridCol>
                <a:gridCol w="779468">
                  <a:extLst>
                    <a:ext uri="{9D8B030D-6E8A-4147-A177-3AD203B41FA5}">
                      <a16:colId xmlns:a16="http://schemas.microsoft.com/office/drawing/2014/main" val="122214330"/>
                    </a:ext>
                  </a:extLst>
                </a:gridCol>
                <a:gridCol w="1061689">
                  <a:extLst>
                    <a:ext uri="{9D8B030D-6E8A-4147-A177-3AD203B41FA5}">
                      <a16:colId xmlns:a16="http://schemas.microsoft.com/office/drawing/2014/main" val="2093515668"/>
                    </a:ext>
                  </a:extLst>
                </a:gridCol>
                <a:gridCol w="621558">
                  <a:extLst>
                    <a:ext uri="{9D8B030D-6E8A-4147-A177-3AD203B41FA5}">
                      <a16:colId xmlns:a16="http://schemas.microsoft.com/office/drawing/2014/main" val="2314157468"/>
                    </a:ext>
                  </a:extLst>
                </a:gridCol>
              </a:tblGrid>
              <a:tr h="4709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</a:rPr>
                        <a:t>Agriculture, Nutrition, &amp; Culinary Arts</a:t>
                      </a:r>
                    </a:p>
                  </a:txBody>
                  <a:tcPr marL="9588" marR="9588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28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28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</a:rPr>
                        <a:t>Arts, Communication, &amp; Humanities</a:t>
                      </a:r>
                    </a:p>
                  </a:txBody>
                  <a:tcPr marL="9588" marR="9588" marT="0" marB="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28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28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</a:rPr>
                        <a:t>Business</a:t>
                      </a:r>
                    </a:p>
                  </a:txBody>
                  <a:tcPr marL="9588" marR="9588" marT="0" marB="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28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28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</a:rPr>
                        <a:t>Education</a:t>
                      </a:r>
                    </a:p>
                  </a:txBody>
                  <a:tcPr marL="9588" marR="9588" marT="0" marB="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28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28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</a:rPr>
                        <a:t>Health Sciences</a:t>
                      </a:r>
                    </a:p>
                  </a:txBody>
                  <a:tcPr marL="9588" marR="9588" marT="0" marB="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28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28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A7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</a:rPr>
                        <a:t>Industrial Technology &amp; Transportation </a:t>
                      </a:r>
                    </a:p>
                  </a:txBody>
                  <a:tcPr marL="9588" marR="9588" marT="0" marB="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28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28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6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</a:rPr>
                        <a:t>Public Safety Training</a:t>
                      </a:r>
                    </a:p>
                  </a:txBody>
                  <a:tcPr marL="9588" marR="9588" marT="0" marB="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28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28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E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</a:rPr>
                        <a:t>Social &amp; Behavioral Sciences</a:t>
                      </a:r>
                    </a:p>
                  </a:txBody>
                  <a:tcPr marL="9588" marR="9588" marT="0" marB="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28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28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</a:rPr>
                        <a:t>STEM</a:t>
                      </a:r>
                    </a:p>
                  </a:txBody>
                  <a:tcPr marL="9588" marR="9588" marT="0" marB="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28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28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A5A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</a:rPr>
                        <a:t>Personal &amp; Career Exploration</a:t>
                      </a:r>
                    </a:p>
                  </a:txBody>
                  <a:tcPr marL="9588" marR="9588" marT="0" marB="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28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28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336089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470055"/>
              </p:ext>
            </p:extLst>
          </p:nvPr>
        </p:nvGraphicFramePr>
        <p:xfrm>
          <a:off x="2243929" y="2362199"/>
          <a:ext cx="9604378" cy="365760"/>
        </p:xfrm>
        <a:graphic>
          <a:graphicData uri="http://schemas.openxmlformats.org/drawingml/2006/table">
            <a:tbl>
              <a:tblPr/>
              <a:tblGrid>
                <a:gridCol w="933246">
                  <a:extLst>
                    <a:ext uri="{9D8B030D-6E8A-4147-A177-3AD203B41FA5}">
                      <a16:colId xmlns:a16="http://schemas.microsoft.com/office/drawing/2014/main" val="672018232"/>
                    </a:ext>
                  </a:extLst>
                </a:gridCol>
                <a:gridCol w="896319">
                  <a:extLst>
                    <a:ext uri="{9D8B030D-6E8A-4147-A177-3AD203B41FA5}">
                      <a16:colId xmlns:a16="http://schemas.microsoft.com/office/drawing/2014/main" val="2057076905"/>
                    </a:ext>
                  </a:extLst>
                </a:gridCol>
                <a:gridCol w="882891">
                  <a:extLst>
                    <a:ext uri="{9D8B030D-6E8A-4147-A177-3AD203B41FA5}">
                      <a16:colId xmlns:a16="http://schemas.microsoft.com/office/drawing/2014/main" val="2104045538"/>
                    </a:ext>
                  </a:extLst>
                </a:gridCol>
                <a:gridCol w="1188378">
                  <a:extLst>
                    <a:ext uri="{9D8B030D-6E8A-4147-A177-3AD203B41FA5}">
                      <a16:colId xmlns:a16="http://schemas.microsoft.com/office/drawing/2014/main" val="2897890540"/>
                    </a:ext>
                  </a:extLst>
                </a:gridCol>
                <a:gridCol w="1000386">
                  <a:extLst>
                    <a:ext uri="{9D8B030D-6E8A-4147-A177-3AD203B41FA5}">
                      <a16:colId xmlns:a16="http://schemas.microsoft.com/office/drawing/2014/main" val="2535767292"/>
                    </a:ext>
                  </a:extLst>
                </a:gridCol>
                <a:gridCol w="1322659">
                  <a:extLst>
                    <a:ext uri="{9D8B030D-6E8A-4147-A177-3AD203B41FA5}">
                      <a16:colId xmlns:a16="http://schemas.microsoft.com/office/drawing/2014/main" val="201136117"/>
                    </a:ext>
                  </a:extLst>
                </a:gridCol>
                <a:gridCol w="919818">
                  <a:extLst>
                    <a:ext uri="{9D8B030D-6E8A-4147-A177-3AD203B41FA5}">
                      <a16:colId xmlns:a16="http://schemas.microsoft.com/office/drawing/2014/main" val="4122533246"/>
                    </a:ext>
                  </a:extLst>
                </a:gridCol>
                <a:gridCol w="778824">
                  <a:extLst>
                    <a:ext uri="{9D8B030D-6E8A-4147-A177-3AD203B41FA5}">
                      <a16:colId xmlns:a16="http://schemas.microsoft.com/office/drawing/2014/main" val="1030248312"/>
                    </a:ext>
                  </a:extLst>
                </a:gridCol>
                <a:gridCol w="1060812">
                  <a:extLst>
                    <a:ext uri="{9D8B030D-6E8A-4147-A177-3AD203B41FA5}">
                      <a16:colId xmlns:a16="http://schemas.microsoft.com/office/drawing/2014/main" val="3716569134"/>
                    </a:ext>
                  </a:extLst>
                </a:gridCol>
                <a:gridCol w="621045">
                  <a:extLst>
                    <a:ext uri="{9D8B030D-6E8A-4147-A177-3AD203B41FA5}">
                      <a16:colId xmlns:a16="http://schemas.microsoft.com/office/drawing/2014/main" val="3062121354"/>
                    </a:ext>
                  </a:extLst>
                </a:gridCol>
              </a:tblGrid>
              <a:tr h="34517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</a:rPr>
                        <a:t>Agriculture, Nutrition, and Culinary Arts</a:t>
                      </a:r>
                    </a:p>
                  </a:txBody>
                  <a:tcPr marL="9588" marR="9588" marT="0" marB="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28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</a:rPr>
                        <a:t>Art, Performing Arts, Foreign Languages, English</a:t>
                      </a:r>
                    </a:p>
                  </a:txBody>
                  <a:tcPr marL="9588" marR="958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28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</a:rPr>
                        <a:t>BMIT</a:t>
                      </a:r>
                    </a:p>
                  </a:txBody>
                  <a:tcPr marL="9588" marR="958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28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</a:rPr>
                        <a:t>Family and Consumer Education</a:t>
                      </a:r>
                    </a:p>
                  </a:txBody>
                  <a:tcPr marL="9588" marR="958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28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</a:rPr>
                        <a:t>Allied Health, Biology, Kinesiology, Nursing, Radiology, &amp; Athletics</a:t>
                      </a:r>
                    </a:p>
                  </a:txBody>
                  <a:tcPr marL="9588" marR="958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28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</a:rPr>
                        <a:t>Industrial Technology, Engineering, &amp; BSIA</a:t>
                      </a:r>
                    </a:p>
                  </a:txBody>
                  <a:tcPr marL="9588" marR="958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28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</a:rPr>
                        <a:t>Fire Tech &amp; Behavioral Sciences</a:t>
                      </a:r>
                    </a:p>
                  </a:txBody>
                  <a:tcPr marL="9588" marR="958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28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</a:rPr>
                        <a:t>Social Sciences &amp; Behavioral Sciences</a:t>
                      </a:r>
                    </a:p>
                  </a:txBody>
                  <a:tcPr marL="9588" marR="958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28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</a:rPr>
                        <a:t>Biology, Physical Sciences, Math, BMIT, &amp; Engineering</a:t>
                      </a:r>
                    </a:p>
                  </a:txBody>
                  <a:tcPr marL="9588" marR="958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28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</a:rPr>
                        <a:t>Undecided</a:t>
                      </a:r>
                    </a:p>
                  </a:txBody>
                  <a:tcPr marL="9588" marR="958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28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50442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443518"/>
              </p:ext>
            </p:extLst>
          </p:nvPr>
        </p:nvGraphicFramePr>
        <p:xfrm>
          <a:off x="2243927" y="2727959"/>
          <a:ext cx="9604380" cy="3830523"/>
        </p:xfrm>
        <a:graphic>
          <a:graphicData uri="http://schemas.openxmlformats.org/drawingml/2006/table">
            <a:tbl>
              <a:tblPr/>
              <a:tblGrid>
                <a:gridCol w="933245">
                  <a:extLst>
                    <a:ext uri="{9D8B030D-6E8A-4147-A177-3AD203B41FA5}">
                      <a16:colId xmlns:a16="http://schemas.microsoft.com/office/drawing/2014/main" val="3595350004"/>
                    </a:ext>
                  </a:extLst>
                </a:gridCol>
                <a:gridCol w="896319">
                  <a:extLst>
                    <a:ext uri="{9D8B030D-6E8A-4147-A177-3AD203B41FA5}">
                      <a16:colId xmlns:a16="http://schemas.microsoft.com/office/drawing/2014/main" val="2410725231"/>
                    </a:ext>
                  </a:extLst>
                </a:gridCol>
                <a:gridCol w="882891">
                  <a:extLst>
                    <a:ext uri="{9D8B030D-6E8A-4147-A177-3AD203B41FA5}">
                      <a16:colId xmlns:a16="http://schemas.microsoft.com/office/drawing/2014/main" val="1473199375"/>
                    </a:ext>
                  </a:extLst>
                </a:gridCol>
                <a:gridCol w="1188381">
                  <a:extLst>
                    <a:ext uri="{9D8B030D-6E8A-4147-A177-3AD203B41FA5}">
                      <a16:colId xmlns:a16="http://schemas.microsoft.com/office/drawing/2014/main" val="344557825"/>
                    </a:ext>
                  </a:extLst>
                </a:gridCol>
                <a:gridCol w="1000385">
                  <a:extLst>
                    <a:ext uri="{9D8B030D-6E8A-4147-A177-3AD203B41FA5}">
                      <a16:colId xmlns:a16="http://schemas.microsoft.com/office/drawing/2014/main" val="1802435024"/>
                    </a:ext>
                  </a:extLst>
                </a:gridCol>
                <a:gridCol w="1322658">
                  <a:extLst>
                    <a:ext uri="{9D8B030D-6E8A-4147-A177-3AD203B41FA5}">
                      <a16:colId xmlns:a16="http://schemas.microsoft.com/office/drawing/2014/main" val="1238346173"/>
                    </a:ext>
                  </a:extLst>
                </a:gridCol>
                <a:gridCol w="919817">
                  <a:extLst>
                    <a:ext uri="{9D8B030D-6E8A-4147-A177-3AD203B41FA5}">
                      <a16:colId xmlns:a16="http://schemas.microsoft.com/office/drawing/2014/main" val="2140076407"/>
                    </a:ext>
                  </a:extLst>
                </a:gridCol>
                <a:gridCol w="778825">
                  <a:extLst>
                    <a:ext uri="{9D8B030D-6E8A-4147-A177-3AD203B41FA5}">
                      <a16:colId xmlns:a16="http://schemas.microsoft.com/office/drawing/2014/main" val="671965717"/>
                    </a:ext>
                  </a:extLst>
                </a:gridCol>
                <a:gridCol w="1060814">
                  <a:extLst>
                    <a:ext uri="{9D8B030D-6E8A-4147-A177-3AD203B41FA5}">
                      <a16:colId xmlns:a16="http://schemas.microsoft.com/office/drawing/2014/main" val="190713607"/>
                    </a:ext>
                  </a:extLst>
                </a:gridCol>
                <a:gridCol w="621045">
                  <a:extLst>
                    <a:ext uri="{9D8B030D-6E8A-4147-A177-3AD203B41FA5}">
                      <a16:colId xmlns:a16="http://schemas.microsoft.com/office/drawing/2014/main" val="1517799636"/>
                    </a:ext>
                  </a:extLst>
                </a:gridCol>
              </a:tblGrid>
              <a:tr h="833180">
                <a:tc>
                  <a:txBody>
                    <a:bodyPr/>
                    <a:lstStyle/>
                    <a:p>
                      <a:pPr rtl="0" fontAlgn="ctr"/>
                      <a:r>
                        <a:rPr lang="en-US" sz="100" dirty="0">
                          <a:solidFill>
                            <a:schemeClr val="bg1"/>
                          </a:solidFill>
                          <a:effectLst/>
                        </a:rPr>
                        <a:t>• Agriculture Business (AS-T)</a:t>
                      </a:r>
                      <a:br>
                        <a:rPr lang="en-US" sz="10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 dirty="0">
                          <a:solidFill>
                            <a:schemeClr val="bg1"/>
                          </a:solidFill>
                          <a:effectLst/>
                        </a:rPr>
                        <a:t>• Agriculture Business Management (CA)</a:t>
                      </a:r>
                      <a:br>
                        <a:rPr lang="en-US" sz="10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 dirty="0">
                          <a:solidFill>
                            <a:schemeClr val="bg1"/>
                          </a:solidFill>
                          <a:effectLst/>
                        </a:rPr>
                        <a:t>• Animal Science (AS, AS-T, CA)</a:t>
                      </a:r>
                      <a:br>
                        <a:rPr lang="en-US" sz="10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 dirty="0">
                          <a:solidFill>
                            <a:schemeClr val="bg1"/>
                          </a:solidFill>
                          <a:effectLst/>
                        </a:rPr>
                        <a:t>• Culinary Arts (AS, CA)</a:t>
                      </a:r>
                      <a:br>
                        <a:rPr lang="en-US" sz="10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 dirty="0">
                          <a:solidFill>
                            <a:schemeClr val="bg1"/>
                          </a:solidFill>
                          <a:effectLst/>
                        </a:rPr>
                        <a:t>• Dietetic Services Supervisor Program (CA) </a:t>
                      </a:r>
                      <a:br>
                        <a:rPr lang="en-US" sz="10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 dirty="0">
                          <a:solidFill>
                            <a:schemeClr val="bg1"/>
                          </a:solidFill>
                          <a:effectLst/>
                        </a:rPr>
                        <a:t>• Environmental Horticulture (CA) </a:t>
                      </a:r>
                      <a:br>
                        <a:rPr lang="en-US" sz="10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 dirty="0">
                          <a:solidFill>
                            <a:schemeClr val="bg1"/>
                          </a:solidFill>
                          <a:effectLst/>
                        </a:rPr>
                        <a:t>• Foodservices Management Option (AS)</a:t>
                      </a:r>
                      <a:br>
                        <a:rPr lang="en-US" sz="10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 dirty="0">
                          <a:solidFill>
                            <a:schemeClr val="bg1"/>
                          </a:solidFill>
                          <a:effectLst/>
                        </a:rPr>
                        <a:t>• Forestry (AS, AA, CA) </a:t>
                      </a:r>
                      <a:br>
                        <a:rPr lang="en-US" sz="10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 dirty="0">
                          <a:solidFill>
                            <a:schemeClr val="bg1"/>
                          </a:solidFill>
                          <a:effectLst/>
                        </a:rPr>
                        <a:t>• Mechanized Agriculture (AS)</a:t>
                      </a:r>
                      <a:br>
                        <a:rPr lang="en-US" sz="10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 dirty="0">
                          <a:solidFill>
                            <a:schemeClr val="bg1"/>
                          </a:solidFill>
                          <a:effectLst/>
                        </a:rPr>
                        <a:t>• Heavy Equipment Technician (CA)</a:t>
                      </a:r>
                      <a:br>
                        <a:rPr lang="en-US" sz="10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 dirty="0">
                          <a:solidFill>
                            <a:schemeClr val="bg1"/>
                          </a:solidFill>
                          <a:effectLst/>
                        </a:rPr>
                        <a:t>• Plant Science (AS-T, AS, CA)</a:t>
                      </a:r>
                      <a:br>
                        <a:rPr lang="en-US" sz="10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 dirty="0">
                          <a:solidFill>
                            <a:schemeClr val="bg1"/>
                          </a:solidFill>
                          <a:effectLst/>
                        </a:rPr>
                        <a:t>• Pre-Veterinary Medicine</a:t>
                      </a:r>
                      <a:br>
                        <a:rPr lang="en-US" sz="10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 dirty="0">
                          <a:solidFill>
                            <a:schemeClr val="bg1"/>
                          </a:solidFill>
                          <a:effectLst/>
                        </a:rPr>
                        <a:t>• Registered Veterinary Technician (JSC)</a:t>
                      </a:r>
                    </a:p>
                  </a:txBody>
                  <a:tcPr marL="2868" marR="2868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American Sign Language (AA)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ASL Interpreter Program (CA)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Art History (AA-T)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Communication Studies (AA-T, CA)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Commercial Music (CA)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English (AA-T)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Graphic Design (CA)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Japanese (AA)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Journalism (AA-T)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Media Arts (CA)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Music (AA-T)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Philosophy (AA-T)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Photography (CA)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Spanish (AA-T)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Studio Arts (AA-T)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Theater Arts (AA-T)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endParaRPr lang="en-US" sz="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200" dirty="0">
                          <a:solidFill>
                            <a:schemeClr val="bg1"/>
                          </a:solidFill>
                          <a:effectLst/>
                        </a:rPr>
                        <a:t>• Accounting (AA)</a:t>
                      </a:r>
                      <a:br>
                        <a:rPr lang="en-US" sz="20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 dirty="0">
                          <a:solidFill>
                            <a:schemeClr val="bg1"/>
                          </a:solidFill>
                          <a:effectLst/>
                        </a:rPr>
                        <a:t>• Administrative Assistant (AA)</a:t>
                      </a:r>
                      <a:br>
                        <a:rPr lang="en-US" sz="20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 dirty="0">
                          <a:solidFill>
                            <a:schemeClr val="bg1"/>
                          </a:solidFill>
                          <a:effectLst/>
                        </a:rPr>
                        <a:t>• Bookkeeping (CA)</a:t>
                      </a:r>
                      <a:br>
                        <a:rPr lang="en-US" sz="20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 dirty="0">
                          <a:solidFill>
                            <a:schemeClr val="bg1"/>
                          </a:solidFill>
                          <a:effectLst/>
                        </a:rPr>
                        <a:t>• Business Administration (AS-T)</a:t>
                      </a:r>
                      <a:br>
                        <a:rPr lang="en-US" sz="20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 dirty="0">
                          <a:solidFill>
                            <a:schemeClr val="bg1"/>
                          </a:solidFill>
                          <a:effectLst/>
                        </a:rPr>
                        <a:t>• Economics (AA-T)</a:t>
                      </a:r>
                      <a:br>
                        <a:rPr lang="en-US" sz="20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 dirty="0">
                          <a:solidFill>
                            <a:schemeClr val="bg1"/>
                          </a:solidFill>
                          <a:effectLst/>
                        </a:rPr>
                        <a:t>• Information </a:t>
                      </a:r>
                      <a:r>
                        <a:rPr lang="en-US" sz="200" dirty="0" err="1">
                          <a:solidFill>
                            <a:schemeClr val="bg1"/>
                          </a:solidFill>
                          <a:effectLst/>
                        </a:rPr>
                        <a:t>Technoloy</a:t>
                      </a:r>
                      <a:r>
                        <a:rPr lang="en-US" sz="200" dirty="0">
                          <a:solidFill>
                            <a:schemeClr val="bg1"/>
                          </a:solidFill>
                          <a:effectLst/>
                        </a:rPr>
                        <a:t> (CA)</a:t>
                      </a:r>
                      <a:br>
                        <a:rPr lang="en-US" sz="20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 dirty="0">
                          <a:solidFill>
                            <a:schemeClr val="bg1"/>
                          </a:solidFill>
                          <a:effectLst/>
                        </a:rPr>
                        <a:t>• Office Assistant (CA)</a:t>
                      </a:r>
                      <a:br>
                        <a:rPr lang="en-US" sz="20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 dirty="0">
                          <a:solidFill>
                            <a:schemeClr val="bg1"/>
                          </a:solidFill>
                          <a:effectLst/>
                        </a:rPr>
                        <a:t>• CompTIA (CA)</a:t>
                      </a:r>
                      <a:br>
                        <a:rPr lang="en-US" sz="20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 dirty="0">
                          <a:solidFill>
                            <a:schemeClr val="bg1"/>
                          </a:solidFill>
                          <a:effectLst/>
                        </a:rPr>
                        <a:t/>
                      </a:r>
                      <a:br>
                        <a:rPr lang="en-US" sz="200" dirty="0">
                          <a:solidFill>
                            <a:schemeClr val="bg1"/>
                          </a:solidFill>
                          <a:effectLst/>
                        </a:rPr>
                      </a:br>
                      <a:endParaRPr lang="en-US" sz="2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• Child Development Assistant Teacher (JSC)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• Child Development Associate Teacher (JSC)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• Child Development Master Teacher- Infant Toddler (CA)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• Child Development Master Teacher-Special Education (CA)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• Child development Teacher (CA)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• Early Childhood Education (AA-T)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• Elementary Teacher Education (AA-T)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• Paraprofessional I, II, &amp; III (CA)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• Health Information Technology (AS) 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• Health Navigator (CA)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• Human Biology (AS)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• Kinesiology (AA-T)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• Public Health Sciences (AA-T)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• Radiology Technology (AS)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• Registered Nursing (AS)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• Vocational Nursing (CA)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• LVN to Associate Degree Nursing Program (AS)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• LVN to non-Degree Nursing (CA)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• Nurse Assistance (CNA) (JSC)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• Primary Care Physician Assistant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• Principles of Fluroscopy (JSC)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• Principles of Venipuncture (JSC)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Architecture/Architectural Drafting (AS, AA) • AutoCAD (JSC) 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Automatic Transmissions (CA) • Automotive- HVAC (CA) • Automotive Management (CA) • Automotive Technology (AS)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Baccalaureate Degree Program in Industrial Automation (BS)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Basic Machine Tool Operations - Lathe, Mill (JSC) 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Brakes Systems (CA) 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Blueprint reading and layout for Welders (JSC)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Cabinet making (CA) • Carpentry Apprenticeship (AS, CA) 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Computer Numerical Control Program (JSC)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Construction Management (AS) • Construction Technology (CA)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Electrical and Electronic Systems (CA) • Electrician Apprenticeship (AS, CA) • Electronics Technology (CA)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Electronics - Industrial Automation (JSC)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Electronics - Industrial Communication (JSC)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Electronics - Industrial Maintenance (JSC)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Electronics - Manufacturing Automation (JSC)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Engine Overhaul and Repair (CA) • Engine Performance (CA)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Engineering Technology (AS)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Gas Metal/Tungsten/Flux Core Arc Welding (JSC) 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Heavy Equipment Technician (CA)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HVAC Technology (AS, CA)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Industrial Automation (AS)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Industrial Drawing (AA, CA)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Industrial Technology – Electronics (AS, CA)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Industrial Technology – Industrial Drawing (AS)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Industrial Technology – Manufacturing Tech. (AS, CA)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Industrial Technology – Welding (AS, CA)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Industrial Technology – Woodworking and Cabinetmaking (AS)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Light Duty Diesel Performance (CA) • Manual Drive Train and Axles (CA)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Manufacturing Technology (CA) • Manufacturing Metal Fabrication Technology (AS)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Occupational Safety and Risk Management, Agriculture (AS)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Occupational Safety and Risk Management, Business (AS)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Occupational Safety and Risk Management, Health Sciences (AS)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Occupational Safety and Risk Management, Industrial Technology (AS)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Operating Engineer Apprenticeship (AS, CA) • Plumbers &amp; Steamfitters Apprenticeship (AS, CA)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Process Technology (AS, CA)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Sheet Metal Apprenticeship (AS, CA)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Shielded Metal Arc Welding (JSC)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Suspension and Steering (CA)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Welding Certification (JSC)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  <a:t>• Woodworking and Cabinetmaking (CA)</a:t>
                      </a:r>
                      <a:br>
                        <a:rPr lang="en-US" sz="100">
                          <a:solidFill>
                            <a:schemeClr val="bg1"/>
                          </a:solidFill>
                          <a:effectLst/>
                        </a:rPr>
                      </a:br>
                      <a:endParaRPr lang="en-US" sz="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• Administration of Justice (AS-T)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• Executive Chief Fire Officer (CA)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• Correctional Administration (AA)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• Criminal Justice (AA)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• Fire Technology (AA)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• Fire Academy (JSC)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• Emergency Medical Technician (EMT-1) (JSC)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• Paramedic Program (AS, CA)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• Wildland Fire Technology (AS)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• Firefighter 1 Academy (CA)</a:t>
                      </a:r>
                    </a:p>
                  </a:txBody>
                  <a:tcPr marL="2868" marR="2868" marT="0" marB="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• Anthropology (AA-T)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• History (AA-T)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• Human Services (AA) 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• Political Science (AA-T)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• Psychology (AA-T)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• Sociology (AA-T) 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• Pre-Law</a:t>
                      </a:r>
                    </a:p>
                  </a:txBody>
                  <a:tcPr marL="2868" marR="2868" marT="0" marB="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• Biology – General Biology (AS-T)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• Chemistry (AS-T, AS)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• Computer Science (AS-T)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• Engineering (AS)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• Environmental Science (AS-T)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• Geology (AS-T)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• Mathematics (AA-T)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• Physics (AS-T)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• Web Design and Development (CA)</a:t>
                      </a:r>
                    </a:p>
                  </a:txBody>
                  <a:tcPr marL="2868" marR="2868" marT="0" marB="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• Liberal Arts (AA)</a:t>
                      </a:r>
                    </a:p>
                  </a:txBody>
                  <a:tcPr marL="2868" marR="2868" marT="0" marB="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618649"/>
                  </a:ext>
                </a:extLst>
              </a:tr>
              <a:tr h="311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" b="1">
                          <a:solidFill>
                            <a:schemeClr val="bg1"/>
                          </a:solidFill>
                          <a:effectLst/>
                        </a:rPr>
                        <a:t>860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" b="1">
                          <a:solidFill>
                            <a:schemeClr val="bg1"/>
                          </a:solidFill>
                          <a:effectLst/>
                        </a:rPr>
                        <a:t>1353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" b="1">
                          <a:solidFill>
                            <a:schemeClr val="bg1"/>
                          </a:solidFill>
                          <a:effectLst/>
                        </a:rPr>
                        <a:t>1783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" b="1">
                          <a:solidFill>
                            <a:schemeClr val="bg1"/>
                          </a:solidFill>
                          <a:effectLst/>
                        </a:rPr>
                        <a:t>1367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" b="1">
                          <a:solidFill>
                            <a:schemeClr val="bg1"/>
                          </a:solidFill>
                          <a:effectLst/>
                        </a:rPr>
                        <a:t>3705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" b="1">
                          <a:solidFill>
                            <a:schemeClr val="bg1"/>
                          </a:solidFill>
                          <a:effectLst/>
                        </a:rPr>
                        <a:t>1127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" b="1">
                          <a:solidFill>
                            <a:schemeClr val="bg1"/>
                          </a:solidFill>
                          <a:effectLst/>
                        </a:rPr>
                        <a:t>1282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" b="1">
                          <a:solidFill>
                            <a:schemeClr val="bg1"/>
                          </a:solidFill>
                          <a:effectLst/>
                        </a:rPr>
                        <a:t>1994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" b="1">
                          <a:solidFill>
                            <a:schemeClr val="bg1"/>
                          </a:solidFill>
                          <a:effectLst/>
                        </a:rPr>
                        <a:t>1955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" b="1">
                          <a:solidFill>
                            <a:schemeClr val="bg1"/>
                          </a:solidFill>
                          <a:effectLst/>
                        </a:rPr>
                        <a:t>507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487593"/>
                  </a:ext>
                </a:extLst>
              </a:tr>
              <a:tr h="370302">
                <a:tc>
                  <a:txBody>
                    <a:bodyPr/>
                    <a:lstStyle/>
                    <a:p>
                      <a:pPr rtl="0" fontAlgn="b"/>
                      <a:r>
                        <a:rPr lang="en-US" sz="200" dirty="0">
                          <a:solidFill>
                            <a:schemeClr val="bg1"/>
                          </a:solidFill>
                          <a:effectLst/>
                        </a:rPr>
                        <a:t>Heather Baltis (Ag)</a:t>
                      </a:r>
                      <a:br>
                        <a:rPr lang="en-US" sz="20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 dirty="0">
                          <a:solidFill>
                            <a:schemeClr val="bg1"/>
                          </a:solidFill>
                          <a:effectLst/>
                        </a:rPr>
                        <a:t>Suzanne </a:t>
                      </a:r>
                      <a:r>
                        <a:rPr lang="en-US" sz="200" dirty="0" err="1">
                          <a:solidFill>
                            <a:schemeClr val="bg1"/>
                          </a:solidFill>
                          <a:effectLst/>
                        </a:rPr>
                        <a:t>Tangeman</a:t>
                      </a:r>
                      <a:r>
                        <a:rPr lang="en-US" sz="200" dirty="0">
                          <a:solidFill>
                            <a:schemeClr val="bg1"/>
                          </a:solidFill>
                          <a:effectLst/>
                        </a:rPr>
                        <a:t> (Culinary)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Pam Boyles (English)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David Neville (Foreign Languages)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Kris Tiner (Performing Arts)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Kris Stallworth (Art) 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Helen Acosta (Communication)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Michael McNellis (Philosophy)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Michael Westwood (EMLS)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Harold Mendoza (BMIT)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Kimberly Bligh (Education)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Alisha Loken (Nursing)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Jacelyn Hill (RADT)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Heather Shaffstall (HIT)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Carl Dean (Athletics &amp; KINS)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Jason Dixon (Engineering &amp; Systems)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Andrew Haney (Applied Sci &amp; Tech)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Klint Rigby (Industrial Technology)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Christian Zoller (Public Safety Training)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Krista Moreland (Behavioral Science)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Jason Stratton (Social Science)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Joe Saldivar (Biology)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Kenward Vaughan (Physical Sciences)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Kathleen Rush (Math)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Jason Dixon (Engineering &amp; Systems)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Victor Diaz (Counseling)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284052"/>
                  </a:ext>
                </a:extLst>
              </a:tr>
              <a:tr h="61717"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LeAnn Riley, Matt Riley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Helen Acosta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 b="1">
                          <a:solidFill>
                            <a:schemeClr val="bg1"/>
                          </a:solidFill>
                          <a:effectLst/>
                        </a:rPr>
                        <a:t>** Vacant **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Erica Menchaca 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Ayon Hill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Andrew Haney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Brent Burton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Krista Moreland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Eddie Rangel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Jonathan Schultz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7397"/>
                  </a:ext>
                </a:extLst>
              </a:tr>
              <a:tr h="61717"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LeAnn Riley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Anna Collins (Philosophy)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Rudy Menjivar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Bill Chapman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Lisa Harding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Andrew Haney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Brent Burton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Christina Howell (Psychology)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James McGarrah 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581991"/>
                  </a:ext>
                </a:extLst>
              </a:tr>
              <a:tr h="246868"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Aneesha Awrey (Counselor)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Juan Manzano (Ed Advisor)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 dirty="0">
                          <a:solidFill>
                            <a:schemeClr val="bg1"/>
                          </a:solidFill>
                          <a:effectLst/>
                        </a:rPr>
                        <a:t>Keri Kennedy (Counselor)</a:t>
                      </a:r>
                      <a:br>
                        <a:rPr lang="en-US" sz="20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 dirty="0">
                          <a:solidFill>
                            <a:schemeClr val="bg1"/>
                          </a:solidFill>
                          <a:effectLst/>
                        </a:rPr>
                        <a:t>Savannah Andrews (Ed Advisor)</a:t>
                      </a:r>
                      <a:br>
                        <a:rPr lang="en-US" sz="20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 dirty="0">
                          <a:solidFill>
                            <a:schemeClr val="bg1"/>
                          </a:solidFill>
                          <a:effectLst/>
                        </a:rPr>
                        <a:t>Lucy Perez-Dykes (Ed Advisor)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Jonathan Schultz (Counselor)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Tania Burgos (Ed Advisor)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Evette Lara (Ed Advisor)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Brynn Schock (Counselor)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Veronica Lucas (Counselor)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Jessica Garcia (Ed Advisor)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" i="0" u="sng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- Nursing, Rad Tech, Etc.</a:t>
                      </a:r>
                      <a:br>
                        <a:rPr lang="en-US" sz="100" i="0" u="sng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" i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Dinorah Castro (Counselor)</a:t>
                      </a:r>
                      <a:br>
                        <a:rPr lang="en-US" sz="100" i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" i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Venessa Reyes (Ed Advisor) </a:t>
                      </a:r>
                      <a:br>
                        <a:rPr lang="en-US" sz="100" i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" i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Jesus Cardenas (Ed Advisor) </a:t>
                      </a:r>
                      <a:br>
                        <a:rPr lang="en-US" sz="100" i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" i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Abraham Castillo (Ed Advisor)</a:t>
                      </a:r>
                      <a:br>
                        <a:rPr lang="en-US" sz="100" i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" i="0" u="sng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- KINES, Human Bio, PBHS, &amp; HIT</a:t>
                      </a:r>
                      <a:r>
                        <a:rPr lang="en-US" sz="100" i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00" i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" i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Ryan Hyunh (Counselor)</a:t>
                      </a:r>
                      <a:br>
                        <a:rPr lang="en-US" sz="100" i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" i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Giovanni Garcia (Ed Advisor)</a:t>
                      </a:r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Steve Agard (Counselor)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Cynthia Quintanilla (Counselor - BDP only)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Dylan Jensen (Ed Advisor - CTE)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Fabiola Johnson (Counselor)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Dominica Rivera (Ed Advisor)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Jeff Laforce (Ed Advisor)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Sarah Villasenor (Counselor)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Jo Ann Acosta (Ed Advisor) 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Lupe Aguirre (Ed Advisor)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Laurel Mourtzanos (Counselor)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Jesse Oropeza (Counselor)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Josh Shackelford (Advisor)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Merrisa Paulson (Adj Coun - MESA_ASEM)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Jonathan Schultz (Counselor)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Aneesha Awrey (Counselor)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338185"/>
                  </a:ext>
                </a:extLst>
              </a:tr>
              <a:tr h="216009"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Vanessa Nunez (vanessa.nunez@intern.bakersfieldcollege.edu)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 dirty="0">
                          <a:solidFill>
                            <a:schemeClr val="bg1"/>
                          </a:solidFill>
                          <a:effectLst/>
                        </a:rPr>
                        <a:t>Christine </a:t>
                      </a:r>
                      <a:r>
                        <a:rPr lang="en-US" sz="200" dirty="0" err="1">
                          <a:solidFill>
                            <a:schemeClr val="bg1"/>
                          </a:solidFill>
                          <a:effectLst/>
                        </a:rPr>
                        <a:t>Dinh</a:t>
                      </a:r>
                      <a:r>
                        <a:rPr lang="en-US" sz="200" dirty="0">
                          <a:solidFill>
                            <a:schemeClr val="bg1"/>
                          </a:solidFill>
                          <a:effectLst/>
                        </a:rPr>
                        <a:t>-O Dell (christine.dinh-odell@intern.bakersfieldcollege.edu)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Michelle Leigh (michelle.leigh@intern.bakersfieldcollege.edu)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Michelle Leigh (michelle.leigh@intern.bakersfieldcollege.edu)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Vanessa Nunez (vanessa.nunez@intern.bakersfieldcollege.edu)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Michelle Leigh (michelle.leigh@intern.bakersfieldcollege.edu)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Tianna Belcher (tianna.belcher@intern.bakersfieldcollege.edu)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Christine Dinh-O Dell (christine.dinh-odell@intern.bakersfieldcollege.edu)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Tianna Belcher (tianna.belcher@intern.bakersfieldcollege.edu)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Christine Dinh-O Dell (christine.dinh-odell@intern.bakersfieldcollege.edu)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58366"/>
                  </a:ext>
                </a:extLst>
              </a:tr>
              <a:tr h="92576"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Juan Manzano (Ed Advisor)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 dirty="0">
                          <a:solidFill>
                            <a:schemeClr val="bg1"/>
                          </a:solidFill>
                          <a:effectLst/>
                        </a:rPr>
                        <a:t>Savannah Andrews (Ed Advisor)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 b="0">
                          <a:solidFill>
                            <a:schemeClr val="bg1"/>
                          </a:solidFill>
                          <a:effectLst/>
                          <a:latin typeface="docs-Calibri"/>
                        </a:rPr>
                        <a:t>Evette Lara (Ed Advisor)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200">
                          <a:solidFill>
                            <a:schemeClr val="bg1"/>
                          </a:solidFill>
                          <a:effectLst/>
                        </a:rPr>
                        <a:t>Erica Menchaca (EDU)</a:t>
                      </a:r>
                      <a:br>
                        <a:rPr lang="it-IT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it-IT" sz="200">
                          <a:solidFill>
                            <a:schemeClr val="bg1"/>
                          </a:solidFill>
                          <a:effectLst/>
                        </a:rPr>
                        <a:t>Jessica Garcia (Ed Advisor)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Ricardo Garza (Delano - Math Faculty)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200" b="0">
                          <a:solidFill>
                            <a:schemeClr val="bg1"/>
                          </a:solidFill>
                          <a:effectLst/>
                          <a:latin typeface="docs-Calibri"/>
                        </a:rPr>
                        <a:t>Dylan Jensen (Ed Advisor - CTE)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200">
                          <a:solidFill>
                            <a:schemeClr val="bg1"/>
                          </a:solidFill>
                          <a:effectLst/>
                        </a:rPr>
                        <a:t>Dominica Rivera (Ed Advisor)</a:t>
                      </a:r>
                      <a:br>
                        <a:rPr lang="it-IT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it-IT" sz="200">
                          <a:solidFill>
                            <a:schemeClr val="bg1"/>
                          </a:solidFill>
                          <a:effectLst/>
                        </a:rPr>
                        <a:t>Kalina Hill (TAPC)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Christina Howell (Psychology)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Jonathan Brown (Math)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Nigie Shi (Math)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Ashlea Ward (Outreach)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819564"/>
                  </a:ext>
                </a:extLst>
              </a:tr>
              <a:tr h="62395"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Jessica Wojtysiak (L)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Rebecca Farley (L) 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Jennifer Jeff (L)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Bill Moseley (L)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Bill Moseley (L)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Carla Gard (L)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Tony Cordova (L)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Derek Robinson (L) 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Richard McCrow (L)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Steve Waller (L) 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James Mcgarrah (L)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Marisa Marquez (L)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0389001"/>
                  </a:ext>
                </a:extLst>
              </a:tr>
              <a:tr h="62395"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/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Raquel Lopez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Kevin Lohmann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Reggie Bolton 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Keith Ford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Stephanie Baltazar</a:t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Martin Perez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Mary Jo Pasek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Connie Gonzalez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Michael McClenic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877015"/>
                  </a:ext>
                </a:extLst>
              </a:tr>
              <a:tr h="61717"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Yolanda Aguilera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 dirty="0">
                          <a:solidFill>
                            <a:schemeClr val="bg1"/>
                          </a:solidFill>
                          <a:effectLst/>
                        </a:rPr>
                        <a:t>Renee Robertson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Anita Karr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Anita Karr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Michelle Burton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Mary Webb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Karen Mattox (Fire Tech)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Michelle Puentes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Janet Thomas/Veronica Hathaway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Luz Mendoza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450692"/>
                  </a:ext>
                </a:extLst>
              </a:tr>
              <a:tr h="61717"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Anna Melby (2021-22)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70BB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 dirty="0">
                          <a:solidFill>
                            <a:schemeClr val="bg1"/>
                          </a:solidFill>
                          <a:effectLst/>
                        </a:rPr>
                        <a:t>Gloria Dumler (2021-22)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10C8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10C4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0C8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Lisa Harding (2021-22)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50C6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Rony Recinos (2021-22)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0C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Brent Burton (2021-22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0C2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Christie Howell (2021-22)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0C2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Travis Steele (2021-22)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70C4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689861"/>
                  </a:ext>
                </a:extLst>
              </a:tr>
              <a:tr h="92576"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Lindsay Ono (Horticulture)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70BB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10C8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70BB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50C4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Gloria Dumler (English)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10C8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10C4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10C8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70C4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Michael Harvath (Economics) (Pending)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10C4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0C8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10C4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0C9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Erica Menchaca (EDU)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B0C8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50C6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0C8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0C4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Katherine Ganster (Biology)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50C6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0C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50C6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30C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Andrew Haney (Automotive) 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B0C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0C2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0C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0C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Pat Smith (Criminal Justice)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B0C2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0C2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0C2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30C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Sara Manuel (Psychology)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B0C2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0C2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50C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Donna Starr (Math)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70C4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0C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70C4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70C4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70C4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10C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582058"/>
                  </a:ext>
                </a:extLst>
              </a:tr>
              <a:tr h="61717"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Chris McCraw (Ag Business)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50C4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70C4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50C4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30C4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Qiu Jimenez (Spanish)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70C4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C9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70C4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0C9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Michael Ivy (BMIT)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90C9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C4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0C9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70D1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Teresa McAllister (EDU)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90C4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30C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0C4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50D1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Milena Lilles (Biology)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30C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C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30C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0C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Darren Willis (Industrial Drawing)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90C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30C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0C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70C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Christine Harker (Paramedics)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30C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50C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30C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30D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Jason Stratton (History)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50C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0C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50C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30C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Janet Tarjan (Math)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F0C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10C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0C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10D3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10C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10C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10C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0D1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434879"/>
                  </a:ext>
                </a:extLst>
              </a:tr>
              <a:tr h="92576"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Heather Baltis (Agriculture)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30C4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0C9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30C4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0C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Keri Wolf (English)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D0C9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70D1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0C9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50D5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 dirty="0">
                          <a:solidFill>
                            <a:schemeClr val="bg1"/>
                          </a:solidFill>
                          <a:effectLst/>
                        </a:rPr>
                        <a:t>Richard Miles (Comp Science &amp; Engineering)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70D1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50D1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70D1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10D5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Bill Chapman (EDU) 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50D1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C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50D1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0D8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Carl Dean (KINE)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90C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70C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0C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30D5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Lidia Torres (Architecture)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70C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30D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70C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10D6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30D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30C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30D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50D3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Krista Moreland (Anthroplogy)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30C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10D3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30C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0D2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Jonathan Brown (Math)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10D3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0D1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10D3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10D6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F0D1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0D1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0D1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0D2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027831"/>
                  </a:ext>
                </a:extLst>
              </a:tr>
              <a:tr h="92576"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Greg Cluff (Plant Science)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D0C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50D5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0C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30D2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Helen Acosta (Journalism)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50D5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10D5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50D5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0D8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 dirty="0">
                          <a:solidFill>
                            <a:schemeClr val="bg1"/>
                          </a:solidFill>
                          <a:effectLst/>
                        </a:rPr>
                        <a:t>Eddie Rangel (Computer Science)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10D5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D8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10D5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10D3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90D8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30D5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0D8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10D9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Heather Shaffstall (Heath Information Technology)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30D5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10D6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30D5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0DB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Jeremy Staat (Welding)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10D6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50D3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10D6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0D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50D3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0D2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50D3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0D9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David Riess (Sociology)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D0D2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10D6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0D2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50D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Joe Saldivar (Biology)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10D6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0D2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10D6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50D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F0D2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0D2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0D2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0DB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111406"/>
                  </a:ext>
                </a:extLst>
              </a:tr>
              <a:tr h="61717"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Billy Barnes (Animal Science)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30D2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D8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30D2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0D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Jaclyn Krause (ASL)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90D8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10D3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0D8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0D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 dirty="0">
                          <a:solidFill>
                            <a:schemeClr val="bg1"/>
                          </a:solidFill>
                          <a:effectLst/>
                        </a:rPr>
                        <a:t>Valerie Robinson (Business Admin)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10D3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10D9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10D3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0D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10D9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DB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10D9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0D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Jacey Hill (RAD)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90DB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D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0DB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10E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Josh Ralls (Welding)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90D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0D9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0D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50D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D0D9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50D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0D9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0D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Jordan Rude (Psychology)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50D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50D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50D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30D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Kenward Vaughn (Chemistry)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50D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0DB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50D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0D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B0DB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0DB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0DB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30D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065987"/>
                  </a:ext>
                </a:extLst>
              </a:tr>
              <a:tr h="92576"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Matt Riley (Agriculture)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90D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D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0D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30D8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Kristopher Stallworth (Studio Art)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90D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0D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0D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0D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 dirty="0">
                          <a:solidFill>
                            <a:schemeClr val="bg1"/>
                          </a:solidFill>
                          <a:effectLst/>
                        </a:rPr>
                        <a:t>Phil Whitney (Business Admin)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D0D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D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0D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30E1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90D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10E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0D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0E8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10E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50D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10E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0E8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Robert Stewart (Manufarcturing)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50D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0D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50D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0E5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F0D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30D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0D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70E3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Karimeh Amin (Human Services)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30D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0D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30D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0E1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Kathleen Rush (Math)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D0D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30D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0D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0E9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30D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30D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30D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50E6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524383"/>
                  </a:ext>
                </a:extLst>
              </a:tr>
              <a:tr h="61717"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Suzanne Tangeman (Culinary)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30D8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D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30D8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10E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Joshua Ottum (Commercial Music)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90D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30E1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0D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0E1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30E1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E8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30E1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50E4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90E8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0E8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0E8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0E4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B0E8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E5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0E8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0E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Justin Flint (Auto)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90E5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70E3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0E5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30E5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70E3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0E1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70E3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70E5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Eleonora Hicks (Sociology)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D0E1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0E9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0E1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0E5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Nick Strobel (Astronomy)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B0E9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50E6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0E9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50E5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50E6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50E6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50E6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10E6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607784"/>
                  </a:ext>
                </a:extLst>
              </a:tr>
              <a:tr h="61717"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Alex Gomez (Culinary)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10E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0E1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10E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30E2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John Gerhold (Music)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D0E1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50E4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0E1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0E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50E4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0E4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50E4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10E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D0E4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0E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0E4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70F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B0E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30E5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0E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10F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Vic Posey (Auto)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30E5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70E5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30E5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30E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70E5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0E5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70E5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50E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Lynn Knaggs (Human Services)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F0E5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50E5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0E5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0E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Scott Peat (Biology)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50E5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10E6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50E5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0E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10E6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10E6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10E6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0E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74895"/>
                  </a:ext>
                </a:extLst>
              </a:tr>
              <a:tr h="61717"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Leah Carter (Nutrition)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30E2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0E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30E2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0E4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Brian Sivesind (Theatre Arts)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F0E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10E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0E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30E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10E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70F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10E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0E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70F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10F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70F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70F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10F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30E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10F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70EB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Roy Allard (Electronics)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30E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50E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30E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50E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50E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E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50E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50E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Ginger LeBlanc (Psychology)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90E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0E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0E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50E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Julie Lowe (Chemistry)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B0E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0E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0E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0E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B0E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0E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0E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70E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354600"/>
                  </a:ext>
                </a:extLst>
              </a:tr>
              <a:tr h="61717"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LeAnn Riley (Agriculture)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90E4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30E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0E4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50E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Yuki Takeuchi (Japanese)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30E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0E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30E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70EB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F0E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70F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0E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10F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70F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70EB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70F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50F8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70EB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50E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70EB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0F6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Thomas Rush (Electronics)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50E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50E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50E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50F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50E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50E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50E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0F3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Matthew Garret (History)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50E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E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50E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0F6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Gilbert Ayuk (Physics)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90E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70E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0E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0F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70E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70E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70E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10F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818860"/>
                  </a:ext>
                </a:extLst>
              </a:tr>
              <a:tr h="92576"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Renaldo Arroyo (Forestry &amp; Natural Resources)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50E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70EB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50E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50E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Maribel Montelongo (Span-Adj)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70EB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10F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70EB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50F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10F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50F8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10F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0F8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50F8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F6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50F8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0F5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90F6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50F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0F6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70F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Paul Murray (INDA)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50F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0F3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50F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0F3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B0F3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F6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0F3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70F9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Allen Bolar (Poli Sci)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90F6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0F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0F6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50F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Jack Pierce (Geology)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F0F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10F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0F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0F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10F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10F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10F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50F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426868"/>
                  </a:ext>
                </a:extLst>
              </a:tr>
              <a:tr h="92576"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50E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50F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50E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0F5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Jeff Huston (Media Arts)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50F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F8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50F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30F9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90F8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0F5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0F8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30F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D0F5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70F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0F5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0F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70F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0F3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70F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0F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Manuel Fernandez (INDA)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F0F3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70F9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0F3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0F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70F9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50F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70F9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0F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Michael Huerta (Adj - Anthropology)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50F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F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50F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30F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Deborah Rosenthal (Chemistry)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90F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50F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0F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001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50F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50F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50F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0F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605722"/>
                  </a:ext>
                </a:extLst>
              </a:tr>
              <a:tr h="61717"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D0F5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30F9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0F5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30F2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Ronnie Wrest (Art History)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30F9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30F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30F9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0F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30F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0F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30F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0FB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B0F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F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0F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0F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90F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F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0F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70F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90F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F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0F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50F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90F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30F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0F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50F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30F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01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30F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0F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Margret Crim (Biology)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9001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0F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001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001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F0F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0F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0F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5001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109611"/>
                  </a:ext>
                </a:extLst>
              </a:tr>
              <a:tr h="61717"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(Dietetic Services Supervisor)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30F2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F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30F2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0F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Angela Bono (Communication)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90F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0FB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0F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30F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F0FB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F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0FB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3007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90F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70F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0F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00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70F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50F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70F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5006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50F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50F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50F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7002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50F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0F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50F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006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D0F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001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0F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5006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William Rockey (Biology)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B001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5001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001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3007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5001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5001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5001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5006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075743"/>
                  </a:ext>
                </a:extLst>
              </a:tr>
              <a:tr h="61717"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(Food Services Management)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D0F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30F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0F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3000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Christina Touchstone (English - Adjunct)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30F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3007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30F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00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3007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0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3007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001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900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5006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00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004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5006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7002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5006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7002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 i="1">
                          <a:solidFill>
                            <a:schemeClr val="bg1"/>
                          </a:solidFill>
                          <a:effectLst/>
                        </a:rPr>
                        <a:t>(Woodworking)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7002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006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7002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5002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F006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5006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006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00E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5006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3007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5006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00F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Isabel Stierle (Biology)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3007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5006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3007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00F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5006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5006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5006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00E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033896"/>
                  </a:ext>
                </a:extLst>
              </a:tr>
              <a:tr h="61717"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3000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0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3000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006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Mike McNellis (Philosophy)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900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001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00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300A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D001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004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001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7011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D004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7002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004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00C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7002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5002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7002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00C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 i="1">
                          <a:solidFill>
                            <a:schemeClr val="bg1"/>
                          </a:solidFill>
                          <a:effectLst/>
                        </a:rPr>
                        <a:t>(Engineering Tech)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5002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00E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5002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00A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B00E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00F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00E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00F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F00F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00F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00F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00E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Nigie Shi (Math)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B00F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0E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00F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011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900E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0E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00E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00D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165158"/>
                  </a:ext>
                </a:extLst>
              </a:tr>
              <a:tr h="31197"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9006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300A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006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00F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300A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7011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300A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00E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7011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00C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7011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012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B00C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00C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00C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5019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B00C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00A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00C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016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 i="1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D00A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00F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00A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01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F00F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00E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00F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011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F00E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11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00E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7018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9011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00D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011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1019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F00D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00D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00D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301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167447"/>
                  </a:ext>
                </a:extLst>
              </a:tr>
              <a:tr h="31197"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B00F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00E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00F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500E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B00E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12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00E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017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9012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5019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012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011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5019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016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5019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301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D016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01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016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3019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 i="1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D01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011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01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5014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D011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7018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011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5014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7018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1019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7018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301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1019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301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1019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301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301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301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301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7014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216685"/>
                  </a:ext>
                </a:extLst>
              </a:tr>
              <a:tr h="31197"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500E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017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500E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301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F017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011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017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01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F011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301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011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501D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301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3019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301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01D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3019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5014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3019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01B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 i="1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5014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5014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5014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101E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5014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301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5014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5021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301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301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301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01E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301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7014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301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301E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7014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7014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7014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101C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738642"/>
                  </a:ext>
                </a:extLst>
              </a:tr>
              <a:tr h="31197"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301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1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301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701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901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501D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01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501E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501D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01D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501D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501C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F01D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01B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01D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020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B01B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101E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01B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301E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 i="1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101E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5021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101E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501F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5021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01E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5021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701C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B01E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301E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01E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01C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301E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101C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301E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501C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101C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101C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101C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028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30682"/>
                  </a:ext>
                </a:extLst>
              </a:tr>
              <a:tr h="31197"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701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501E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701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501E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501C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501E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501C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020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501C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F020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301E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020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301E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501F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301E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 i="1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501F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701C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501F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701C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1C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701C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901C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501C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01C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501C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28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501C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9028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28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028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892623"/>
                  </a:ext>
                </a:extLst>
              </a:tr>
              <a:tr h="31197"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043747"/>
                  </a:ext>
                </a:extLst>
              </a:tr>
              <a:tr h="92576"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Guy Chidgey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Roberta Ayala (FinAid Tech)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Connie Garza (FinAid Tech)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Gina Hunter (Fin Aid Tech)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ES" sz="200">
                          <a:solidFill>
                            <a:schemeClr val="bg1"/>
                          </a:solidFill>
                          <a:effectLst/>
                        </a:rPr>
                        <a:t>Vanesa De La Madrid (i.e. Vanesa Hernandez)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 dirty="0">
                          <a:solidFill>
                            <a:schemeClr val="bg1"/>
                          </a:solidFill>
                          <a:effectLst/>
                        </a:rPr>
                        <a:t>Lysander Ramos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Victoria Koiyan (FinAid Tech)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Heather Skibinski (FinAid Tech)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Rebecca Bumpous (FinAid Tech)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677498"/>
                  </a:ext>
                </a:extLst>
              </a:tr>
              <a:tr h="31197"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Evelyn Torres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544204"/>
                  </a:ext>
                </a:extLst>
              </a:tr>
              <a:tr h="92576"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Miguel Cuate (WC)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Juan Estrada (Assessment)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Eileen Pierce (SI)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Barry Ramirez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 dirty="0">
                          <a:solidFill>
                            <a:schemeClr val="bg1"/>
                          </a:solidFill>
                          <a:effectLst/>
                        </a:rPr>
                        <a:t>Sonia Avila (TC)</a:t>
                      </a:r>
                      <a:br>
                        <a:rPr lang="en-US" sz="20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 dirty="0">
                          <a:solidFill>
                            <a:schemeClr val="bg1"/>
                          </a:solidFill>
                          <a:effectLst/>
                        </a:rPr>
                        <a:t>Bradley Cramer (TC)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 dirty="0">
                          <a:solidFill>
                            <a:schemeClr val="bg1"/>
                          </a:solidFill>
                          <a:effectLst/>
                        </a:rPr>
                        <a:t>Kim </a:t>
                      </a:r>
                      <a:r>
                        <a:rPr lang="en-US" sz="200" dirty="0" err="1">
                          <a:solidFill>
                            <a:schemeClr val="bg1"/>
                          </a:solidFill>
                          <a:effectLst/>
                        </a:rPr>
                        <a:t>Arbolante</a:t>
                      </a:r>
                      <a:r>
                        <a:rPr lang="en-US" sz="200" dirty="0">
                          <a:solidFill>
                            <a:schemeClr val="bg1"/>
                          </a:solidFill>
                          <a:effectLst/>
                        </a:rPr>
                        <a:t> (WC)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/>
                      </a:r>
                      <a:b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Hilda Rodriguez (A&amp;R)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Jonathan Brown (Support Specialist)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Laraine Rosema (WC)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88746"/>
                  </a:ext>
                </a:extLst>
              </a:tr>
              <a:tr h="92576"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Domenica Trinidad (Job Development)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Freddie Rodriguez (Job Development)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Jessica McGrath (Job Development)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>
                          <a:solidFill>
                            <a:schemeClr val="bg1"/>
                          </a:solidFill>
                          <a:effectLst/>
                        </a:rPr>
                        <a:t>Carlos Medina (Job Development)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 dirty="0">
                          <a:solidFill>
                            <a:schemeClr val="bg1"/>
                          </a:solidFill>
                          <a:effectLst/>
                        </a:rPr>
                        <a:t>Jessica McGrath (Job Development)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" dirty="0">
                          <a:solidFill>
                            <a:schemeClr val="bg1"/>
                          </a:solidFill>
                          <a:effectLst/>
                        </a:rPr>
                        <a:t>Stephanie Baltazar</a:t>
                      </a:r>
                    </a:p>
                  </a:txBody>
                  <a:tcPr marL="2868" marR="2868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9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628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Pathways Action Plans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7812" y="3352800"/>
            <a:ext cx="5635540" cy="341436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012" y="1828800"/>
            <a:ext cx="5635540" cy="3429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9612" y="2209800"/>
            <a:ext cx="5821319" cy="3447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519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Communication/Engagement/Campus Partners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725" y="2268272"/>
            <a:ext cx="3270748" cy="434207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68499" y="1752600"/>
            <a:ext cx="27432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dirty="0" smtClean="0"/>
              <a:t>Finish-In-4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938043" y="2514600"/>
            <a:ext cx="4349252" cy="44966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BC-CSUB Program Maps Team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BC-CSUB Semester </a:t>
            </a:r>
            <a:r>
              <a:rPr lang="en-US" dirty="0" err="1" smtClean="0"/>
              <a:t>Convenings</a:t>
            </a:r>
            <a:endParaRPr lang="en-US" dirty="0" smtClean="0"/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BC-UC Merced </a:t>
            </a:r>
            <a:r>
              <a:rPr lang="en-US" dirty="0" smtClean="0"/>
              <a:t>Program Maps 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BC-UC Merced </a:t>
            </a:r>
            <a:r>
              <a:rPr lang="en-US" dirty="0" err="1" smtClean="0"/>
              <a:t>Convenings</a:t>
            </a:r>
            <a:endParaRPr lang="en-US" dirty="0" smtClean="0"/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endParaRPr lang="en-US" dirty="0"/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BC-University Articulation Agreements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endParaRPr lang="en-US" dirty="0"/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Kern High School District Counselor Training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endParaRPr lang="en-US" dirty="0"/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Kern College Night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8277" y="2268272"/>
            <a:ext cx="3181827" cy="433255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248277" y="1752600"/>
            <a:ext cx="3181827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dirty="0" smtClean="0"/>
              <a:t>Transfer-In-2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333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612" y="609600"/>
            <a:ext cx="2290763" cy="32095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75212" y="2214375"/>
            <a:ext cx="563880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Angelica Caudillo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Program Manager, Counseling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Angelica.caudillo@bakersfieldcollege.edu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06874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172</TotalTime>
  <Words>2668</Words>
  <Application>Microsoft Office PowerPoint</Application>
  <PresentationFormat>Custom</PresentationFormat>
  <Paragraphs>289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Consolas</vt:lpstr>
      <vt:lpstr>Corbel</vt:lpstr>
      <vt:lpstr>docs-Calibri</vt:lpstr>
      <vt:lpstr>Chalkboard 16x9</vt:lpstr>
      <vt:lpstr>Achieving the Desired Outcomes </vt:lpstr>
      <vt:lpstr>Updating BC Guided Pathways  Completion Coaching Teams</vt:lpstr>
      <vt:lpstr>Pathways Action Plans</vt:lpstr>
      <vt:lpstr>Communication/Engagement/Campus Partners</vt:lpstr>
      <vt:lpstr>PowerPoint Presentation</vt:lpstr>
    </vt:vector>
  </TitlesOfParts>
  <Company>Bakersfield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Counseling and Advising as Coaching</dc:title>
  <dc:creator>Marisa Marquez</dc:creator>
  <cp:lastModifiedBy>Marisa Marquez</cp:lastModifiedBy>
  <cp:revision>20</cp:revision>
  <dcterms:created xsi:type="dcterms:W3CDTF">2021-09-20T20:51:18Z</dcterms:created>
  <dcterms:modified xsi:type="dcterms:W3CDTF">2021-10-04T18:56:31Z</dcterms:modified>
</cp:coreProperties>
</file>