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4"/>
    <p:sldMasterId id="2147483678" r:id="rId5"/>
  </p:sldMasterIdLst>
  <p:notesMasterIdLst>
    <p:notesMasterId r:id="rId10"/>
  </p:notesMasterIdLst>
  <p:handoutMasterIdLst>
    <p:handoutMasterId r:id="rId11"/>
  </p:handoutMasterIdLst>
  <p:sldIdLst>
    <p:sldId id="256" r:id="rId6"/>
    <p:sldId id="257" r:id="rId7"/>
    <p:sldId id="258" r:id="rId8"/>
    <p:sldId id="259" r:id="rId9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016161-395E-44CB-B637-B38C66594E8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96E6D8-E662-487A-8333-738E2C9A4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0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10e76a5b4d_1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9" name="Google Shape;309;g110e76a5b4d_1_22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>
              <a:buNone/>
            </a:pPr>
            <a:r>
              <a:rPr lang="en-US"/>
              <a:t>Transfer oriented, co-located with CSUB, center application ongoing</a:t>
            </a:r>
            <a:endParaRPr/>
          </a:p>
        </p:txBody>
      </p:sp>
      <p:sp>
        <p:nvSpPr>
          <p:cNvPr id="310" name="Google Shape;310;g110e76a5b4d_1_22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10e76a5b4d_1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7" name="Google Shape;317;g110e76a5b4d_1_21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18" name="Google Shape;318;g110e76a5b4d_1_21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10e76a5b4d_1_21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24" name="Google Shape;324;g110e76a5b4d_1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0fc8c6a9c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0" name="Google Shape;330;g10fc8c6a9ce_0_13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31" name="Google Shape;331;g10fc8c6a9ce_0_1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4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3111335" y="365125"/>
            <a:ext cx="846488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6" name="Google Shape;116;p15"/>
          <p:cNvPicPr preferRelativeResize="0"/>
          <p:nvPr/>
        </p:nvPicPr>
        <p:blipFill rotWithShape="1">
          <a:blip r:embed="rId2">
            <a:alphaModFix/>
          </a:blip>
          <a:srcRect l="247" r="4157"/>
          <a:stretch/>
        </p:blipFill>
        <p:spPr>
          <a:xfrm flipH="1">
            <a:off x="0" y="1304366"/>
            <a:ext cx="12192000" cy="4225574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>
            <a:spLocks noGrp="1"/>
          </p:cNvSpPr>
          <p:nvPr>
            <p:ph type="pic" idx="2"/>
          </p:nvPr>
        </p:nvSpPr>
        <p:spPr>
          <a:xfrm>
            <a:off x="1017204" y="2228265"/>
            <a:ext cx="1463040" cy="146304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sp>
        <p:nvSpPr>
          <p:cNvPr id="118" name="Google Shape;118;p15"/>
          <p:cNvSpPr>
            <a:spLocks noGrp="1"/>
          </p:cNvSpPr>
          <p:nvPr>
            <p:ph type="pic" idx="3"/>
          </p:nvPr>
        </p:nvSpPr>
        <p:spPr>
          <a:xfrm>
            <a:off x="4761936" y="2228265"/>
            <a:ext cx="1463040" cy="146304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sp>
        <p:nvSpPr>
          <p:cNvPr id="119" name="Google Shape;119;p15"/>
          <p:cNvSpPr>
            <a:spLocks noGrp="1"/>
          </p:cNvSpPr>
          <p:nvPr>
            <p:ph type="pic" idx="4"/>
          </p:nvPr>
        </p:nvSpPr>
        <p:spPr>
          <a:xfrm>
            <a:off x="7214753" y="2228265"/>
            <a:ext cx="1463040" cy="146304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sp>
        <p:nvSpPr>
          <p:cNvPr id="120" name="Google Shape;120;p15"/>
          <p:cNvSpPr>
            <a:spLocks noGrp="1"/>
          </p:cNvSpPr>
          <p:nvPr>
            <p:ph type="pic" idx="5"/>
          </p:nvPr>
        </p:nvSpPr>
        <p:spPr>
          <a:xfrm>
            <a:off x="9667569" y="2228265"/>
            <a:ext cx="1463040" cy="1463040"/>
          </a:xfrm>
          <a:prstGeom prst="ellipse">
            <a:avLst/>
          </a:prstGeom>
          <a:solidFill>
            <a:schemeClr val="dk1"/>
          </a:solidFill>
          <a:ln>
            <a:noFill/>
          </a:ln>
        </p:spPr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1"/>
          </p:nvPr>
        </p:nvSpPr>
        <p:spPr>
          <a:xfrm>
            <a:off x="560112" y="3905090"/>
            <a:ext cx="235426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body" idx="6"/>
          </p:nvPr>
        </p:nvSpPr>
        <p:spPr>
          <a:xfrm>
            <a:off x="560112" y="4216186"/>
            <a:ext cx="235426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7"/>
          </p:nvPr>
        </p:nvSpPr>
        <p:spPr>
          <a:xfrm>
            <a:off x="4316324" y="3905090"/>
            <a:ext cx="235426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8"/>
          </p:nvPr>
        </p:nvSpPr>
        <p:spPr>
          <a:xfrm>
            <a:off x="4316323" y="4216186"/>
            <a:ext cx="235426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9"/>
          </p:nvPr>
        </p:nvSpPr>
        <p:spPr>
          <a:xfrm>
            <a:off x="6769141" y="3905090"/>
            <a:ext cx="235426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body" idx="13"/>
          </p:nvPr>
        </p:nvSpPr>
        <p:spPr>
          <a:xfrm>
            <a:off x="6769141" y="4216186"/>
            <a:ext cx="235426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body" idx="14"/>
          </p:nvPr>
        </p:nvSpPr>
        <p:spPr>
          <a:xfrm>
            <a:off x="9221958" y="3905090"/>
            <a:ext cx="235426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body" idx="15"/>
          </p:nvPr>
        </p:nvSpPr>
        <p:spPr>
          <a:xfrm>
            <a:off x="9221958" y="4216186"/>
            <a:ext cx="235426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6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7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1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body" idx="2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7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8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8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8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8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8"/>
          <p:cNvSpPr txBox="1">
            <a:spLocks noGrp="1"/>
          </p:cNvSpPr>
          <p:nvPr>
            <p:ph type="sldNum" idx="12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19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9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9" name="Google Shape;169;p19"/>
          <p:cNvSpPr txBox="1">
            <a:spLocks noGrp="1"/>
          </p:cNvSpPr>
          <p:nvPr>
            <p:ph type="body" idx="2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0" name="Google Shape;170;p1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19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9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20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0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0"/>
          <p:cNvSpPr txBox="1"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0"/>
          <p:cNvSpPr txBox="1"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0" name="Google Shape;180;p20"/>
          <p:cNvSpPr txBox="1">
            <a:spLocks noGrp="1"/>
          </p:cNvSpPr>
          <p:nvPr>
            <p:ph type="body" idx="2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20"/>
          <p:cNvSpPr txBox="1">
            <a:spLocks noGrp="1"/>
          </p:cNvSpPr>
          <p:nvPr>
            <p:ph type="body" idx="3"/>
          </p:nvPr>
        </p:nvSpPr>
        <p:spPr>
          <a:xfrm>
            <a:off x="5820154" y="2336873"/>
            <a:ext cx="4474028" cy="69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2" name="Google Shape;182;p20"/>
          <p:cNvSpPr txBox="1">
            <a:spLocks noGrp="1"/>
          </p:cNvSpPr>
          <p:nvPr>
            <p:ph type="body" idx="4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20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0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0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21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1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1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1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1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1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1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2" descr="HD-ShadowShor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2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2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2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2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3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3"/>
          <p:cNvSpPr txBox="1"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3"/>
          <p:cNvSpPr>
            <a:spLocks noGrp="1"/>
          </p:cNvSpPr>
          <p:nvPr>
            <p:ph type="pic" idx="2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</p:sp>
      <p:sp>
        <p:nvSpPr>
          <p:cNvPr id="208" name="Google Shape;208;p23"/>
          <p:cNvSpPr txBox="1">
            <a:spLocks noGrp="1"/>
          </p:cNvSpPr>
          <p:nvPr>
            <p:ph type="body" idx="1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9" name="Google Shape;209;p23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3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23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4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4"/>
          <p:cNvSpPr>
            <a:spLocks noGrp="1"/>
          </p:cNvSpPr>
          <p:nvPr>
            <p:ph type="pic" idx="2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</p:sp>
      <p:sp>
        <p:nvSpPr>
          <p:cNvPr id="219" name="Google Shape;219;p24"/>
          <p:cNvSpPr txBox="1">
            <a:spLocks noGrp="1"/>
          </p:cNvSpPr>
          <p:nvPr>
            <p:ph type="body" idx="1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0" name="Google Shape;220;p24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sldNum" idx="12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2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5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5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body" idx="1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25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5"/>
          <p:cNvSpPr txBox="1">
            <a:spLocks noGrp="1"/>
          </p:cNvSpPr>
          <p:nvPr>
            <p:ph type="sldNum" idx="12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26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6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6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6"/>
          <p:cNvSpPr txBox="1"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26"/>
          <p:cNvSpPr txBox="1">
            <a:spLocks noGrp="1"/>
          </p:cNvSpPr>
          <p:nvPr>
            <p:ph type="body" idx="1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0" name="Google Shape;240;p26"/>
          <p:cNvSpPr txBox="1">
            <a:spLocks noGrp="1"/>
          </p:cNvSpPr>
          <p:nvPr>
            <p:ph type="body" idx="2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1" name="Google Shape;241;p26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26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6"/>
          <p:cNvSpPr txBox="1">
            <a:spLocks noGrp="1"/>
          </p:cNvSpPr>
          <p:nvPr>
            <p:ph type="sldNum" idx="12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4" name="Google Shape;244;p26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/>
          </a:p>
        </p:txBody>
      </p:sp>
      <p:sp>
        <p:nvSpPr>
          <p:cNvPr id="245" name="Google Shape;245;p2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2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7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27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7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7"/>
          <p:cNvSpPr txBox="1"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27"/>
          <p:cNvSpPr txBox="1">
            <a:spLocks noGrp="1"/>
          </p:cNvSpPr>
          <p:nvPr>
            <p:ph type="body" idx="1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27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27"/>
          <p:cNvSpPr txBox="1">
            <a:spLocks noGrp="1"/>
          </p:cNvSpPr>
          <p:nvPr>
            <p:ph type="sldNum" idx="12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">
  <p:cSld name="3 Column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28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8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8"/>
          <p:cNvSpPr txBox="1"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28"/>
          <p:cNvSpPr txBox="1"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3" name="Google Shape;263;p28"/>
          <p:cNvSpPr txBox="1">
            <a:spLocks noGrp="1"/>
          </p:cNvSpPr>
          <p:nvPr>
            <p:ph type="body" idx="2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64" name="Google Shape;264;p28"/>
          <p:cNvSpPr txBox="1">
            <a:spLocks noGrp="1"/>
          </p:cNvSpPr>
          <p:nvPr>
            <p:ph type="body" idx="3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5" name="Google Shape;265;p28"/>
          <p:cNvSpPr txBox="1">
            <a:spLocks noGrp="1"/>
          </p:cNvSpPr>
          <p:nvPr>
            <p:ph type="body" idx="4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66" name="Google Shape;266;p28"/>
          <p:cNvSpPr txBox="1">
            <a:spLocks noGrp="1"/>
          </p:cNvSpPr>
          <p:nvPr>
            <p:ph type="body" idx="5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7" name="Google Shape;267;p28"/>
          <p:cNvSpPr txBox="1">
            <a:spLocks noGrp="1"/>
          </p:cNvSpPr>
          <p:nvPr>
            <p:ph type="body" idx="6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68" name="Google Shape;268;p28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8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28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 Column">
  <p:cSld name="3 Picture Column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oogle Shape;272;p29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2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9"/>
          <p:cNvSpPr txBox="1"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29"/>
          <p:cNvSpPr txBox="1"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8" name="Google Shape;278;p29"/>
          <p:cNvSpPr>
            <a:spLocks noGrp="1"/>
          </p:cNvSpPr>
          <p:nvPr>
            <p:ph type="pic" idx="2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279" name="Google Shape;279;p29"/>
          <p:cNvSpPr txBox="1">
            <a:spLocks noGrp="1"/>
          </p:cNvSpPr>
          <p:nvPr>
            <p:ph type="body" idx="3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80" name="Google Shape;280;p29"/>
          <p:cNvSpPr txBox="1">
            <a:spLocks noGrp="1"/>
          </p:cNvSpPr>
          <p:nvPr>
            <p:ph type="body" idx="4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1" name="Google Shape;281;p29"/>
          <p:cNvSpPr>
            <a:spLocks noGrp="1"/>
          </p:cNvSpPr>
          <p:nvPr>
            <p:ph type="pic" idx="5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282" name="Google Shape;282;p29"/>
          <p:cNvSpPr txBox="1">
            <a:spLocks noGrp="1"/>
          </p:cNvSpPr>
          <p:nvPr>
            <p:ph type="body" idx="6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83" name="Google Shape;283;p29"/>
          <p:cNvSpPr txBox="1">
            <a:spLocks noGrp="1"/>
          </p:cNvSpPr>
          <p:nvPr>
            <p:ph type="body" idx="7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4" name="Google Shape;284;p29"/>
          <p:cNvSpPr>
            <a:spLocks noGrp="1"/>
          </p:cNvSpPr>
          <p:nvPr>
            <p:ph type="pic" idx="8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285" name="Google Shape;285;p29"/>
          <p:cNvSpPr txBox="1">
            <a:spLocks noGrp="1"/>
          </p:cNvSpPr>
          <p:nvPr>
            <p:ph type="body" idx="9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86" name="Google Shape;286;p2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29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29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p30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30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3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0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30"/>
          <p:cNvSpPr txBox="1">
            <a:spLocks noGrp="1"/>
          </p:cNvSpPr>
          <p:nvPr>
            <p:ph type="body" idx="1"/>
          </p:nvPr>
        </p:nvSpPr>
        <p:spPr>
          <a:xfrm rot="5400000">
            <a:off x="3687594" y="-670400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6" name="Google Shape;296;p30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30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30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31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31"/>
          <p:cNvSpPr txBox="1">
            <a:spLocks noGrp="1"/>
          </p:cNvSpPr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31"/>
          <p:cNvSpPr txBox="1">
            <a:spLocks noGrp="1"/>
          </p:cNvSpPr>
          <p:nvPr>
            <p:ph type="body" idx="1"/>
          </p:nvPr>
        </p:nvSpPr>
        <p:spPr>
          <a:xfrm rot="5400000">
            <a:off x="2452030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4" name="Google Shape;304;p31"/>
          <p:cNvSpPr txBox="1">
            <a:spLocks noGrp="1"/>
          </p:cNvSpPr>
          <p:nvPr>
            <p:ph type="dt" idx="10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31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31"/>
          <p:cNvSpPr txBox="1">
            <a:spLocks noGrp="1"/>
          </p:cNvSpPr>
          <p:nvPr>
            <p:ph type="sldNum" idx="12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0" name="Google Shape;50;p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5E5E"/>
            </a:gs>
            <a:gs pos="50000">
              <a:srgbClr val="404040"/>
            </a:gs>
            <a:gs pos="100000">
              <a:srgbClr val="1E1E1E"/>
            </a:gs>
          </a:gsLst>
          <a:lin ang="2520000" scaled="0"/>
        </a:gra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3" descr="hashOverlay-FullResolve.png"/>
          <p:cNvPicPr preferRelativeResize="0"/>
          <p:nvPr/>
        </p:nvPicPr>
        <p:blipFill rotWithShape="1">
          <a:blip r:embed="rId20">
            <a:alphaModFix amt="10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2"/>
          <p:cNvSpPr txBox="1"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Bakersfield College SouthWest Center Update</a:t>
            </a:r>
            <a:endParaRPr/>
          </a:p>
        </p:txBody>
      </p:sp>
      <p:sp>
        <p:nvSpPr>
          <p:cNvPr id="313" name="Google Shape;313;p32"/>
          <p:cNvSpPr txBox="1">
            <a:spLocks noGrp="1"/>
          </p:cNvSpPr>
          <p:nvPr>
            <p:ph type="body" idx="2"/>
          </p:nvPr>
        </p:nvSpPr>
        <p:spPr>
          <a:xfrm>
            <a:off x="8628800" y="2302675"/>
            <a:ext cx="2968500" cy="4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/>
              <a:t>Mike Giacomini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/>
              <a:t>Jessica Wojtysiak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/>
              <a:t>College Council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/>
          </a:p>
        </p:txBody>
      </p:sp>
      <p:pic>
        <p:nvPicPr>
          <p:cNvPr id="314" name="Google Shape;314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1790" y="2364077"/>
            <a:ext cx="5627245" cy="3561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3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Center Status: Title V &amp; CA Education Code</a:t>
            </a:r>
            <a:br>
              <a:rPr lang="en-US"/>
            </a:br>
            <a:endParaRPr/>
          </a:p>
        </p:txBody>
      </p:sp>
      <p:sp>
        <p:nvSpPr>
          <p:cNvPr id="321" name="Google Shape;321;p33"/>
          <p:cNvSpPr txBox="1">
            <a:spLocks noGrp="1"/>
          </p:cNvSpPr>
          <p:nvPr>
            <p:ph type="body" idx="1"/>
          </p:nvPr>
        </p:nvSpPr>
        <p:spPr>
          <a:xfrm>
            <a:off x="198409" y="2035834"/>
            <a:ext cx="11602528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Educational Center: a postsecondary operation established and administered by an existing college or district at a location away from the campus of the parent.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 (1) the center: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	(A) is planned to continue for ten or more years;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	(B) generates at least 500 full-time equivalent student (FTES) annually.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	(C) has an on-site administrator;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	(D) offers programs leading to certificates and/or degrees conferred by the 	parent institution; and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	(E) has been approved by the Board of Governors pursuant to this article.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Or grandfathered in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Why establish a Center?</a:t>
            </a:r>
            <a:endParaRPr/>
          </a:p>
        </p:txBody>
      </p:sp>
      <p:sp>
        <p:nvSpPr>
          <p:cNvPr id="327" name="Google Shape;327;p34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412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Meet specific population needs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Selected Instruction programs not yet available in the area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Support services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Overcome location-based obstacles</a:t>
            </a:r>
            <a:endParaRPr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Additional College Funding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Base Allocation of SCFF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$1.35 million per center (2 current centers)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5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Status Update</a:t>
            </a:r>
            <a:br>
              <a:rPr lang="en-US"/>
            </a:br>
            <a:endParaRPr/>
          </a:p>
        </p:txBody>
      </p:sp>
      <p:sp>
        <p:nvSpPr>
          <p:cNvPr id="334" name="Google Shape;334;p35"/>
          <p:cNvSpPr txBox="1">
            <a:spLocks noGrp="1"/>
          </p:cNvSpPr>
          <p:nvPr>
            <p:ph type="body" idx="1"/>
          </p:nvPr>
        </p:nvSpPr>
        <p:spPr>
          <a:xfrm>
            <a:off x="198400" y="2753426"/>
            <a:ext cx="11602500" cy="3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Board of Trustees Approved Application Process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Working with consultants Cambridge West to complete the application process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B40D2B"/>
      </a:accent1>
      <a:accent2>
        <a:srgbClr val="B40D2B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rlin">
  <a:themeElements>
    <a:clrScheme name="Custom 2">
      <a:dk1>
        <a:srgbClr val="000000"/>
      </a:dk1>
      <a:lt1>
        <a:srgbClr val="FFFFFF"/>
      </a:lt1>
      <a:dk2>
        <a:srgbClr val="323232"/>
      </a:dk2>
      <a:lt2>
        <a:srgbClr val="E5C243"/>
      </a:lt2>
      <a:accent1>
        <a:srgbClr val="C00000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3" ma:contentTypeDescription="Create a new document." ma:contentTypeScope="" ma:versionID="01cce2989062e411e59f4e089a2be130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c1acdd6009e698d46fd0caea1969be99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CF5907-3D45-49CD-8CD3-EAADBD04E0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42659F-2F34-44E4-A516-AEF7EB3BA9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E7F3CB-E5A6-4BB1-919A-BE980167253A}">
  <ds:schemaRefs>
    <ds:schemaRef ds:uri="0b1fd2ce-be47-40af-a854-d7ff8d310ba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85d49c8-389c-47bd-832a-51e0da33a8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204</Words>
  <Application>Microsoft Office PowerPoint</Application>
  <PresentationFormat>Widescreen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Retrospect</vt:lpstr>
      <vt:lpstr>Berlin</vt:lpstr>
      <vt:lpstr>Bakersfield College SouthWest Center Update</vt:lpstr>
      <vt:lpstr>Center Status: Title V &amp; CA Education Code </vt:lpstr>
      <vt:lpstr>Why establish a Center?</vt:lpstr>
      <vt:lpstr>Status Update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Bakersfield College SouthWest Center Update</dc:title>
  <dc:creator>Jessica Wojtysiak</dc:creator>
  <cp:lastModifiedBy>Debra Anderson</cp:lastModifiedBy>
  <cp:revision>3</cp:revision>
  <cp:lastPrinted>2022-01-28T01:44:42Z</cp:lastPrinted>
  <dcterms:modified xsi:type="dcterms:W3CDTF">2022-01-28T01:45:57Z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