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3df6725b9_1_92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83df6725b9_1_92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3df6725b9_1_145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83df6725b9_1_145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83df6725b9_1_150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83df6725b9_1_150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83df6725b9_1_154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83df6725b9_1_154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7b26c1f27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97b26c1f27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8462fcc0c4_1_0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28462fcc0c4_1_0:notes"/>
          <p:cNvSpPr/>
          <p:nvPr>
            <p:ph idx="2" type="sldImg"/>
          </p:nvPr>
        </p:nvSpPr>
        <p:spPr>
          <a:xfrm>
            <a:off x="1143220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3df6725b9_1_165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83df6725b9_1_165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60210dfa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860210dfa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3df6725b9_1_188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83df6725b9_1_188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83df6725b9_1_159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283df6725b9_1_159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83df6725b9_1_174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83df6725b9_1_174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7b26c1f27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7b26c1f27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8865a2d38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8865a2d38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83df6725b9_1_199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83df6725b9_1_199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83df6725b9_1_99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83df6725b9_1_99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7c326ef90_0_8:notes"/>
          <p:cNvSpPr txBox="1"/>
          <p:nvPr>
            <p:ph idx="1" type="body"/>
          </p:nvPr>
        </p:nvSpPr>
        <p:spPr>
          <a:xfrm>
            <a:off x="685785" y="4343385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87c326ef90_0_8:notes"/>
          <p:cNvSpPr/>
          <p:nvPr>
            <p:ph idx="2" type="sldImg"/>
          </p:nvPr>
        </p:nvSpPr>
        <p:spPr>
          <a:xfrm>
            <a:off x="1143220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83df6725b9_1_108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83df6725b9_1_108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3df6725b9_1_112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83df6725b9_1_112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3df6725b9_1_120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283df6725b9_1_120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83df6725b9_1_124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83df6725b9_1_124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83df6725b9_1_136:notes"/>
          <p:cNvSpPr txBox="1"/>
          <p:nvPr>
            <p:ph idx="1" type="body"/>
          </p:nvPr>
        </p:nvSpPr>
        <p:spPr>
          <a:xfrm>
            <a:off x="685785" y="4343385"/>
            <a:ext cx="5486380" cy="4114795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83df6725b9_1_136:notes"/>
          <p:cNvSpPr/>
          <p:nvPr>
            <p:ph idx="2" type="sldImg"/>
          </p:nvPr>
        </p:nvSpPr>
        <p:spPr>
          <a:xfrm>
            <a:off x="1143220" y="685795"/>
            <a:ext cx="457222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825038" y="334171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7" name="Google Shape;67;p14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22960" y="1384539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82296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3" type="body"/>
          </p:nvPr>
        </p:nvSpPr>
        <p:spPr>
          <a:xfrm>
            <a:off x="4663440" y="1384539"/>
            <a:ext cx="3703320" cy="5522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  <a:defRPr b="0" sz="15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73" name="Google Shape;73;p15"/>
          <p:cNvSpPr txBox="1"/>
          <p:nvPr>
            <p:ph idx="4" type="body"/>
          </p:nvPr>
        </p:nvSpPr>
        <p:spPr>
          <a:xfrm>
            <a:off x="4663440" y="1936751"/>
            <a:ext cx="3703320" cy="25336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822958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663440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type="title"/>
          </p:nvPr>
        </p:nvSpPr>
        <p:spPr>
          <a:xfrm>
            <a:off x="822960" y="569214"/>
            <a:ext cx="7543800" cy="267462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  <a:defRPr b="0" sz="6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822960" y="3339846"/>
            <a:ext cx="7543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19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9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12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600450" y="548640"/>
            <a:ext cx="4869180" cy="39433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342900" y="2194560"/>
            <a:ext cx="2400300" cy="253434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6" name="Google Shape;116;p21"/>
          <p:cNvSpPr txBox="1"/>
          <p:nvPr>
            <p:ph idx="10" type="dt"/>
          </p:nvPr>
        </p:nvSpPr>
        <p:spPr>
          <a:xfrm>
            <a:off x="349134" y="4844839"/>
            <a:ext cx="196388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11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822960" y="3806190"/>
            <a:ext cx="7585234" cy="61722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6857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alibri"/>
              <a:buNone/>
              <a:defRPr b="0" sz="27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2"/>
          <p:cNvSpPr/>
          <p:nvPr>
            <p:ph idx="2" type="pic"/>
          </p:nvPr>
        </p:nvSpPr>
        <p:spPr>
          <a:xfrm>
            <a:off x="11" y="0"/>
            <a:ext cx="9143989" cy="3686307"/>
          </a:xfrm>
          <a:prstGeom prst="rect">
            <a:avLst/>
          </a:prstGeom>
          <a:solidFill>
            <a:srgbClr val="D7D0C0"/>
          </a:solidFill>
          <a:ln>
            <a:noFill/>
          </a:ln>
        </p:spPr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822960" y="4430268"/>
            <a:ext cx="7584948" cy="445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8575" spcFirstLastPara="1" rIns="6857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25" name="Google Shape;125;p22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 rot="5400000">
            <a:off x="3086100" y="-878839"/>
            <a:ext cx="301752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31" name="Google Shape;131;p23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4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4"/>
          <p:cNvSpPr txBox="1"/>
          <p:nvPr>
            <p:ph type="title"/>
          </p:nvPr>
        </p:nvSpPr>
        <p:spPr>
          <a:xfrm rot="5400000">
            <a:off x="5369551" y="1483351"/>
            <a:ext cx="4319924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 rot="5400000">
            <a:off x="1369051" y="-431174"/>
            <a:ext cx="4319924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4275" spcFirstLastPara="1" rIns="34275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 "/>
              <a:defRPr/>
            </a:lvl1pPr>
            <a:lvl2pPr indent="-3175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  <a:defRPr/>
            </a:lvl2pPr>
            <a:lvl3pPr indent="-317500" lvl="2" marL="1371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3pPr>
            <a:lvl4pPr indent="-317500" lvl="3" marL="1828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4pPr>
            <a:lvl5pPr indent="-317500" lvl="4" marL="22860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5pPr>
            <a:lvl6pPr indent="-317500" lvl="5" marL="2743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indent="-317500" lvl="6" marL="32004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indent="-317500" lvl="7" marL="3657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indent="-317500" lvl="8" marL="411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  <a:defRPr b="0" i="0" sz="36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 "/>
              <a:defRPr b="0" i="0" sz="15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100"/>
              <a:buFont typeface="Calibri"/>
              <a:buChar char="◦"/>
              <a:defRPr b="0" i="0" sz="11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22960" y="4844839"/>
            <a:ext cx="18542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895149" y="1303384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public.tableau.com/views/GuidedPathwaysMomentumPointsbyLCP/MathFirstYear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OQlHsfiDCBo" TargetMode="External"/><Relationship Id="rId4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jpg"/><Relationship Id="rId4" Type="http://schemas.openxmlformats.org/officeDocument/2006/relationships/image" Target="../media/image10.jp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ctrTitle"/>
          </p:nvPr>
        </p:nvSpPr>
        <p:spPr>
          <a:xfrm>
            <a:off x="2546405" y="793141"/>
            <a:ext cx="6522291" cy="144316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b="1" lang="en"/>
              <a:t>Agriculture, Nutrition, and Culinary Arts (ANCa)</a:t>
            </a:r>
            <a:r>
              <a:rPr b="1" lang="en"/>
              <a:t> Pathway</a:t>
            </a:r>
            <a:endParaRPr b="1" u="sng">
              <a:solidFill>
                <a:schemeClr val="hlink"/>
              </a:solidFill>
              <a:hlinkClick r:id="rId3"/>
            </a:endParaRPr>
          </a:p>
        </p:txBody>
      </p:sp>
      <p:sp>
        <p:nvSpPr>
          <p:cNvPr id="147" name="Google Shape;147;p25"/>
          <p:cNvSpPr txBox="1"/>
          <p:nvPr>
            <p:ph idx="1" type="subTitle"/>
          </p:nvPr>
        </p:nvSpPr>
        <p:spPr>
          <a:xfrm>
            <a:off x="1228477" y="3327621"/>
            <a:ext cx="6750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/>
              <a:t>JEFF LA FORCE, TORI FURMAN, LAURA MILLER </a:t>
            </a:r>
            <a:r>
              <a:rPr b="1" lang="en"/>
              <a:t>&amp; JESSICA WOJTYSIAK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b="1" lang="en"/>
              <a:t>COLLEGE COUNCIL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53" y="602310"/>
            <a:ext cx="2194560" cy="2027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/>
        </p:nvSpPr>
        <p:spPr>
          <a:xfrm>
            <a:off x="7552025" y="732700"/>
            <a:ext cx="14943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 Transfer Math Achievement in Year 1: 12%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 Pathway Degree/Transfer Seekers: 12.3%</a:t>
            </a:r>
            <a:endParaRPr sz="1100"/>
          </a:p>
        </p:txBody>
      </p:sp>
      <p:pic>
        <p:nvPicPr>
          <p:cNvPr id="201" name="Google Shape;201;p34"/>
          <p:cNvPicPr preferRelativeResize="0"/>
          <p:nvPr/>
        </p:nvPicPr>
        <p:blipFill rotWithShape="1">
          <a:blip r:embed="rId3">
            <a:alphaModFix/>
          </a:blip>
          <a:srcRect b="-3348" l="-3455" r="0" t="0"/>
          <a:stretch/>
        </p:blipFill>
        <p:spPr>
          <a:xfrm>
            <a:off x="-38425" y="32850"/>
            <a:ext cx="7590450" cy="443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200" y="65300"/>
            <a:ext cx="7196026" cy="46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/>
          <p:nvPr/>
        </p:nvSpPr>
        <p:spPr>
          <a:xfrm>
            <a:off x="326450" y="1399475"/>
            <a:ext cx="16542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 Transfer English &amp; Math Achievement in Year 1: 7%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 Pathway Degree/Transfer Seekers: 8.8%</a:t>
            </a:r>
            <a:endParaRPr sz="1100"/>
          </a:p>
        </p:txBody>
      </p:sp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825" y="82325"/>
            <a:ext cx="6993350" cy="44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3575"/>
            <a:ext cx="8839200" cy="4637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8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Culinary Careers</a:t>
            </a:r>
            <a:r>
              <a:rPr lang="en"/>
              <a:t> in the Community</a:t>
            </a:r>
            <a:endParaRPr/>
          </a:p>
        </p:txBody>
      </p:sp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 Story : Meet Amanda a former BC Culinary student</a:t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descr="Check out Amanda's journey from working in school nutrition to becoming the Director of Nutrition at Norris School District. &#10;&#10;Amanda wanted to further her career and wasn't sure what she needed to do to become a supervisor or director. She decided to go back to school and enrolled in the Bakersfield College Culinary Arts Program. &#10;&#10;The instructors at Bakersfield College gave Amanda the encouragement and guidance she needed to take the next step and serve up success!" id="224" name="Google Shape;224;p38" title="Career Journeys | Episode 5 Amanda Atkinson, Director of Nutrition for Norris School District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9975" y="2195650"/>
            <a:ext cx="3048000" cy="1714500"/>
          </a:xfrm>
          <a:prstGeom prst="rect">
            <a:avLst/>
          </a:prstGeom>
          <a:noFill/>
          <a:ln cap="flat" cmpd="sng" w="2286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Growing the Culinary Pathway</a:t>
            </a:r>
            <a:endParaRPr/>
          </a:p>
        </p:txBody>
      </p:sp>
      <p:sp>
        <p:nvSpPr>
          <p:cNvPr id="230" name="Google Shape;230;p39"/>
          <p:cNvSpPr txBox="1"/>
          <p:nvPr>
            <p:ph idx="1" type="body"/>
          </p:nvPr>
        </p:nvSpPr>
        <p:spPr>
          <a:xfrm>
            <a:off x="822958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2159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" sz="2400"/>
              <a:t>Expansion of new space </a:t>
            </a:r>
            <a:endParaRPr/>
          </a:p>
          <a:p>
            <a:pPr indent="-209550" lvl="1" marL="4064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2100"/>
              <a:t>Proposed Demonstration classroom in FACE room 23</a:t>
            </a:r>
            <a:endParaRPr sz="2100"/>
          </a:p>
          <a:p>
            <a:pPr indent="-209550" lvl="1" marL="406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00"/>
              <a:buFont typeface="Arial"/>
              <a:buChar char="•"/>
            </a:pPr>
            <a:r>
              <a:rPr lang="en" sz="2100"/>
              <a:t>Possible Cafe style dining opportunity along Mt. Vernon</a:t>
            </a:r>
            <a:endParaRPr/>
          </a:p>
          <a:p>
            <a:pPr indent="0" lvl="0" marL="292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sp>
        <p:nvSpPr>
          <p:cNvPr id="231" name="Google Shape;231;p39"/>
          <p:cNvSpPr txBox="1"/>
          <p:nvPr>
            <p:ph idx="2" type="body"/>
          </p:nvPr>
        </p:nvSpPr>
        <p:spPr>
          <a:xfrm>
            <a:off x="4663440" y="1384301"/>
            <a:ext cx="39776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232" name="Google Shape;2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84943"/>
            <a:ext cx="4375900" cy="22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 AST and DSS Certificate</a:t>
            </a:r>
            <a:endParaRPr/>
          </a:p>
        </p:txBody>
      </p:sp>
      <p:sp>
        <p:nvSpPr>
          <p:cNvPr id="238" name="Google Shape;238;p40"/>
          <p:cNvSpPr txBox="1"/>
          <p:nvPr>
            <p:ph idx="1" type="body"/>
          </p:nvPr>
        </p:nvSpPr>
        <p:spPr>
          <a:xfrm>
            <a:off x="822958" y="1384300"/>
            <a:ext cx="3703200" cy="3017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The Nutrition AST offers students the ability to stay in Kern County while completing their first 2 year requirement towards a Bachelors in Nutrition. </a:t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Traditionally, Kern County has had a shortage of registered dietitians in the community. Providing this local degree option may help.</a:t>
            </a:r>
            <a:endParaRPr/>
          </a:p>
        </p:txBody>
      </p:sp>
      <p:sp>
        <p:nvSpPr>
          <p:cNvPr id="239" name="Google Shape;239;p40"/>
          <p:cNvSpPr txBox="1"/>
          <p:nvPr>
            <p:ph idx="2" type="body"/>
          </p:nvPr>
        </p:nvSpPr>
        <p:spPr>
          <a:xfrm>
            <a:off x="4663450" y="1384301"/>
            <a:ext cx="3703200" cy="16581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 fontScale="40000" lnSpcReduction="10000"/>
          </a:bodyPr>
          <a:lstStyle/>
          <a:p>
            <a:pPr indent="-264160" lvl="0" marL="457200" rtl="0" algn="l">
              <a:spcBef>
                <a:spcPts val="900"/>
              </a:spcBef>
              <a:spcAft>
                <a:spcPts val="0"/>
              </a:spcAft>
              <a:buSzPct val="45342"/>
              <a:buChar char="●"/>
            </a:pPr>
            <a:r>
              <a:rPr lang="en" sz="3087"/>
              <a:t>The Dietary Services Supervisor (DSS) Certificate is a State of California Department  of Health Services (DHS) certificate program that once </a:t>
            </a:r>
            <a:r>
              <a:rPr lang="en" sz="3087"/>
              <a:t>completed</a:t>
            </a:r>
            <a:r>
              <a:rPr lang="en" sz="3087"/>
              <a:t>, student can seek </a:t>
            </a:r>
            <a:r>
              <a:rPr lang="en" sz="3087"/>
              <a:t>employment</a:t>
            </a:r>
            <a:r>
              <a:rPr lang="en" sz="3087"/>
              <a:t> in healthcare foodservice operations.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9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1134" y="2450726"/>
            <a:ext cx="2945413" cy="179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800110" y="293877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Agriculture</a:t>
            </a:r>
            <a:endParaRPr/>
          </a:p>
        </p:txBody>
      </p:sp>
      <p:sp>
        <p:nvSpPr>
          <p:cNvPr id="246" name="Google Shape;246;p41"/>
          <p:cNvSpPr txBox="1"/>
          <p:nvPr>
            <p:ph idx="1" type="body"/>
          </p:nvPr>
        </p:nvSpPr>
        <p:spPr>
          <a:xfrm>
            <a:off x="507492" y="1508760"/>
            <a:ext cx="8065294" cy="310896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85000" lnSpcReduction="20000"/>
          </a:bodyPr>
          <a:lstStyle/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Agriculture supports our community by offering an array of </a:t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degree and certificate options. </a:t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Char char="●"/>
            </a:pPr>
            <a:r>
              <a:rPr lang="en"/>
              <a:t>Regenerative Farm Ribbon Cutting 11/14 (Delano)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8768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485"/>
              <a:t>U</a:t>
            </a:r>
            <a:r>
              <a:rPr lang="en" sz="1485"/>
              <a:t>sed to teach students about paper plot planting systems, </a:t>
            </a:r>
            <a:endParaRPr sz="1485"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85"/>
              <a:t>commercial and home hydroponics, and traditional seasonal crops.</a:t>
            </a:r>
            <a:endParaRPr sz="1485"/>
          </a:p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Char char="●"/>
            </a:pPr>
            <a:r>
              <a:rPr lang="en"/>
              <a:t>New Ag Building on BC Campus (groundbreaking 11/30)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Char char="●"/>
            </a:pPr>
            <a:r>
              <a:rPr lang="en"/>
              <a:t>Edible Garden / CDC students field trip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Char char="●"/>
            </a:pPr>
            <a:r>
              <a:rPr lang="en"/>
              <a:t>BC Rodeo Team hosted the 1st Rodeo 11/11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Char char="●"/>
            </a:pPr>
            <a:r>
              <a:rPr lang="en"/>
              <a:t>BC Ag Expo 10/20, over 270+ High School/Middle School students attended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16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3333"/>
              <a:buChar char="●"/>
            </a:pPr>
            <a:r>
              <a:rPr lang="en"/>
              <a:t>Hosted multiple volunteer clean-up days in the garden with BC Ag Club</a:t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47" name="Google Shape;247;p41"/>
          <p:cNvPicPr preferRelativeResize="0"/>
          <p:nvPr/>
        </p:nvPicPr>
        <p:blipFill rotWithShape="1">
          <a:blip r:embed="rId3">
            <a:alphaModFix/>
          </a:blip>
          <a:srcRect b="0" l="2606" r="2615" t="0"/>
          <a:stretch/>
        </p:blipFill>
        <p:spPr>
          <a:xfrm>
            <a:off x="6103525" y="1753637"/>
            <a:ext cx="2316676" cy="18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1150" y="2835700"/>
            <a:ext cx="1137075" cy="22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2"/>
          <p:cNvSpPr txBox="1"/>
          <p:nvPr>
            <p:ph type="title"/>
          </p:nvPr>
        </p:nvSpPr>
        <p:spPr>
          <a:xfrm>
            <a:off x="822960" y="235277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BC is Focused on the Health of Our Community</a:t>
            </a:r>
            <a:endParaRPr/>
          </a:p>
        </p:txBody>
      </p:sp>
      <p:sp>
        <p:nvSpPr>
          <p:cNvPr id="254" name="Google Shape;254;p42"/>
          <p:cNvSpPr txBox="1"/>
          <p:nvPr>
            <p:ph idx="1" type="body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9525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"/>
              <a:t> The ANCa pathway offers solutions to Kern County’s  food security rates</a:t>
            </a:r>
            <a:endParaRPr/>
          </a:p>
          <a:p>
            <a:pPr indent="-95250" lvl="0" marL="21590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Font typeface="Arial"/>
              <a:buChar char="•"/>
            </a:pPr>
            <a:r>
              <a:rPr lang="en"/>
              <a:t> Non credit courses in all 3 </a:t>
            </a:r>
            <a:r>
              <a:rPr lang="en"/>
              <a:t>disciplines</a:t>
            </a:r>
            <a:r>
              <a:rPr lang="en"/>
              <a:t> help educate the community </a:t>
            </a:r>
            <a:endParaRPr/>
          </a:p>
          <a:p>
            <a:pPr indent="-114300" lvl="0" marL="2159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Ornamental Horticulture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Nutrition Basics (coming soon)</a:t>
            </a:r>
            <a:endParaRPr/>
          </a:p>
          <a:p>
            <a:pPr indent="-317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Healthy Eating from the Garden (coming soon)</a:t>
            </a:r>
            <a:endParaRPr/>
          </a:p>
          <a:p>
            <a:pPr indent="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255" name="Google Shape;2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500" y="1793125"/>
            <a:ext cx="3198250" cy="25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3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Staying Connected </a:t>
            </a:r>
            <a:endParaRPr/>
          </a:p>
        </p:txBody>
      </p:sp>
      <p:sp>
        <p:nvSpPr>
          <p:cNvPr id="261" name="Google Shape;261;p43"/>
          <p:cNvSpPr txBox="1"/>
          <p:nvPr>
            <p:ph idx="1" type="body"/>
          </p:nvPr>
        </p:nvSpPr>
        <p:spPr>
          <a:xfrm>
            <a:off x="822958" y="1384301"/>
            <a:ext cx="37033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85000" lnSpcReduction="20000"/>
          </a:bodyPr>
          <a:lstStyle/>
          <a:p>
            <a:pPr indent="-80962" lvl="0" marL="635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 </a:t>
            </a:r>
            <a:r>
              <a:rPr b="1" lang="en"/>
              <a:t>Classroom Visits</a:t>
            </a:r>
            <a:endParaRPr b="1"/>
          </a:p>
          <a:p>
            <a:pPr indent="-126365" lvl="1" marL="2921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How to navigate Starfish</a:t>
            </a:r>
            <a:endParaRPr/>
          </a:p>
          <a:p>
            <a:pPr indent="-126365" lvl="1" marL="292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Program Mapper</a:t>
            </a:r>
            <a:endParaRPr/>
          </a:p>
          <a:p>
            <a:pPr indent="-126365" lvl="1" marL="292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Staying on the path to completion</a:t>
            </a:r>
            <a:endParaRPr/>
          </a:p>
          <a:p>
            <a:pPr indent="-122872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Math</a:t>
            </a:r>
            <a:endParaRPr/>
          </a:p>
          <a:p>
            <a:pPr indent="-122872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English</a:t>
            </a:r>
            <a:endParaRPr/>
          </a:p>
          <a:p>
            <a:pPr indent="-122872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Complete 15 units</a:t>
            </a:r>
            <a:endParaRPr/>
          </a:p>
          <a:p>
            <a:pPr indent="-122872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/>
              <a:t>Complete Financial Aid Application &amp; Scholarships</a:t>
            </a:r>
            <a:endParaRPr/>
          </a:p>
          <a:p>
            <a:pPr indent="-126365" lvl="1" marL="292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b="1" lang="en"/>
              <a:t>Update Form Completion</a:t>
            </a:r>
            <a:endParaRPr b="1"/>
          </a:p>
          <a:p>
            <a:pPr indent="-126365" lvl="1" marL="292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Confirm Correct Major</a:t>
            </a:r>
            <a:endParaRPr/>
          </a:p>
          <a:p>
            <a:pPr indent="-126365" lvl="1" marL="292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Introduction of Job Development Specialist</a:t>
            </a:r>
            <a:endParaRPr/>
          </a:p>
          <a:p>
            <a:pPr indent="-126365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27272"/>
              <a:buChar char="•"/>
            </a:pPr>
            <a:r>
              <a:rPr lang="en"/>
              <a:t>Resume</a:t>
            </a:r>
            <a:endParaRPr/>
          </a:p>
          <a:p>
            <a:pPr indent="-126365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27272"/>
              <a:buChar char="•"/>
            </a:pPr>
            <a:r>
              <a:rPr lang="en"/>
              <a:t>Interview Skills</a:t>
            </a:r>
            <a:endParaRPr/>
          </a:p>
          <a:p>
            <a:pPr indent="-126365" lvl="2" marL="4191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27272"/>
              <a:buChar char="•"/>
            </a:pPr>
            <a:r>
              <a:rPr lang="en"/>
              <a:t>Searching / Applying for Jobs</a:t>
            </a:r>
            <a:endParaRPr/>
          </a:p>
          <a:p>
            <a:pPr indent="-75565" lvl="0" marL="63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 </a:t>
            </a:r>
            <a:r>
              <a:rPr b="1" lang="en"/>
              <a:t>Ocelot Pathway Messaging</a:t>
            </a:r>
            <a:endParaRPr b="1"/>
          </a:p>
          <a:p>
            <a:pPr indent="-75565" lvl="0" marL="63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93333"/>
              <a:buChar char="•"/>
            </a:pPr>
            <a:r>
              <a:rPr lang="en"/>
              <a:t> </a:t>
            </a:r>
            <a:r>
              <a:rPr b="1" lang="en"/>
              <a:t>Student Appointments Each Semester (Twice)</a:t>
            </a:r>
            <a:endParaRPr b="1"/>
          </a:p>
        </p:txBody>
      </p:sp>
      <p:pic>
        <p:nvPicPr>
          <p:cNvPr id="262" name="Google Shape;26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825" y="1887925"/>
            <a:ext cx="2952852" cy="2559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89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Verification Pilot Program	</a:t>
            </a:r>
            <a:endParaRPr/>
          </a:p>
        </p:txBody>
      </p:sp>
      <p:sp>
        <p:nvSpPr>
          <p:cNvPr id="268" name="Google Shape;268;p44"/>
          <p:cNvSpPr txBox="1"/>
          <p:nvPr>
            <p:ph idx="1" type="body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0" lvl="0" marL="45720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9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order to accurately capture specific groups of students for various reasons, students must have a correct major in the system.  Reports of student majors is retrieved from Banner; if Banner is inaccurate then the reports are inaccurate.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Ocelot messaging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accurate majors, vital messages are not reaching all of our targeted </a:t>
            </a:r>
            <a:r>
              <a:rPr lang="en"/>
              <a:t>students</a:t>
            </a:r>
            <a:r>
              <a:rPr lang="en"/>
              <a:t>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Tableau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accurate majors, the data being </a:t>
            </a:r>
            <a:r>
              <a:rPr lang="en"/>
              <a:t>reviewed is not as accurate as it could be.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Counseling/Advising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Without accurate majors, students are not getting counseling/advisement from their specific pathway representatives, which can lead to misinformation or missing information specific to their path.  (i.e. CHEM B1A for Nutrition majors)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/>
          <p:nvPr/>
        </p:nvSpPr>
        <p:spPr>
          <a:xfrm>
            <a:off x="2381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5"/>
          <p:cNvSpPr/>
          <p:nvPr/>
        </p:nvSpPr>
        <p:spPr>
          <a:xfrm>
            <a:off x="11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5" name="Google Shape;275;p45"/>
          <p:cNvCxnSpPr/>
          <p:nvPr/>
        </p:nvCxnSpPr>
        <p:spPr>
          <a:xfrm>
            <a:off x="905743" y="325755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45"/>
          <p:cNvSpPr/>
          <p:nvPr/>
        </p:nvSpPr>
        <p:spPr>
          <a:xfrm>
            <a:off x="0" y="0"/>
            <a:ext cx="9144001" cy="47507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5"/>
          <p:cNvSpPr txBox="1"/>
          <p:nvPr>
            <p:ph type="title"/>
          </p:nvPr>
        </p:nvSpPr>
        <p:spPr>
          <a:xfrm>
            <a:off x="5047500" y="479323"/>
            <a:ext cx="3609804" cy="2764511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alibri"/>
              <a:buNone/>
            </a:pPr>
            <a:r>
              <a:rPr lang="en" sz="6000">
                <a:solidFill>
                  <a:srgbClr val="262626"/>
                </a:solidFill>
              </a:rPr>
              <a:t>Any Questions?</a:t>
            </a:r>
            <a:endParaRPr/>
          </a:p>
        </p:txBody>
      </p:sp>
      <p:sp>
        <p:nvSpPr>
          <p:cNvPr id="278" name="Google Shape;278;p45"/>
          <p:cNvSpPr/>
          <p:nvPr/>
        </p:nvSpPr>
        <p:spPr>
          <a:xfrm>
            <a:off x="241300" y="241300"/>
            <a:ext cx="2293430" cy="2556178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2634046" y="241300"/>
            <a:ext cx="1937954" cy="1466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5"/>
          <p:cNvSpPr/>
          <p:nvPr/>
        </p:nvSpPr>
        <p:spPr>
          <a:xfrm>
            <a:off x="241300" y="2909375"/>
            <a:ext cx="2293430" cy="1601673"/>
          </a:xfrm>
          <a:prstGeom prst="rect">
            <a:avLst/>
          </a:prstGeom>
          <a:solidFill>
            <a:srgbClr val="D7D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5"/>
          <p:cNvSpPr/>
          <p:nvPr/>
        </p:nvSpPr>
        <p:spPr>
          <a:xfrm>
            <a:off x="2646441" y="1838261"/>
            <a:ext cx="1925558" cy="2649574"/>
          </a:xfrm>
          <a:prstGeom prst="rect">
            <a:avLst/>
          </a:prstGeom>
          <a:solidFill>
            <a:srgbClr val="FFFFFF"/>
          </a:solidFill>
          <a:ln cap="flat" cmpd="sng" w="635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2" name="Google Shape;282;p45"/>
          <p:cNvPicPr preferRelativeResize="0"/>
          <p:nvPr/>
        </p:nvPicPr>
        <p:blipFill rotWithShape="1">
          <a:blip r:embed="rId3">
            <a:alphaModFix/>
          </a:blip>
          <a:srcRect b="2" l="58769" r="2" t="0"/>
          <a:stretch/>
        </p:blipFill>
        <p:spPr>
          <a:xfrm>
            <a:off x="2790256" y="1951382"/>
            <a:ext cx="1637927" cy="24233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3" name="Google Shape;283;p45"/>
          <p:cNvCxnSpPr/>
          <p:nvPr/>
        </p:nvCxnSpPr>
        <p:spPr>
          <a:xfrm>
            <a:off x="5103790" y="3257550"/>
            <a:ext cx="3291840" cy="0"/>
          </a:xfrm>
          <a:prstGeom prst="straightConnector1">
            <a:avLst/>
          </a:prstGeom>
          <a:noFill/>
          <a:ln cap="flat" cmpd="sng" w="9525">
            <a:solidFill>
              <a:schemeClr val="dk2">
                <a:alpha val="89803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4" name="Google Shape;284;p45"/>
          <p:cNvSpPr/>
          <p:nvPr/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5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8380" y="3163047"/>
            <a:ext cx="1647394" cy="1051685"/>
          </a:xfrm>
          <a:prstGeom prst="rect">
            <a:avLst/>
          </a:prstGeom>
          <a:solidFill>
            <a:srgbClr val="B5292E"/>
          </a:solidFill>
          <a:ln cap="flat" cmpd="sng" w="9525">
            <a:solidFill>
              <a:srgbClr val="B5292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87" name="Google Shape;28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350" y="381700"/>
            <a:ext cx="2165331" cy="22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822960" y="214952"/>
            <a:ext cx="7543800" cy="108806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ANCA Pathway Background</a:t>
            </a:r>
            <a:endParaRPr/>
          </a:p>
        </p:txBody>
      </p:sp>
      <p:sp>
        <p:nvSpPr>
          <p:cNvPr id="159" name="Google Shape;159;p27"/>
          <p:cNvSpPr txBox="1"/>
          <p:nvPr>
            <p:ph idx="1" type="body"/>
          </p:nvPr>
        </p:nvSpPr>
        <p:spPr>
          <a:xfrm>
            <a:off x="2227930" y="1240497"/>
            <a:ext cx="34977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n" sz="2700">
                <a:solidFill>
                  <a:srgbClr val="B5292E"/>
                </a:solidFill>
              </a:rPr>
              <a:t>CERTIFICATES</a:t>
            </a:r>
            <a:endParaRPr/>
          </a:p>
        </p:txBody>
      </p:sp>
      <p:sp>
        <p:nvSpPr>
          <p:cNvPr id="160" name="Google Shape;160;p27"/>
          <p:cNvSpPr txBox="1"/>
          <p:nvPr>
            <p:ph idx="2" type="body"/>
          </p:nvPr>
        </p:nvSpPr>
        <p:spPr>
          <a:xfrm>
            <a:off x="399552" y="1812898"/>
            <a:ext cx="3900115" cy="276705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70000" lnSpcReduction="20000"/>
          </a:bodyPr>
          <a:lstStyle/>
          <a:p>
            <a:pPr indent="-66675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 "/>
            </a:pPr>
            <a:r>
              <a:rPr lang="en"/>
              <a:t>Agriculture Business Management (COA)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Animal Science (COA)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Culinary Arts (COA)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Diesel Engine Systems (CC NC)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Dietetic Services Supervisor Program (COA)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Edible Education Garden (CC NC)</a:t>
            </a:r>
            <a:endParaRPr/>
          </a:p>
          <a:p>
            <a:pPr indent="-66675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 "/>
            </a:pPr>
            <a:r>
              <a:rPr lang="en"/>
              <a:t>Environmental Horticulture (COA)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Environmental Resource Management (COA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Equipment Technician Level 1 (CC NC)</a:t>
            </a:r>
            <a:endParaRPr/>
          </a:p>
          <a:p>
            <a:pPr indent="-62230" lvl="0" marL="635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Food Science &amp; Technology (COA)</a:t>
            </a:r>
            <a:endParaRPr/>
          </a:p>
          <a:p>
            <a:pPr indent="-62230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Forest Resource Management (COA)</a:t>
            </a:r>
            <a:endParaRPr/>
          </a:p>
        </p:txBody>
      </p:sp>
      <p:sp>
        <p:nvSpPr>
          <p:cNvPr id="161" name="Google Shape;161;p27"/>
          <p:cNvSpPr txBox="1"/>
          <p:nvPr>
            <p:ph idx="4" type="body"/>
          </p:nvPr>
        </p:nvSpPr>
        <p:spPr>
          <a:xfrm>
            <a:off x="4407600" y="1812900"/>
            <a:ext cx="38937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 fontScale="85000" lnSpcReduction="20000"/>
          </a:bodyPr>
          <a:lstStyle/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Forestry (COA)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Heavy Equipment Technician (COA)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Kitchen Techniques for New Culinarians (CC)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Mobile Equipment Electrical Systems (CC NC)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Mobile Equipment Hydraulic Systems (CC NC)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Natural Resource Management (COA)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Pest Control Advisor Preparation (COA)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Plant Science (COA)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Registered Veterinary Technician (JSC)</a:t>
            </a:r>
            <a:endParaRPr/>
          </a:p>
          <a:p>
            <a:pPr indent="-75565" lvl="0" marL="63500" rtl="0" algn="l">
              <a:spcBef>
                <a:spcPts val="1100"/>
              </a:spcBef>
              <a:spcAft>
                <a:spcPts val="0"/>
              </a:spcAft>
              <a:buSzPct val="93333"/>
              <a:buChar char=" "/>
            </a:pPr>
            <a:r>
              <a:rPr lang="en"/>
              <a:t>School Food Service (CC NC)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alibri"/>
              <a:buNone/>
            </a:pPr>
            <a:r>
              <a:rPr lang="en"/>
              <a:t>ANCA Pathway Background</a:t>
            </a:r>
            <a:endParaRPr/>
          </a:p>
        </p:txBody>
      </p:sp>
      <p:sp>
        <p:nvSpPr>
          <p:cNvPr id="167" name="Google Shape;167;p28"/>
          <p:cNvSpPr txBox="1"/>
          <p:nvPr>
            <p:ph idx="2" type="body"/>
          </p:nvPr>
        </p:nvSpPr>
        <p:spPr>
          <a:xfrm>
            <a:off x="399552" y="1812898"/>
            <a:ext cx="39000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95250" lvl="0" marL="63500" rtl="0" algn="l">
              <a:spcBef>
                <a:spcPts val="0"/>
              </a:spcBef>
              <a:spcAft>
                <a:spcPts val="0"/>
              </a:spcAft>
              <a:buSzPts val="1500"/>
              <a:buChar char=" "/>
            </a:pPr>
            <a:r>
              <a:rPr lang="en"/>
              <a:t>Agriculture - Animal Science (AST)</a:t>
            </a:r>
            <a:endParaRPr/>
          </a:p>
          <a:p>
            <a:pPr indent="-95250" lvl="0" marL="63500" rtl="0" algn="l">
              <a:spcBef>
                <a:spcPts val="1100"/>
              </a:spcBef>
              <a:spcAft>
                <a:spcPts val="0"/>
              </a:spcAft>
              <a:buSzPts val="1500"/>
              <a:buChar char=" "/>
            </a:pPr>
            <a:r>
              <a:rPr lang="en"/>
              <a:t>Agriculture - Business (AST)</a:t>
            </a:r>
            <a:endParaRPr/>
          </a:p>
          <a:p>
            <a:pPr indent="-95250" lvl="0" marL="63500" rtl="0" algn="l">
              <a:spcBef>
                <a:spcPts val="1100"/>
              </a:spcBef>
              <a:spcAft>
                <a:spcPts val="0"/>
              </a:spcAft>
              <a:buSzPts val="1500"/>
              <a:buChar char=" "/>
            </a:pPr>
            <a:r>
              <a:rPr lang="en"/>
              <a:t>Agriculture - Plant Science (AST)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Animal Science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Culinary Arts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Environmental Horticulture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Environmental Resource Management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Food Science and Technology (AS)</a:t>
            </a:r>
            <a:endParaRPr/>
          </a:p>
        </p:txBody>
      </p:sp>
      <p:sp>
        <p:nvSpPr>
          <p:cNvPr id="168" name="Google Shape;168;p28"/>
          <p:cNvSpPr txBox="1"/>
          <p:nvPr>
            <p:ph idx="3" type="body"/>
          </p:nvPr>
        </p:nvSpPr>
        <p:spPr>
          <a:xfrm>
            <a:off x="2418706" y="1240509"/>
            <a:ext cx="3497700" cy="57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en" sz="2700">
                <a:solidFill>
                  <a:srgbClr val="B5292E"/>
                </a:solidFill>
              </a:rPr>
              <a:t>DEGREES</a:t>
            </a:r>
            <a:endParaRPr sz="2100"/>
          </a:p>
        </p:txBody>
      </p:sp>
      <p:sp>
        <p:nvSpPr>
          <p:cNvPr id="169" name="Google Shape;169;p28"/>
          <p:cNvSpPr txBox="1"/>
          <p:nvPr>
            <p:ph idx="4" type="body"/>
          </p:nvPr>
        </p:nvSpPr>
        <p:spPr>
          <a:xfrm>
            <a:off x="4407600" y="1812900"/>
            <a:ext cx="3893700" cy="27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0" wrap="square" tIns="34275">
            <a:normAutofit/>
          </a:bodyPr>
          <a:lstStyle/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Food Service Management (AS)</a:t>
            </a:r>
            <a:endParaRPr/>
          </a:p>
          <a:p>
            <a:pPr indent="0" lvl="0" marL="635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Forest Resource Management (AS)</a:t>
            </a:r>
            <a:endParaRPr/>
          </a:p>
          <a:p>
            <a:pPr indent="-95250" lvl="0" marL="63500" rtl="0" algn="l">
              <a:spcBef>
                <a:spcPts val="1100"/>
              </a:spcBef>
              <a:spcAft>
                <a:spcPts val="0"/>
              </a:spcAft>
              <a:buSzPts val="1500"/>
              <a:buChar char=" "/>
            </a:pPr>
            <a:r>
              <a:rPr lang="en"/>
              <a:t>Forestry (AA &amp; 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Hospitality Management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Mechanized Agriculture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Natural Resource Management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Plant Science (AS)</a:t>
            </a:r>
            <a:endParaRPr/>
          </a:p>
          <a:p>
            <a:pPr indent="-88900" lvl="0" marL="63500" rtl="0" algn="l">
              <a:spcBef>
                <a:spcPts val="1100"/>
              </a:spcBef>
              <a:spcAft>
                <a:spcPts val="0"/>
              </a:spcAft>
              <a:buSzPts val="1400"/>
              <a:buChar char=" "/>
            </a:pPr>
            <a:r>
              <a:rPr lang="en"/>
              <a:t>Nutrition (AST)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00" y="43575"/>
            <a:ext cx="7798599" cy="466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450" y="36325"/>
            <a:ext cx="7464976" cy="469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75" y="94375"/>
            <a:ext cx="852487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91925" cy="437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/>
        </p:nvSpPr>
        <p:spPr>
          <a:xfrm>
            <a:off x="7740650" y="188625"/>
            <a:ext cx="14034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 Transfer English Achievement in Year 1: 17%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 Pathway Degree/Transfer Seekers: 24.6%</a:t>
            </a:r>
            <a:endParaRPr sz="1100"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00" y="123325"/>
            <a:ext cx="7504476" cy="43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Custom 3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B40D2B"/>
      </a:accent1>
      <a:accent2>
        <a:srgbClr val="B40D2B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