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3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51522-79DE-45AE-BDC6-736B5AC5462A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B82FE5-77B9-40CA-A892-62EF4A158266}">
      <dgm:prSet custT="1"/>
      <dgm:spPr/>
      <dgm:t>
        <a:bodyPr/>
        <a:lstStyle/>
        <a:p>
          <a:pPr rtl="0">
            <a:spcAft>
              <a:spcPct val="35000"/>
            </a:spcAft>
          </a:pPr>
          <a:r>
            <a:rPr lang="en-US" sz="1400" b="1" dirty="0" smtClean="0">
              <a:latin typeface="Candara" pitchFamily="34" charset="0"/>
            </a:rPr>
            <a:t>Student Learning</a:t>
          </a:r>
        </a:p>
        <a:p>
          <a:pPr rtl="0">
            <a:spcAft>
              <a:spcPts val="0"/>
            </a:spcAft>
          </a:pPr>
          <a:r>
            <a:rPr lang="en-US" sz="1100" b="1" dirty="0" smtClean="0">
              <a:latin typeface="Candara" pitchFamily="34" charset="0"/>
            </a:rPr>
            <a:t>A commitment to provide a holistic education that develops curiosity, inquiry and empowered learners</a:t>
          </a:r>
          <a:endParaRPr lang="en-US" sz="1100" b="1" dirty="0">
            <a:latin typeface="Candara" pitchFamily="34" charset="0"/>
          </a:endParaRPr>
        </a:p>
      </dgm:t>
    </dgm:pt>
    <dgm:pt modelId="{E15713BC-47E3-4904-B9B2-016B2CFA462A}" type="parTrans" cxnId="{F7744E8A-B7AC-4AF2-8D7C-0B95D9CC6A3A}">
      <dgm:prSet/>
      <dgm:spPr/>
      <dgm:t>
        <a:bodyPr/>
        <a:lstStyle/>
        <a:p>
          <a:endParaRPr lang="en-US"/>
        </a:p>
      </dgm:t>
    </dgm:pt>
    <dgm:pt modelId="{F4B9BF67-69F6-4BF0-BA7F-4659B2C79FD9}" type="sibTrans" cxnId="{F7744E8A-B7AC-4AF2-8D7C-0B95D9CC6A3A}">
      <dgm:prSet/>
      <dgm:spPr/>
      <dgm:t>
        <a:bodyPr/>
        <a:lstStyle/>
        <a:p>
          <a:endParaRPr lang="en-US"/>
        </a:p>
      </dgm:t>
    </dgm:pt>
    <dgm:pt modelId="{CF88BF95-444C-4017-845C-F6BD09B72EFF}">
      <dgm:prSet custT="1"/>
      <dgm:spPr/>
      <dgm:t>
        <a:bodyPr/>
        <a:lstStyle/>
        <a:p>
          <a:pPr rtl="0"/>
          <a:r>
            <a:rPr lang="en-US" sz="1400" b="1" dirty="0" smtClean="0">
              <a:latin typeface="Candara" pitchFamily="34" charset="0"/>
            </a:rPr>
            <a:t>Student Progression and Completion</a:t>
          </a:r>
        </a:p>
        <a:p>
          <a:pPr rtl="0"/>
          <a:r>
            <a:rPr lang="en-US" sz="1100" dirty="0" smtClean="0">
              <a:latin typeface="Candara" pitchFamily="34" charset="0"/>
            </a:rPr>
            <a:t>A commitment to reduce the time for students to complete educational goals</a:t>
          </a:r>
          <a:endParaRPr lang="en-US" sz="1100" dirty="0">
            <a:latin typeface="Candara" pitchFamily="34" charset="0"/>
          </a:endParaRPr>
        </a:p>
      </dgm:t>
    </dgm:pt>
    <dgm:pt modelId="{3BC1C92F-8B79-411C-AF65-1980CE64E796}" type="parTrans" cxnId="{6D7E05EA-411B-4C85-A133-63016E9B5130}">
      <dgm:prSet/>
      <dgm:spPr/>
      <dgm:t>
        <a:bodyPr/>
        <a:lstStyle/>
        <a:p>
          <a:endParaRPr lang="en-US"/>
        </a:p>
      </dgm:t>
    </dgm:pt>
    <dgm:pt modelId="{DA043754-A940-4273-804A-FAA3FD3C740F}" type="sibTrans" cxnId="{6D7E05EA-411B-4C85-A133-63016E9B5130}">
      <dgm:prSet/>
      <dgm:spPr/>
      <dgm:t>
        <a:bodyPr/>
        <a:lstStyle/>
        <a:p>
          <a:endParaRPr lang="en-US"/>
        </a:p>
      </dgm:t>
    </dgm:pt>
    <dgm:pt modelId="{F10FBF19-B6C0-4DD0-A5A9-379F41DB1692}">
      <dgm:prSet custT="1"/>
      <dgm:spPr/>
      <dgm:t>
        <a:bodyPr/>
        <a:lstStyle/>
        <a:p>
          <a:pPr rtl="0"/>
          <a:r>
            <a:rPr lang="en-US" sz="1400" b="1" dirty="0" smtClean="0">
              <a:latin typeface="Candara" pitchFamily="34" charset="0"/>
            </a:rPr>
            <a:t>Collaboration and Partnerships</a:t>
          </a:r>
        </a:p>
        <a:p>
          <a:pPr rtl="0"/>
          <a:r>
            <a:rPr lang="en-US" sz="1100" dirty="0" smtClean="0">
              <a:latin typeface="Candara" pitchFamily="34" charset="0"/>
            </a:rPr>
            <a:t>A commitment to engage in collegewide and community activities.</a:t>
          </a:r>
        </a:p>
      </dgm:t>
    </dgm:pt>
    <dgm:pt modelId="{048584A6-BC88-4FCB-A347-AA9BFFBC349A}" type="parTrans" cxnId="{B677A0F2-00A8-427D-ACAD-527E9DBC249C}">
      <dgm:prSet/>
      <dgm:spPr/>
      <dgm:t>
        <a:bodyPr/>
        <a:lstStyle/>
        <a:p>
          <a:endParaRPr lang="en-US"/>
        </a:p>
      </dgm:t>
    </dgm:pt>
    <dgm:pt modelId="{8FBC6408-354C-4B06-B8E9-D045871F8CAA}" type="sibTrans" cxnId="{B677A0F2-00A8-427D-ACAD-527E9DBC249C}">
      <dgm:prSet/>
      <dgm:spPr/>
      <dgm:t>
        <a:bodyPr/>
        <a:lstStyle/>
        <a:p>
          <a:endParaRPr lang="en-US"/>
        </a:p>
      </dgm:t>
    </dgm:pt>
    <dgm:pt modelId="{EF2B26FC-9BCF-465B-BA74-B5F2D930819D}">
      <dgm:prSet custT="1"/>
      <dgm:spPr/>
      <dgm:t>
        <a:bodyPr/>
        <a:lstStyle/>
        <a:p>
          <a:pPr rtl="0"/>
          <a:r>
            <a:rPr lang="en-US" sz="1400" b="1" dirty="0" smtClean="0">
              <a:latin typeface="Candara" pitchFamily="34" charset="0"/>
            </a:rPr>
            <a:t>Fiscal Sustainability</a:t>
          </a:r>
        </a:p>
        <a:p>
          <a:pPr rtl="0"/>
          <a:r>
            <a:rPr lang="en-US" sz="1100" dirty="0" smtClean="0">
              <a:latin typeface="Candara" pitchFamily="34" charset="0"/>
            </a:rPr>
            <a:t>A commitment to incorporate 21</a:t>
          </a:r>
          <a:r>
            <a:rPr lang="en-US" sz="1100" baseline="30000" dirty="0" smtClean="0">
              <a:latin typeface="Candara" pitchFamily="34" charset="0"/>
            </a:rPr>
            <a:t>st</a:t>
          </a:r>
          <a:r>
            <a:rPr lang="en-US" sz="1100" dirty="0" smtClean="0">
              <a:latin typeface="Candara" pitchFamily="34" charset="0"/>
            </a:rPr>
            <a:t> century technologies and processes to strengthen the long-term fiscal sustainability.</a:t>
          </a:r>
          <a:endParaRPr lang="en-US" sz="1100" dirty="0">
            <a:latin typeface="Candara" pitchFamily="34" charset="0"/>
          </a:endParaRPr>
        </a:p>
      </dgm:t>
    </dgm:pt>
    <dgm:pt modelId="{0F062145-E925-470F-90A6-3DF29E090B48}" type="parTrans" cxnId="{82DD6002-0441-4C8B-8D57-A018B4FEE52C}">
      <dgm:prSet/>
      <dgm:spPr/>
      <dgm:t>
        <a:bodyPr/>
        <a:lstStyle/>
        <a:p>
          <a:endParaRPr lang="en-US"/>
        </a:p>
      </dgm:t>
    </dgm:pt>
    <dgm:pt modelId="{273F73F1-734B-4897-A0D2-8141C2271A12}" type="sibTrans" cxnId="{82DD6002-0441-4C8B-8D57-A018B4FEE52C}">
      <dgm:prSet/>
      <dgm:spPr/>
      <dgm:t>
        <a:bodyPr/>
        <a:lstStyle/>
        <a:p>
          <a:endParaRPr lang="en-US"/>
        </a:p>
      </dgm:t>
    </dgm:pt>
    <dgm:pt modelId="{2AEEBACB-3227-4840-9020-37952F418E2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1400" b="1" dirty="0" smtClean="0">
              <a:latin typeface="Candara" pitchFamily="34" charset="0"/>
            </a:rPr>
            <a:t>Engagement, Peer Learning,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1400" b="1" dirty="0" smtClean="0">
              <a:latin typeface="Candara" pitchFamily="34" charset="0"/>
            </a:rPr>
            <a:t>and Study Series</a:t>
          </a: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en-US" sz="1100" dirty="0" smtClean="0">
              <a:latin typeface="Candara" pitchFamily="34" charset="0"/>
            </a:rPr>
            <a:t>A commitment to creating a learning organization dedicated to advancing our individual and institutional knowledge and creativity</a:t>
          </a:r>
          <a:endParaRPr lang="en-US" sz="1100" dirty="0">
            <a:latin typeface="Candara" pitchFamily="34" charset="0"/>
          </a:endParaRPr>
        </a:p>
      </dgm:t>
    </dgm:pt>
    <dgm:pt modelId="{B51C26DB-F9C9-4060-89BB-0AEF3A310FA0}" type="parTrans" cxnId="{76E9A615-7F1E-4E00-81F5-0DFFFBB85BAB}">
      <dgm:prSet/>
      <dgm:spPr/>
      <dgm:t>
        <a:bodyPr/>
        <a:lstStyle/>
        <a:p>
          <a:endParaRPr lang="en-US"/>
        </a:p>
      </dgm:t>
    </dgm:pt>
    <dgm:pt modelId="{54D8EFA5-9971-4FBB-B554-FD6CA67BEEB2}" type="sibTrans" cxnId="{76E9A615-7F1E-4E00-81F5-0DFFFBB85BAB}">
      <dgm:prSet/>
      <dgm:spPr/>
      <dgm:t>
        <a:bodyPr/>
        <a:lstStyle/>
        <a:p>
          <a:endParaRPr lang="en-US"/>
        </a:p>
      </dgm:t>
    </dgm:pt>
    <dgm:pt modelId="{05C571B0-3FDD-4535-9691-9D38D38F337F}" type="pres">
      <dgm:prSet presAssocID="{CDD51522-79DE-45AE-BDC6-736B5AC546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30813-F89F-4B94-B1D9-E87C205659D4}" type="pres">
      <dgm:prSet presAssocID="{AFB82FE5-77B9-40CA-A892-62EF4A158266}" presName="linNode" presStyleCnt="0"/>
      <dgm:spPr/>
      <dgm:t>
        <a:bodyPr/>
        <a:lstStyle/>
        <a:p>
          <a:endParaRPr lang="en-US"/>
        </a:p>
      </dgm:t>
    </dgm:pt>
    <dgm:pt modelId="{42160F16-35E5-4BEE-AF52-3B329D09C594}" type="pres">
      <dgm:prSet presAssocID="{AFB82FE5-77B9-40CA-A892-62EF4A158266}" presName="parentText" presStyleLbl="node1" presStyleIdx="0" presStyleCnt="5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BCEED-7799-41AF-966E-5780DCEAB90D}" type="pres">
      <dgm:prSet presAssocID="{F4B9BF67-69F6-4BF0-BA7F-4659B2C79FD9}" presName="sp" presStyleCnt="0"/>
      <dgm:spPr/>
      <dgm:t>
        <a:bodyPr/>
        <a:lstStyle/>
        <a:p>
          <a:endParaRPr lang="en-US"/>
        </a:p>
      </dgm:t>
    </dgm:pt>
    <dgm:pt modelId="{8D29E163-2922-4E69-9CC4-CBB957024F8D}" type="pres">
      <dgm:prSet presAssocID="{CF88BF95-444C-4017-845C-F6BD09B72EFF}" presName="linNode" presStyleCnt="0"/>
      <dgm:spPr/>
      <dgm:t>
        <a:bodyPr/>
        <a:lstStyle/>
        <a:p>
          <a:endParaRPr lang="en-US"/>
        </a:p>
      </dgm:t>
    </dgm:pt>
    <dgm:pt modelId="{55B58AE2-393E-4A15-8337-8D07BF207962}" type="pres">
      <dgm:prSet presAssocID="{CF88BF95-444C-4017-845C-F6BD09B72EFF}" presName="parentText" presStyleLbl="node1" presStyleIdx="1" presStyleCnt="5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47068-1CEB-4CE4-BE87-E402B093D9BF}" type="pres">
      <dgm:prSet presAssocID="{DA043754-A940-4273-804A-FAA3FD3C740F}" presName="sp" presStyleCnt="0"/>
      <dgm:spPr/>
      <dgm:t>
        <a:bodyPr/>
        <a:lstStyle/>
        <a:p>
          <a:endParaRPr lang="en-US"/>
        </a:p>
      </dgm:t>
    </dgm:pt>
    <dgm:pt modelId="{304FB6B3-9505-4AF3-A175-C929588B0AC1}" type="pres">
      <dgm:prSet presAssocID="{F10FBF19-B6C0-4DD0-A5A9-379F41DB1692}" presName="linNode" presStyleCnt="0"/>
      <dgm:spPr/>
      <dgm:t>
        <a:bodyPr/>
        <a:lstStyle/>
        <a:p>
          <a:endParaRPr lang="en-US"/>
        </a:p>
      </dgm:t>
    </dgm:pt>
    <dgm:pt modelId="{F90E4832-D8A5-40C5-8EEC-4CD4DF60C87B}" type="pres">
      <dgm:prSet presAssocID="{F10FBF19-B6C0-4DD0-A5A9-379F41DB1692}" presName="parentText" presStyleLbl="node1" presStyleIdx="2" presStyleCnt="5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9268A-6112-41E6-8C1A-0ACBB6465B07}" type="pres">
      <dgm:prSet presAssocID="{8FBC6408-354C-4B06-B8E9-D045871F8CAA}" presName="sp" presStyleCnt="0"/>
      <dgm:spPr/>
      <dgm:t>
        <a:bodyPr/>
        <a:lstStyle/>
        <a:p>
          <a:endParaRPr lang="en-US"/>
        </a:p>
      </dgm:t>
    </dgm:pt>
    <dgm:pt modelId="{D47759E4-8CB5-49E5-AE81-98430191FABE}" type="pres">
      <dgm:prSet presAssocID="{EF2B26FC-9BCF-465B-BA74-B5F2D930819D}" presName="linNode" presStyleCnt="0"/>
      <dgm:spPr/>
      <dgm:t>
        <a:bodyPr/>
        <a:lstStyle/>
        <a:p>
          <a:endParaRPr lang="en-US"/>
        </a:p>
      </dgm:t>
    </dgm:pt>
    <dgm:pt modelId="{FB141DBB-DE2D-42B5-8ABA-4D34F1127188}" type="pres">
      <dgm:prSet presAssocID="{EF2B26FC-9BCF-465B-BA74-B5F2D930819D}" presName="parentText" presStyleLbl="node1" presStyleIdx="3" presStyleCnt="5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31E22-E76C-4D9C-8196-6312A6D12806}" type="pres">
      <dgm:prSet presAssocID="{273F73F1-734B-4897-A0D2-8141C2271A12}" presName="sp" presStyleCnt="0"/>
      <dgm:spPr/>
    </dgm:pt>
    <dgm:pt modelId="{2AEEB3FA-89FE-4F27-932D-D0B3AE489D30}" type="pres">
      <dgm:prSet presAssocID="{2AEEBACB-3227-4840-9020-37952F418E25}" presName="linNode" presStyleCnt="0"/>
      <dgm:spPr/>
    </dgm:pt>
    <dgm:pt modelId="{DAB3E95D-49AC-4AFB-9B7F-64B7952784AE}" type="pres">
      <dgm:prSet presAssocID="{2AEEBACB-3227-4840-9020-37952F418E25}" presName="parentText" presStyleLbl="node1" presStyleIdx="4" presStyleCnt="5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01D89E-4493-441D-9186-F8515FC26894}" type="presOf" srcId="{F10FBF19-B6C0-4DD0-A5A9-379F41DB1692}" destId="{F90E4832-D8A5-40C5-8EEC-4CD4DF60C87B}" srcOrd="0" destOrd="0" presId="urn:microsoft.com/office/officeart/2005/8/layout/vList5"/>
    <dgm:cxn modelId="{2AB026B7-1F2C-409B-ADDF-5F92EDC26988}" type="presOf" srcId="{AFB82FE5-77B9-40CA-A892-62EF4A158266}" destId="{42160F16-35E5-4BEE-AF52-3B329D09C594}" srcOrd="0" destOrd="0" presId="urn:microsoft.com/office/officeart/2005/8/layout/vList5"/>
    <dgm:cxn modelId="{415EF9D7-B66A-4890-8796-4A5B63173327}" type="presOf" srcId="{CDD51522-79DE-45AE-BDC6-736B5AC5462A}" destId="{05C571B0-3FDD-4535-9691-9D38D38F337F}" srcOrd="0" destOrd="0" presId="urn:microsoft.com/office/officeart/2005/8/layout/vList5"/>
    <dgm:cxn modelId="{B677A0F2-00A8-427D-ACAD-527E9DBC249C}" srcId="{CDD51522-79DE-45AE-BDC6-736B5AC5462A}" destId="{F10FBF19-B6C0-4DD0-A5A9-379F41DB1692}" srcOrd="2" destOrd="0" parTransId="{048584A6-BC88-4FCB-A347-AA9BFFBC349A}" sibTransId="{8FBC6408-354C-4B06-B8E9-D045871F8CAA}"/>
    <dgm:cxn modelId="{F7744E8A-B7AC-4AF2-8D7C-0B95D9CC6A3A}" srcId="{CDD51522-79DE-45AE-BDC6-736B5AC5462A}" destId="{AFB82FE5-77B9-40CA-A892-62EF4A158266}" srcOrd="0" destOrd="0" parTransId="{E15713BC-47E3-4904-B9B2-016B2CFA462A}" sibTransId="{F4B9BF67-69F6-4BF0-BA7F-4659B2C79FD9}"/>
    <dgm:cxn modelId="{B23A25FD-D8A9-4E70-AAB0-A93CD3F12FD0}" type="presOf" srcId="{CF88BF95-444C-4017-845C-F6BD09B72EFF}" destId="{55B58AE2-393E-4A15-8337-8D07BF207962}" srcOrd="0" destOrd="0" presId="urn:microsoft.com/office/officeart/2005/8/layout/vList5"/>
    <dgm:cxn modelId="{76E9A615-7F1E-4E00-81F5-0DFFFBB85BAB}" srcId="{CDD51522-79DE-45AE-BDC6-736B5AC5462A}" destId="{2AEEBACB-3227-4840-9020-37952F418E25}" srcOrd="4" destOrd="0" parTransId="{B51C26DB-F9C9-4060-89BB-0AEF3A310FA0}" sibTransId="{54D8EFA5-9971-4FBB-B554-FD6CA67BEEB2}"/>
    <dgm:cxn modelId="{6D7E05EA-411B-4C85-A133-63016E9B5130}" srcId="{CDD51522-79DE-45AE-BDC6-736B5AC5462A}" destId="{CF88BF95-444C-4017-845C-F6BD09B72EFF}" srcOrd="1" destOrd="0" parTransId="{3BC1C92F-8B79-411C-AF65-1980CE64E796}" sibTransId="{DA043754-A940-4273-804A-FAA3FD3C740F}"/>
    <dgm:cxn modelId="{F5497AB1-BB50-4F48-BA4F-9AE498FF8B6F}" type="presOf" srcId="{EF2B26FC-9BCF-465B-BA74-B5F2D930819D}" destId="{FB141DBB-DE2D-42B5-8ABA-4D34F1127188}" srcOrd="0" destOrd="0" presId="urn:microsoft.com/office/officeart/2005/8/layout/vList5"/>
    <dgm:cxn modelId="{E88C211A-FCC4-4DE0-98FF-3175368287B9}" type="presOf" srcId="{2AEEBACB-3227-4840-9020-37952F418E25}" destId="{DAB3E95D-49AC-4AFB-9B7F-64B7952784AE}" srcOrd="0" destOrd="0" presId="urn:microsoft.com/office/officeart/2005/8/layout/vList5"/>
    <dgm:cxn modelId="{82DD6002-0441-4C8B-8D57-A018B4FEE52C}" srcId="{CDD51522-79DE-45AE-BDC6-736B5AC5462A}" destId="{EF2B26FC-9BCF-465B-BA74-B5F2D930819D}" srcOrd="3" destOrd="0" parTransId="{0F062145-E925-470F-90A6-3DF29E090B48}" sibTransId="{273F73F1-734B-4897-A0D2-8141C2271A12}"/>
    <dgm:cxn modelId="{DD38584C-2A83-483C-8DFE-AF956C141DA0}" type="presParOf" srcId="{05C571B0-3FDD-4535-9691-9D38D38F337F}" destId="{43C30813-F89F-4B94-B1D9-E87C205659D4}" srcOrd="0" destOrd="0" presId="urn:microsoft.com/office/officeart/2005/8/layout/vList5"/>
    <dgm:cxn modelId="{828BDB40-491C-451A-BF70-4906C1EDADDC}" type="presParOf" srcId="{43C30813-F89F-4B94-B1D9-E87C205659D4}" destId="{42160F16-35E5-4BEE-AF52-3B329D09C594}" srcOrd="0" destOrd="0" presId="urn:microsoft.com/office/officeart/2005/8/layout/vList5"/>
    <dgm:cxn modelId="{36E0C739-2CF1-4925-A239-30DAFB180D97}" type="presParOf" srcId="{05C571B0-3FDD-4535-9691-9D38D38F337F}" destId="{DF1BCEED-7799-41AF-966E-5780DCEAB90D}" srcOrd="1" destOrd="0" presId="urn:microsoft.com/office/officeart/2005/8/layout/vList5"/>
    <dgm:cxn modelId="{F414FCA5-213A-4AC1-8761-442724573A18}" type="presParOf" srcId="{05C571B0-3FDD-4535-9691-9D38D38F337F}" destId="{8D29E163-2922-4E69-9CC4-CBB957024F8D}" srcOrd="2" destOrd="0" presId="urn:microsoft.com/office/officeart/2005/8/layout/vList5"/>
    <dgm:cxn modelId="{4C1D6AF9-E10B-4B22-AEBB-D07A3E3D30A8}" type="presParOf" srcId="{8D29E163-2922-4E69-9CC4-CBB957024F8D}" destId="{55B58AE2-393E-4A15-8337-8D07BF207962}" srcOrd="0" destOrd="0" presId="urn:microsoft.com/office/officeart/2005/8/layout/vList5"/>
    <dgm:cxn modelId="{A79211BA-3DBD-4C3F-B49B-58496441E442}" type="presParOf" srcId="{05C571B0-3FDD-4535-9691-9D38D38F337F}" destId="{F6947068-1CEB-4CE4-BE87-E402B093D9BF}" srcOrd="3" destOrd="0" presId="urn:microsoft.com/office/officeart/2005/8/layout/vList5"/>
    <dgm:cxn modelId="{159A29EA-DEBC-47E6-AB36-EAE3C6563A56}" type="presParOf" srcId="{05C571B0-3FDD-4535-9691-9D38D38F337F}" destId="{304FB6B3-9505-4AF3-A175-C929588B0AC1}" srcOrd="4" destOrd="0" presId="urn:microsoft.com/office/officeart/2005/8/layout/vList5"/>
    <dgm:cxn modelId="{443012F7-BAA2-4522-AA5F-6C0830C05386}" type="presParOf" srcId="{304FB6B3-9505-4AF3-A175-C929588B0AC1}" destId="{F90E4832-D8A5-40C5-8EEC-4CD4DF60C87B}" srcOrd="0" destOrd="0" presId="urn:microsoft.com/office/officeart/2005/8/layout/vList5"/>
    <dgm:cxn modelId="{73320285-EE34-4B00-9570-34CA0AC703E0}" type="presParOf" srcId="{05C571B0-3FDD-4535-9691-9D38D38F337F}" destId="{3CA9268A-6112-41E6-8C1A-0ACBB6465B07}" srcOrd="5" destOrd="0" presId="urn:microsoft.com/office/officeart/2005/8/layout/vList5"/>
    <dgm:cxn modelId="{A426DED6-B076-4B74-8293-E0E6E65C8109}" type="presParOf" srcId="{05C571B0-3FDD-4535-9691-9D38D38F337F}" destId="{D47759E4-8CB5-49E5-AE81-98430191FABE}" srcOrd="6" destOrd="0" presId="urn:microsoft.com/office/officeart/2005/8/layout/vList5"/>
    <dgm:cxn modelId="{AB153090-FC0C-4C12-AB0C-32D381B5641C}" type="presParOf" srcId="{D47759E4-8CB5-49E5-AE81-98430191FABE}" destId="{FB141DBB-DE2D-42B5-8ABA-4D34F1127188}" srcOrd="0" destOrd="0" presId="urn:microsoft.com/office/officeart/2005/8/layout/vList5"/>
    <dgm:cxn modelId="{1C7829BB-6077-4BF5-AFD1-2166A84F1509}" type="presParOf" srcId="{05C571B0-3FDD-4535-9691-9D38D38F337F}" destId="{7CA31E22-E76C-4D9C-8196-6312A6D12806}" srcOrd="7" destOrd="0" presId="urn:microsoft.com/office/officeart/2005/8/layout/vList5"/>
    <dgm:cxn modelId="{5B0C26A9-DE15-4F57-BE34-FFBEE11B8B0F}" type="presParOf" srcId="{05C571B0-3FDD-4535-9691-9D38D38F337F}" destId="{2AEEB3FA-89FE-4F27-932D-D0B3AE489D30}" srcOrd="8" destOrd="0" presId="urn:microsoft.com/office/officeart/2005/8/layout/vList5"/>
    <dgm:cxn modelId="{ABF93604-7222-473C-8CE4-5AC7D68976D9}" type="presParOf" srcId="{2AEEB3FA-89FE-4F27-932D-D0B3AE489D30}" destId="{DAB3E95D-49AC-4AFB-9B7F-64B7952784A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51522-79DE-45AE-BDC6-736B5AC5462A}" type="doc">
      <dgm:prSet loTypeId="urn:microsoft.com/office/officeart/2005/8/layout/vList5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B82FE5-77B9-40CA-A892-62EF4A158266}">
      <dgm:prSet custT="1"/>
      <dgm:spPr/>
      <dgm:t>
        <a:bodyPr/>
        <a:lstStyle/>
        <a:p>
          <a:pPr rtl="0">
            <a:spcAft>
              <a:spcPct val="35000"/>
            </a:spcAft>
          </a:pPr>
          <a:r>
            <a:rPr lang="en-US" sz="1100" b="1" dirty="0" smtClean="0">
              <a:latin typeface="Candara" pitchFamily="34" charset="0"/>
              <a:ea typeface="Microsoft JhengHei" pitchFamily="34" charset="-120"/>
            </a:rPr>
            <a:t>STUDENT SUCCESS</a:t>
          </a:r>
        </a:p>
        <a:p>
          <a:pPr>
            <a:spcAft>
              <a:spcPct val="35000"/>
            </a:spcAft>
          </a:pPr>
          <a:r>
            <a:rPr lang="en-US" sz="1100" i="1" dirty="0" smtClean="0">
              <a:latin typeface="Candara" pitchFamily="34" charset="0"/>
              <a:ea typeface="Microsoft JhengHei" pitchFamily="34" charset="-120"/>
            </a:rPr>
            <a:t>Become an exemplary model of student success by developing and implementing best practices</a:t>
          </a:r>
          <a:endParaRPr lang="en-US" sz="1100" b="1" dirty="0">
            <a:latin typeface="Candara" pitchFamily="34" charset="0"/>
          </a:endParaRPr>
        </a:p>
      </dgm:t>
    </dgm:pt>
    <dgm:pt modelId="{E15713BC-47E3-4904-B9B2-016B2CFA462A}" type="parTrans" cxnId="{F7744E8A-B7AC-4AF2-8D7C-0B95D9CC6A3A}">
      <dgm:prSet/>
      <dgm:spPr/>
      <dgm:t>
        <a:bodyPr/>
        <a:lstStyle/>
        <a:p>
          <a:endParaRPr lang="en-US"/>
        </a:p>
      </dgm:t>
    </dgm:pt>
    <dgm:pt modelId="{F4B9BF67-69F6-4BF0-BA7F-4659B2C79FD9}" type="sibTrans" cxnId="{F7744E8A-B7AC-4AF2-8D7C-0B95D9CC6A3A}">
      <dgm:prSet/>
      <dgm:spPr/>
      <dgm:t>
        <a:bodyPr/>
        <a:lstStyle/>
        <a:p>
          <a:endParaRPr lang="en-US"/>
        </a:p>
      </dgm:t>
    </dgm:pt>
    <dgm:pt modelId="{CF88BF95-444C-4017-845C-F6BD09B72EFF}">
      <dgm:prSet custT="1"/>
      <dgm:spPr/>
      <dgm:t>
        <a:bodyPr/>
        <a:lstStyle/>
        <a:p>
          <a:pPr rtl="0"/>
          <a:r>
            <a:rPr lang="en-US" sz="1100" b="1" dirty="0" smtClean="0">
              <a:latin typeface="Candara" pitchFamily="34" charset="0"/>
            </a:rPr>
            <a:t>PROFESSIONAL DEVELOPMENT</a:t>
          </a:r>
        </a:p>
        <a:p>
          <a:pPr rtl="0"/>
          <a:r>
            <a:rPr lang="en-US" sz="1100" i="1" dirty="0" smtClean="0">
              <a:latin typeface="Candara" pitchFamily="34" charset="0"/>
            </a:rPr>
            <a:t>Provide relevant, timely professional growth opportunities to enhance the effectiveness of our employees and institution</a:t>
          </a:r>
          <a:endParaRPr lang="en-US" sz="1100" i="1" dirty="0">
            <a:latin typeface="Candara" pitchFamily="34" charset="0"/>
          </a:endParaRPr>
        </a:p>
      </dgm:t>
    </dgm:pt>
    <dgm:pt modelId="{3BC1C92F-8B79-411C-AF65-1980CE64E796}" type="parTrans" cxnId="{6D7E05EA-411B-4C85-A133-63016E9B5130}">
      <dgm:prSet/>
      <dgm:spPr/>
      <dgm:t>
        <a:bodyPr/>
        <a:lstStyle/>
        <a:p>
          <a:endParaRPr lang="en-US"/>
        </a:p>
      </dgm:t>
    </dgm:pt>
    <dgm:pt modelId="{DA043754-A940-4273-804A-FAA3FD3C740F}" type="sibTrans" cxnId="{6D7E05EA-411B-4C85-A133-63016E9B5130}">
      <dgm:prSet/>
      <dgm:spPr/>
      <dgm:t>
        <a:bodyPr/>
        <a:lstStyle/>
        <a:p>
          <a:endParaRPr lang="en-US"/>
        </a:p>
      </dgm:t>
    </dgm:pt>
    <dgm:pt modelId="{F10FBF19-B6C0-4DD0-A5A9-379F41DB1692}">
      <dgm:prSet custT="1"/>
      <dgm:spPr/>
      <dgm:t>
        <a:bodyPr/>
        <a:lstStyle/>
        <a:p>
          <a:pPr rtl="0"/>
          <a:r>
            <a:rPr lang="en-US" sz="1100" b="1" dirty="0" smtClean="0">
              <a:latin typeface="Candara" pitchFamily="34" charset="0"/>
              <a:ea typeface="Microsoft JhengHei" pitchFamily="34" charset="-120"/>
            </a:rPr>
            <a:t>COMMUNICATION</a:t>
          </a:r>
          <a:endParaRPr lang="en-US" sz="1100" b="1" i="1" dirty="0" smtClean="0">
            <a:latin typeface="Candara" pitchFamily="34" charset="0"/>
            <a:ea typeface="Microsoft JhengHei" pitchFamily="34" charset="-120"/>
          </a:endParaRPr>
        </a:p>
        <a:p>
          <a:r>
            <a:rPr lang="en-US" sz="1100" i="1" dirty="0" smtClean="0">
              <a:latin typeface="Candara" pitchFamily="34" charset="0"/>
              <a:ea typeface="Microsoft JhengHei" pitchFamily="34" charset="-120"/>
            </a:rPr>
            <a:t>Enhance collaboration, consultation, and communication within the college and with external constituents.</a:t>
          </a:r>
          <a:endParaRPr lang="en-US" sz="1100" dirty="0" smtClean="0">
            <a:latin typeface="Candara" pitchFamily="34" charset="0"/>
          </a:endParaRPr>
        </a:p>
      </dgm:t>
    </dgm:pt>
    <dgm:pt modelId="{048584A6-BC88-4FCB-A347-AA9BFFBC349A}" type="parTrans" cxnId="{B677A0F2-00A8-427D-ACAD-527E9DBC249C}">
      <dgm:prSet/>
      <dgm:spPr/>
      <dgm:t>
        <a:bodyPr/>
        <a:lstStyle/>
        <a:p>
          <a:endParaRPr lang="en-US"/>
        </a:p>
      </dgm:t>
    </dgm:pt>
    <dgm:pt modelId="{8FBC6408-354C-4B06-B8E9-D045871F8CAA}" type="sibTrans" cxnId="{B677A0F2-00A8-427D-ACAD-527E9DBC249C}">
      <dgm:prSet/>
      <dgm:spPr/>
      <dgm:t>
        <a:bodyPr/>
        <a:lstStyle/>
        <a:p>
          <a:endParaRPr lang="en-US"/>
        </a:p>
      </dgm:t>
    </dgm:pt>
    <dgm:pt modelId="{EF2B26FC-9BCF-465B-BA74-B5F2D930819D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en-US" sz="1100" b="1" dirty="0" smtClean="0">
              <a:latin typeface="Candara" pitchFamily="34" charset="0"/>
              <a:ea typeface="Microsoft JhengHei" pitchFamily="34" charset="-120"/>
            </a:rPr>
            <a:t>FACILITIES, INFRASTRUCTURE, </a:t>
          </a:r>
        </a:p>
        <a:p>
          <a:pPr>
            <a:spcAft>
              <a:spcPts val="0"/>
            </a:spcAft>
          </a:pPr>
          <a:r>
            <a:rPr lang="en-US" sz="1100" b="1" dirty="0" smtClean="0">
              <a:latin typeface="Candara" pitchFamily="34" charset="0"/>
              <a:ea typeface="Microsoft JhengHei" pitchFamily="34" charset="-120"/>
            </a:rPr>
            <a:t> and TECHNOLOGY</a:t>
          </a:r>
        </a:p>
        <a:p>
          <a:pPr>
            <a:spcAft>
              <a:spcPct val="35000"/>
            </a:spcAft>
          </a:pPr>
          <a:r>
            <a:rPr lang="en-US" sz="1100" i="1" dirty="0" smtClean="0">
              <a:latin typeface="Candara" pitchFamily="34" charset="0"/>
              <a:ea typeface="Microsoft JhengHei" pitchFamily="34" charset="-120"/>
            </a:rPr>
            <a:t>Improve maintenance of college facilities and infrastructure</a:t>
          </a:r>
          <a:endParaRPr lang="en-US" sz="1100" dirty="0">
            <a:latin typeface="Candara" pitchFamily="34" charset="0"/>
          </a:endParaRPr>
        </a:p>
      </dgm:t>
    </dgm:pt>
    <dgm:pt modelId="{0F062145-E925-470F-90A6-3DF29E090B48}" type="parTrans" cxnId="{82DD6002-0441-4C8B-8D57-A018B4FEE52C}">
      <dgm:prSet/>
      <dgm:spPr/>
      <dgm:t>
        <a:bodyPr/>
        <a:lstStyle/>
        <a:p>
          <a:endParaRPr lang="en-US"/>
        </a:p>
      </dgm:t>
    </dgm:pt>
    <dgm:pt modelId="{273F73F1-734B-4897-A0D2-8141C2271A12}" type="sibTrans" cxnId="{82DD6002-0441-4C8B-8D57-A018B4FEE52C}">
      <dgm:prSet/>
      <dgm:spPr/>
      <dgm:t>
        <a:bodyPr/>
        <a:lstStyle/>
        <a:p>
          <a:endParaRPr lang="en-US"/>
        </a:p>
      </dgm:t>
    </dgm:pt>
    <dgm:pt modelId="{2AEEBACB-3227-4840-9020-37952F418E2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1100" b="1" dirty="0" smtClean="0">
              <a:latin typeface="Candara" pitchFamily="34" charset="0"/>
              <a:ea typeface="Microsoft JhengHei" pitchFamily="34" charset="-120"/>
            </a:rPr>
            <a:t>OVERSIGHT and ACCOUNTABILITY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100" i="1" dirty="0" smtClean="0">
              <a:latin typeface="Candara" pitchFamily="34" charset="0"/>
              <a:ea typeface="Microsoft JhengHei" pitchFamily="34" charset="-120"/>
            </a:rPr>
            <a:t>Improve oversight, accountability, sustainability, and transparency in all college processes</a:t>
          </a:r>
          <a:endParaRPr lang="en-US" sz="1100" dirty="0">
            <a:latin typeface="Candara" pitchFamily="34" charset="0"/>
          </a:endParaRPr>
        </a:p>
      </dgm:t>
    </dgm:pt>
    <dgm:pt modelId="{B51C26DB-F9C9-4060-89BB-0AEF3A310FA0}" type="parTrans" cxnId="{76E9A615-7F1E-4E00-81F5-0DFFFBB85BAB}">
      <dgm:prSet/>
      <dgm:spPr/>
      <dgm:t>
        <a:bodyPr/>
        <a:lstStyle/>
        <a:p>
          <a:endParaRPr lang="en-US"/>
        </a:p>
      </dgm:t>
    </dgm:pt>
    <dgm:pt modelId="{54D8EFA5-9971-4FBB-B554-FD6CA67BEEB2}" type="sibTrans" cxnId="{76E9A615-7F1E-4E00-81F5-0DFFFBB85BAB}">
      <dgm:prSet/>
      <dgm:spPr/>
      <dgm:t>
        <a:bodyPr/>
        <a:lstStyle/>
        <a:p>
          <a:endParaRPr lang="en-US"/>
        </a:p>
      </dgm:t>
    </dgm:pt>
    <dgm:pt modelId="{69063B98-FF63-43CC-9E6C-E2945EEE687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1100" b="1" dirty="0" smtClean="0">
              <a:latin typeface="Candara" pitchFamily="34" charset="0"/>
            </a:rPr>
            <a:t>INTEGRATION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1100" i="1" dirty="0" smtClean="0">
              <a:latin typeface="Candara" pitchFamily="34" charset="0"/>
            </a:rPr>
            <a:t>Implement and evaluate existing major planning processes</a:t>
          </a:r>
          <a:endParaRPr lang="en-US" sz="1100" i="1" dirty="0">
            <a:latin typeface="Candara" pitchFamily="34" charset="0"/>
          </a:endParaRPr>
        </a:p>
      </dgm:t>
    </dgm:pt>
    <dgm:pt modelId="{406C1A1D-1040-4039-9C79-2E8CAB26F975}" type="parTrans" cxnId="{52B03156-9152-40A0-93E2-93E7DF89B075}">
      <dgm:prSet/>
      <dgm:spPr/>
      <dgm:t>
        <a:bodyPr/>
        <a:lstStyle/>
        <a:p>
          <a:endParaRPr lang="en-US"/>
        </a:p>
      </dgm:t>
    </dgm:pt>
    <dgm:pt modelId="{CCC2056E-047C-4007-9EAB-424D4575C09F}" type="sibTrans" cxnId="{52B03156-9152-40A0-93E2-93E7DF89B075}">
      <dgm:prSet/>
      <dgm:spPr/>
      <dgm:t>
        <a:bodyPr/>
        <a:lstStyle/>
        <a:p>
          <a:endParaRPr lang="en-US"/>
        </a:p>
      </dgm:t>
    </dgm:pt>
    <dgm:pt modelId="{05C571B0-3FDD-4535-9691-9D38D38F337F}" type="pres">
      <dgm:prSet presAssocID="{CDD51522-79DE-45AE-BDC6-736B5AC546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30813-F89F-4B94-B1D9-E87C205659D4}" type="pres">
      <dgm:prSet presAssocID="{AFB82FE5-77B9-40CA-A892-62EF4A158266}" presName="linNode" presStyleCnt="0"/>
      <dgm:spPr/>
      <dgm:t>
        <a:bodyPr/>
        <a:lstStyle/>
        <a:p>
          <a:endParaRPr lang="en-US"/>
        </a:p>
      </dgm:t>
    </dgm:pt>
    <dgm:pt modelId="{42160F16-35E5-4BEE-AF52-3B329D09C594}" type="pres">
      <dgm:prSet presAssocID="{AFB82FE5-77B9-40CA-A892-62EF4A158266}" presName="parentText" presStyleLbl="node1" presStyleIdx="0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BCEED-7799-41AF-966E-5780DCEAB90D}" type="pres">
      <dgm:prSet presAssocID="{F4B9BF67-69F6-4BF0-BA7F-4659B2C79FD9}" presName="sp" presStyleCnt="0"/>
      <dgm:spPr/>
      <dgm:t>
        <a:bodyPr/>
        <a:lstStyle/>
        <a:p>
          <a:endParaRPr lang="en-US"/>
        </a:p>
      </dgm:t>
    </dgm:pt>
    <dgm:pt modelId="{8D29E163-2922-4E69-9CC4-CBB957024F8D}" type="pres">
      <dgm:prSet presAssocID="{CF88BF95-444C-4017-845C-F6BD09B72EFF}" presName="linNode" presStyleCnt="0"/>
      <dgm:spPr/>
      <dgm:t>
        <a:bodyPr/>
        <a:lstStyle/>
        <a:p>
          <a:endParaRPr lang="en-US"/>
        </a:p>
      </dgm:t>
    </dgm:pt>
    <dgm:pt modelId="{55B58AE2-393E-4A15-8337-8D07BF207962}" type="pres">
      <dgm:prSet presAssocID="{CF88BF95-444C-4017-845C-F6BD09B72EFF}" presName="parentText" presStyleLbl="node1" presStyleIdx="1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47068-1CEB-4CE4-BE87-E402B093D9BF}" type="pres">
      <dgm:prSet presAssocID="{DA043754-A940-4273-804A-FAA3FD3C740F}" presName="sp" presStyleCnt="0"/>
      <dgm:spPr/>
      <dgm:t>
        <a:bodyPr/>
        <a:lstStyle/>
        <a:p>
          <a:endParaRPr lang="en-US"/>
        </a:p>
      </dgm:t>
    </dgm:pt>
    <dgm:pt modelId="{304FB6B3-9505-4AF3-A175-C929588B0AC1}" type="pres">
      <dgm:prSet presAssocID="{F10FBF19-B6C0-4DD0-A5A9-379F41DB1692}" presName="linNode" presStyleCnt="0"/>
      <dgm:spPr/>
      <dgm:t>
        <a:bodyPr/>
        <a:lstStyle/>
        <a:p>
          <a:endParaRPr lang="en-US"/>
        </a:p>
      </dgm:t>
    </dgm:pt>
    <dgm:pt modelId="{F90E4832-D8A5-40C5-8EEC-4CD4DF60C87B}" type="pres">
      <dgm:prSet presAssocID="{F10FBF19-B6C0-4DD0-A5A9-379F41DB1692}" presName="parentText" presStyleLbl="node1" presStyleIdx="2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9268A-6112-41E6-8C1A-0ACBB6465B07}" type="pres">
      <dgm:prSet presAssocID="{8FBC6408-354C-4B06-B8E9-D045871F8CAA}" presName="sp" presStyleCnt="0"/>
      <dgm:spPr/>
      <dgm:t>
        <a:bodyPr/>
        <a:lstStyle/>
        <a:p>
          <a:endParaRPr lang="en-US"/>
        </a:p>
      </dgm:t>
    </dgm:pt>
    <dgm:pt modelId="{D47759E4-8CB5-49E5-AE81-98430191FABE}" type="pres">
      <dgm:prSet presAssocID="{EF2B26FC-9BCF-465B-BA74-B5F2D930819D}" presName="linNode" presStyleCnt="0"/>
      <dgm:spPr/>
      <dgm:t>
        <a:bodyPr/>
        <a:lstStyle/>
        <a:p>
          <a:endParaRPr lang="en-US"/>
        </a:p>
      </dgm:t>
    </dgm:pt>
    <dgm:pt modelId="{FB141DBB-DE2D-42B5-8ABA-4D34F1127188}" type="pres">
      <dgm:prSet presAssocID="{EF2B26FC-9BCF-465B-BA74-B5F2D930819D}" presName="parentText" presStyleLbl="node1" presStyleIdx="3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31E22-E76C-4D9C-8196-6312A6D12806}" type="pres">
      <dgm:prSet presAssocID="{273F73F1-734B-4897-A0D2-8141C2271A12}" presName="sp" presStyleCnt="0"/>
      <dgm:spPr/>
      <dgm:t>
        <a:bodyPr/>
        <a:lstStyle/>
        <a:p>
          <a:endParaRPr lang="en-US"/>
        </a:p>
      </dgm:t>
    </dgm:pt>
    <dgm:pt modelId="{2AEEB3FA-89FE-4F27-932D-D0B3AE489D30}" type="pres">
      <dgm:prSet presAssocID="{2AEEBACB-3227-4840-9020-37952F418E25}" presName="linNode" presStyleCnt="0"/>
      <dgm:spPr/>
      <dgm:t>
        <a:bodyPr/>
        <a:lstStyle/>
        <a:p>
          <a:endParaRPr lang="en-US"/>
        </a:p>
      </dgm:t>
    </dgm:pt>
    <dgm:pt modelId="{DAB3E95D-49AC-4AFB-9B7F-64B7952784AE}" type="pres">
      <dgm:prSet presAssocID="{2AEEBACB-3227-4840-9020-37952F418E25}" presName="parentText" presStyleLbl="node1" presStyleIdx="4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BC83D-11B9-4C4E-A60F-D93AB56F8C52}" type="pres">
      <dgm:prSet presAssocID="{54D8EFA5-9971-4FBB-B554-FD6CA67BEEB2}" presName="sp" presStyleCnt="0"/>
      <dgm:spPr/>
      <dgm:t>
        <a:bodyPr/>
        <a:lstStyle/>
        <a:p>
          <a:endParaRPr lang="en-US"/>
        </a:p>
      </dgm:t>
    </dgm:pt>
    <dgm:pt modelId="{2BE4F84D-9EFF-4500-92AA-F58C1A1860E5}" type="pres">
      <dgm:prSet presAssocID="{69063B98-FF63-43CC-9E6C-E2945EEE6874}" presName="linNode" presStyleCnt="0"/>
      <dgm:spPr/>
      <dgm:t>
        <a:bodyPr/>
        <a:lstStyle/>
        <a:p>
          <a:endParaRPr lang="en-US"/>
        </a:p>
      </dgm:t>
    </dgm:pt>
    <dgm:pt modelId="{8FFA621F-C33F-4F43-AE2F-13CE7CAC4629}" type="pres">
      <dgm:prSet presAssocID="{69063B98-FF63-43CC-9E6C-E2945EEE6874}" presName="parentText" presStyleLbl="node1" presStyleIdx="5" presStyleCnt="6" custScaleX="16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111DD-6465-4DE7-8529-BF787097127C}" type="presOf" srcId="{F10FBF19-B6C0-4DD0-A5A9-379F41DB1692}" destId="{F90E4832-D8A5-40C5-8EEC-4CD4DF60C87B}" srcOrd="0" destOrd="0" presId="urn:microsoft.com/office/officeart/2005/8/layout/vList5"/>
    <dgm:cxn modelId="{90DF6125-D568-4DFA-9C49-1139D19FF38E}" type="presOf" srcId="{EF2B26FC-9BCF-465B-BA74-B5F2D930819D}" destId="{FB141DBB-DE2D-42B5-8ABA-4D34F1127188}" srcOrd="0" destOrd="0" presId="urn:microsoft.com/office/officeart/2005/8/layout/vList5"/>
    <dgm:cxn modelId="{99CFC7D0-363F-4A23-8B02-297034C276D8}" type="presOf" srcId="{69063B98-FF63-43CC-9E6C-E2945EEE6874}" destId="{8FFA621F-C33F-4F43-AE2F-13CE7CAC4629}" srcOrd="0" destOrd="0" presId="urn:microsoft.com/office/officeart/2005/8/layout/vList5"/>
    <dgm:cxn modelId="{B677A0F2-00A8-427D-ACAD-527E9DBC249C}" srcId="{CDD51522-79DE-45AE-BDC6-736B5AC5462A}" destId="{F10FBF19-B6C0-4DD0-A5A9-379F41DB1692}" srcOrd="2" destOrd="0" parTransId="{048584A6-BC88-4FCB-A347-AA9BFFBC349A}" sibTransId="{8FBC6408-354C-4B06-B8E9-D045871F8CAA}"/>
    <dgm:cxn modelId="{F7744E8A-B7AC-4AF2-8D7C-0B95D9CC6A3A}" srcId="{CDD51522-79DE-45AE-BDC6-736B5AC5462A}" destId="{AFB82FE5-77B9-40CA-A892-62EF4A158266}" srcOrd="0" destOrd="0" parTransId="{E15713BC-47E3-4904-B9B2-016B2CFA462A}" sibTransId="{F4B9BF67-69F6-4BF0-BA7F-4659B2C79FD9}"/>
    <dgm:cxn modelId="{76E9A615-7F1E-4E00-81F5-0DFFFBB85BAB}" srcId="{CDD51522-79DE-45AE-BDC6-736B5AC5462A}" destId="{2AEEBACB-3227-4840-9020-37952F418E25}" srcOrd="4" destOrd="0" parTransId="{B51C26DB-F9C9-4060-89BB-0AEF3A310FA0}" sibTransId="{54D8EFA5-9971-4FBB-B554-FD6CA67BEEB2}"/>
    <dgm:cxn modelId="{ED8F4ACE-33F9-4B78-80BC-7093A03DB1B3}" type="presOf" srcId="{AFB82FE5-77B9-40CA-A892-62EF4A158266}" destId="{42160F16-35E5-4BEE-AF52-3B329D09C594}" srcOrd="0" destOrd="0" presId="urn:microsoft.com/office/officeart/2005/8/layout/vList5"/>
    <dgm:cxn modelId="{94D2EB15-6FCA-4D86-99BB-A557698AA796}" type="presOf" srcId="{CDD51522-79DE-45AE-BDC6-736B5AC5462A}" destId="{05C571B0-3FDD-4535-9691-9D38D38F337F}" srcOrd="0" destOrd="0" presId="urn:microsoft.com/office/officeart/2005/8/layout/vList5"/>
    <dgm:cxn modelId="{6D7E05EA-411B-4C85-A133-63016E9B5130}" srcId="{CDD51522-79DE-45AE-BDC6-736B5AC5462A}" destId="{CF88BF95-444C-4017-845C-F6BD09B72EFF}" srcOrd="1" destOrd="0" parTransId="{3BC1C92F-8B79-411C-AF65-1980CE64E796}" sibTransId="{DA043754-A940-4273-804A-FAA3FD3C740F}"/>
    <dgm:cxn modelId="{52B03156-9152-40A0-93E2-93E7DF89B075}" srcId="{CDD51522-79DE-45AE-BDC6-736B5AC5462A}" destId="{69063B98-FF63-43CC-9E6C-E2945EEE6874}" srcOrd="5" destOrd="0" parTransId="{406C1A1D-1040-4039-9C79-2E8CAB26F975}" sibTransId="{CCC2056E-047C-4007-9EAB-424D4575C09F}"/>
    <dgm:cxn modelId="{82DD6002-0441-4C8B-8D57-A018B4FEE52C}" srcId="{CDD51522-79DE-45AE-BDC6-736B5AC5462A}" destId="{EF2B26FC-9BCF-465B-BA74-B5F2D930819D}" srcOrd="3" destOrd="0" parTransId="{0F062145-E925-470F-90A6-3DF29E090B48}" sibTransId="{273F73F1-734B-4897-A0D2-8141C2271A12}"/>
    <dgm:cxn modelId="{A6CF6309-395F-4A65-8C7B-9D9B5049A9D7}" type="presOf" srcId="{CF88BF95-444C-4017-845C-F6BD09B72EFF}" destId="{55B58AE2-393E-4A15-8337-8D07BF207962}" srcOrd="0" destOrd="0" presId="urn:microsoft.com/office/officeart/2005/8/layout/vList5"/>
    <dgm:cxn modelId="{C98C39AC-E17F-42FE-94FA-E384C54A19CB}" type="presOf" srcId="{2AEEBACB-3227-4840-9020-37952F418E25}" destId="{DAB3E95D-49AC-4AFB-9B7F-64B7952784AE}" srcOrd="0" destOrd="0" presId="urn:microsoft.com/office/officeart/2005/8/layout/vList5"/>
    <dgm:cxn modelId="{0CB25C9C-7798-4B99-92FA-5DB3E9B72834}" type="presParOf" srcId="{05C571B0-3FDD-4535-9691-9D38D38F337F}" destId="{43C30813-F89F-4B94-B1D9-E87C205659D4}" srcOrd="0" destOrd="0" presId="urn:microsoft.com/office/officeart/2005/8/layout/vList5"/>
    <dgm:cxn modelId="{1A65DA71-D8F7-4E41-88B2-7AD4158AB99C}" type="presParOf" srcId="{43C30813-F89F-4B94-B1D9-E87C205659D4}" destId="{42160F16-35E5-4BEE-AF52-3B329D09C594}" srcOrd="0" destOrd="0" presId="urn:microsoft.com/office/officeart/2005/8/layout/vList5"/>
    <dgm:cxn modelId="{5281678B-F87B-4D79-A973-B562346F0379}" type="presParOf" srcId="{05C571B0-3FDD-4535-9691-9D38D38F337F}" destId="{DF1BCEED-7799-41AF-966E-5780DCEAB90D}" srcOrd="1" destOrd="0" presId="urn:microsoft.com/office/officeart/2005/8/layout/vList5"/>
    <dgm:cxn modelId="{65D8BBD0-7B0C-475E-9654-62184E37DDB9}" type="presParOf" srcId="{05C571B0-3FDD-4535-9691-9D38D38F337F}" destId="{8D29E163-2922-4E69-9CC4-CBB957024F8D}" srcOrd="2" destOrd="0" presId="urn:microsoft.com/office/officeart/2005/8/layout/vList5"/>
    <dgm:cxn modelId="{D07A772C-33FE-4D90-A151-9FA52785CCAC}" type="presParOf" srcId="{8D29E163-2922-4E69-9CC4-CBB957024F8D}" destId="{55B58AE2-393E-4A15-8337-8D07BF207962}" srcOrd="0" destOrd="0" presId="urn:microsoft.com/office/officeart/2005/8/layout/vList5"/>
    <dgm:cxn modelId="{CAA9244F-0211-400A-B45D-28B2FC45DAB5}" type="presParOf" srcId="{05C571B0-3FDD-4535-9691-9D38D38F337F}" destId="{F6947068-1CEB-4CE4-BE87-E402B093D9BF}" srcOrd="3" destOrd="0" presId="urn:microsoft.com/office/officeart/2005/8/layout/vList5"/>
    <dgm:cxn modelId="{1746F083-0F9B-421C-9C8D-979A13C6B766}" type="presParOf" srcId="{05C571B0-3FDD-4535-9691-9D38D38F337F}" destId="{304FB6B3-9505-4AF3-A175-C929588B0AC1}" srcOrd="4" destOrd="0" presId="urn:microsoft.com/office/officeart/2005/8/layout/vList5"/>
    <dgm:cxn modelId="{F173B82C-57E7-4B9F-A667-FCA6570CFE54}" type="presParOf" srcId="{304FB6B3-9505-4AF3-A175-C929588B0AC1}" destId="{F90E4832-D8A5-40C5-8EEC-4CD4DF60C87B}" srcOrd="0" destOrd="0" presId="urn:microsoft.com/office/officeart/2005/8/layout/vList5"/>
    <dgm:cxn modelId="{0ADC26F7-BB63-47B4-A99B-6C080BFC185B}" type="presParOf" srcId="{05C571B0-3FDD-4535-9691-9D38D38F337F}" destId="{3CA9268A-6112-41E6-8C1A-0ACBB6465B07}" srcOrd="5" destOrd="0" presId="urn:microsoft.com/office/officeart/2005/8/layout/vList5"/>
    <dgm:cxn modelId="{FC70A1F9-1534-4894-ADB8-AE0F87E6F120}" type="presParOf" srcId="{05C571B0-3FDD-4535-9691-9D38D38F337F}" destId="{D47759E4-8CB5-49E5-AE81-98430191FABE}" srcOrd="6" destOrd="0" presId="urn:microsoft.com/office/officeart/2005/8/layout/vList5"/>
    <dgm:cxn modelId="{1CCBB9F7-6353-4347-B6A0-E407160FA5BE}" type="presParOf" srcId="{D47759E4-8CB5-49E5-AE81-98430191FABE}" destId="{FB141DBB-DE2D-42B5-8ABA-4D34F1127188}" srcOrd="0" destOrd="0" presId="urn:microsoft.com/office/officeart/2005/8/layout/vList5"/>
    <dgm:cxn modelId="{D4CBE81E-CD02-49E0-98A3-CE67CE9D8473}" type="presParOf" srcId="{05C571B0-3FDD-4535-9691-9D38D38F337F}" destId="{7CA31E22-E76C-4D9C-8196-6312A6D12806}" srcOrd="7" destOrd="0" presId="urn:microsoft.com/office/officeart/2005/8/layout/vList5"/>
    <dgm:cxn modelId="{EFFF3AA1-35C1-49A5-9BFB-BEA2D0976929}" type="presParOf" srcId="{05C571B0-3FDD-4535-9691-9D38D38F337F}" destId="{2AEEB3FA-89FE-4F27-932D-D0B3AE489D30}" srcOrd="8" destOrd="0" presId="urn:microsoft.com/office/officeart/2005/8/layout/vList5"/>
    <dgm:cxn modelId="{0C14B218-693F-4615-9A14-DA30E303E2AC}" type="presParOf" srcId="{2AEEB3FA-89FE-4F27-932D-D0B3AE489D30}" destId="{DAB3E95D-49AC-4AFB-9B7F-64B7952784AE}" srcOrd="0" destOrd="0" presId="urn:microsoft.com/office/officeart/2005/8/layout/vList5"/>
    <dgm:cxn modelId="{A472B2AB-2F92-40A4-8213-A43EA33B617F}" type="presParOf" srcId="{05C571B0-3FDD-4535-9691-9D38D38F337F}" destId="{552BC83D-11B9-4C4E-A60F-D93AB56F8C52}" srcOrd="9" destOrd="0" presId="urn:microsoft.com/office/officeart/2005/8/layout/vList5"/>
    <dgm:cxn modelId="{F054DAAB-42B5-4437-B004-912B6D99E21A}" type="presParOf" srcId="{05C571B0-3FDD-4535-9691-9D38D38F337F}" destId="{2BE4F84D-9EFF-4500-92AA-F58C1A1860E5}" srcOrd="10" destOrd="0" presId="urn:microsoft.com/office/officeart/2005/8/layout/vList5"/>
    <dgm:cxn modelId="{61112E04-BCD2-4D7B-B50B-41D1CB7FAC3E}" type="presParOf" srcId="{2BE4F84D-9EFF-4500-92AA-F58C1A1860E5}" destId="{8FFA621F-C33F-4F43-AE2F-13CE7CAC46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60F16-35E5-4BEE-AF52-3B329D09C594}">
      <dsp:nvSpPr>
        <dsp:cNvPr id="0" name=""/>
        <dsp:cNvSpPr/>
      </dsp:nvSpPr>
      <dsp:spPr>
        <a:xfrm>
          <a:off x="1063756" y="2478"/>
          <a:ext cx="3054086" cy="1083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ndara" pitchFamily="34" charset="0"/>
            </a:rPr>
            <a:t>Student Learning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latin typeface="Candara" pitchFamily="34" charset="0"/>
            </a:rPr>
            <a:t>A commitment to provide a holistic education that develops curiosity, inquiry and empowered learners</a:t>
          </a:r>
          <a:endParaRPr lang="en-US" sz="1100" b="1" kern="1200" dirty="0">
            <a:latin typeface="Candara" pitchFamily="34" charset="0"/>
          </a:endParaRPr>
        </a:p>
      </dsp:txBody>
      <dsp:txXfrm>
        <a:off x="1116648" y="55370"/>
        <a:ext cx="2948302" cy="977720"/>
      </dsp:txXfrm>
    </dsp:sp>
    <dsp:sp modelId="{55B58AE2-393E-4A15-8337-8D07BF207962}">
      <dsp:nvSpPr>
        <dsp:cNvPr id="0" name=""/>
        <dsp:cNvSpPr/>
      </dsp:nvSpPr>
      <dsp:spPr>
        <a:xfrm>
          <a:off x="1063756" y="1140157"/>
          <a:ext cx="3054086" cy="1083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ndara" pitchFamily="34" charset="0"/>
            </a:rPr>
            <a:t>Student Progression and Completion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ndara" pitchFamily="34" charset="0"/>
            </a:rPr>
            <a:t>A commitment to reduce the time for students to complete educational goals</a:t>
          </a:r>
          <a:endParaRPr lang="en-US" sz="1100" kern="1200" dirty="0">
            <a:latin typeface="Candara" pitchFamily="34" charset="0"/>
          </a:endParaRPr>
        </a:p>
      </dsp:txBody>
      <dsp:txXfrm>
        <a:off x="1116648" y="1193049"/>
        <a:ext cx="2948302" cy="977720"/>
      </dsp:txXfrm>
    </dsp:sp>
    <dsp:sp modelId="{F90E4832-D8A5-40C5-8EEC-4CD4DF60C87B}">
      <dsp:nvSpPr>
        <dsp:cNvPr id="0" name=""/>
        <dsp:cNvSpPr/>
      </dsp:nvSpPr>
      <dsp:spPr>
        <a:xfrm>
          <a:off x="1063756" y="2277837"/>
          <a:ext cx="3054086" cy="1083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ndara" pitchFamily="34" charset="0"/>
            </a:rPr>
            <a:t>Collaboration and Partnerships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ndara" pitchFamily="34" charset="0"/>
            </a:rPr>
            <a:t>A commitment to engage in collegewide and community activities.</a:t>
          </a:r>
        </a:p>
      </dsp:txBody>
      <dsp:txXfrm>
        <a:off x="1116648" y="2330729"/>
        <a:ext cx="2948302" cy="977720"/>
      </dsp:txXfrm>
    </dsp:sp>
    <dsp:sp modelId="{FB141DBB-DE2D-42B5-8ABA-4D34F1127188}">
      <dsp:nvSpPr>
        <dsp:cNvPr id="0" name=""/>
        <dsp:cNvSpPr/>
      </dsp:nvSpPr>
      <dsp:spPr>
        <a:xfrm>
          <a:off x="1063756" y="3415517"/>
          <a:ext cx="3054086" cy="1083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ndara" pitchFamily="34" charset="0"/>
            </a:rPr>
            <a:t>Fiscal Sustainability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ndara" pitchFamily="34" charset="0"/>
            </a:rPr>
            <a:t>A commitment to incorporate 21</a:t>
          </a:r>
          <a:r>
            <a:rPr lang="en-US" sz="1100" kern="1200" baseline="30000" dirty="0" smtClean="0">
              <a:latin typeface="Candara" pitchFamily="34" charset="0"/>
            </a:rPr>
            <a:t>st</a:t>
          </a:r>
          <a:r>
            <a:rPr lang="en-US" sz="1100" kern="1200" dirty="0" smtClean="0">
              <a:latin typeface="Candara" pitchFamily="34" charset="0"/>
            </a:rPr>
            <a:t> century technologies and processes to strengthen the long-term fiscal sustainability.</a:t>
          </a:r>
          <a:endParaRPr lang="en-US" sz="1100" kern="1200" dirty="0">
            <a:latin typeface="Candara" pitchFamily="34" charset="0"/>
          </a:endParaRPr>
        </a:p>
      </dsp:txBody>
      <dsp:txXfrm>
        <a:off x="1116648" y="3468409"/>
        <a:ext cx="2948302" cy="977720"/>
      </dsp:txXfrm>
    </dsp:sp>
    <dsp:sp modelId="{DAB3E95D-49AC-4AFB-9B7F-64B7952784AE}">
      <dsp:nvSpPr>
        <dsp:cNvPr id="0" name=""/>
        <dsp:cNvSpPr/>
      </dsp:nvSpPr>
      <dsp:spPr>
        <a:xfrm>
          <a:off x="1063756" y="4553197"/>
          <a:ext cx="3054086" cy="10835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Candara" pitchFamily="34" charset="0"/>
            </a:rPr>
            <a:t>Engagement, Peer Learning,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Candara" pitchFamily="34" charset="0"/>
            </a:rPr>
            <a:t>and Study Series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ndara" pitchFamily="34" charset="0"/>
            </a:rPr>
            <a:t>A commitment to creating a learning organization dedicated to advancing our individual and institutional knowledge and creativity</a:t>
          </a:r>
          <a:endParaRPr lang="en-US" sz="1100" kern="1200" dirty="0">
            <a:latin typeface="Candara" pitchFamily="34" charset="0"/>
          </a:endParaRPr>
        </a:p>
      </dsp:txBody>
      <dsp:txXfrm>
        <a:off x="1116648" y="4606089"/>
        <a:ext cx="2948302" cy="977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60F16-35E5-4BEE-AF52-3B329D09C594}">
      <dsp:nvSpPr>
        <dsp:cNvPr id="0" name=""/>
        <dsp:cNvSpPr/>
      </dsp:nvSpPr>
      <dsp:spPr>
        <a:xfrm>
          <a:off x="860391" y="1548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andara" pitchFamily="34" charset="0"/>
              <a:ea typeface="Microsoft JhengHei" pitchFamily="34" charset="-120"/>
            </a:rPr>
            <a:t>STUDENT SUCCESS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>
              <a:latin typeface="Candara" pitchFamily="34" charset="0"/>
              <a:ea typeface="Microsoft JhengHei" pitchFamily="34" charset="-120"/>
            </a:rPr>
            <a:t>Become an exemplary model of student success by developing and implementing best practices</a:t>
          </a:r>
          <a:endParaRPr lang="en-US" sz="1100" b="1" kern="1200" dirty="0">
            <a:latin typeface="Candara" pitchFamily="34" charset="0"/>
          </a:endParaRPr>
        </a:p>
      </dsp:txBody>
      <dsp:txXfrm>
        <a:off x="904412" y="45569"/>
        <a:ext cx="2382175" cy="813731"/>
      </dsp:txXfrm>
    </dsp:sp>
    <dsp:sp modelId="{55B58AE2-393E-4A15-8337-8D07BF207962}">
      <dsp:nvSpPr>
        <dsp:cNvPr id="0" name=""/>
        <dsp:cNvSpPr/>
      </dsp:nvSpPr>
      <dsp:spPr>
        <a:xfrm>
          <a:off x="860391" y="948410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andara" pitchFamily="34" charset="0"/>
            </a:rPr>
            <a:t>PROFESSIONAL DEVELOPMENT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>
              <a:latin typeface="Candara" pitchFamily="34" charset="0"/>
            </a:rPr>
            <a:t>Provide relevant, timely professional growth opportunities to enhance the effectiveness of our employees and institution</a:t>
          </a:r>
          <a:endParaRPr lang="en-US" sz="1100" i="1" kern="1200" dirty="0">
            <a:latin typeface="Candara" pitchFamily="34" charset="0"/>
          </a:endParaRPr>
        </a:p>
      </dsp:txBody>
      <dsp:txXfrm>
        <a:off x="904412" y="992431"/>
        <a:ext cx="2382175" cy="813731"/>
      </dsp:txXfrm>
    </dsp:sp>
    <dsp:sp modelId="{F90E4832-D8A5-40C5-8EEC-4CD4DF60C87B}">
      <dsp:nvSpPr>
        <dsp:cNvPr id="0" name=""/>
        <dsp:cNvSpPr/>
      </dsp:nvSpPr>
      <dsp:spPr>
        <a:xfrm>
          <a:off x="860391" y="1895272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andara" pitchFamily="34" charset="0"/>
              <a:ea typeface="Microsoft JhengHei" pitchFamily="34" charset="-120"/>
            </a:rPr>
            <a:t>COMMUNICATION</a:t>
          </a:r>
          <a:endParaRPr lang="en-US" sz="1100" b="1" i="1" kern="1200" dirty="0" smtClean="0">
            <a:latin typeface="Candara" pitchFamily="34" charset="0"/>
            <a:ea typeface="Microsoft JhengHei" pitchFamily="34" charset="-12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>
              <a:latin typeface="Candara" pitchFamily="34" charset="0"/>
              <a:ea typeface="Microsoft JhengHei" pitchFamily="34" charset="-120"/>
            </a:rPr>
            <a:t>Enhance collaboration, consultation, and communication within the college and with external constituents.</a:t>
          </a:r>
          <a:endParaRPr lang="en-US" sz="1100" kern="1200" dirty="0" smtClean="0">
            <a:latin typeface="Candara" pitchFamily="34" charset="0"/>
          </a:endParaRPr>
        </a:p>
      </dsp:txBody>
      <dsp:txXfrm>
        <a:off x="904412" y="1939293"/>
        <a:ext cx="2382175" cy="813731"/>
      </dsp:txXfrm>
    </dsp:sp>
    <dsp:sp modelId="{FB141DBB-DE2D-42B5-8ABA-4D34F1127188}">
      <dsp:nvSpPr>
        <dsp:cNvPr id="0" name=""/>
        <dsp:cNvSpPr/>
      </dsp:nvSpPr>
      <dsp:spPr>
        <a:xfrm>
          <a:off x="860391" y="2842134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latin typeface="Candara" pitchFamily="34" charset="0"/>
              <a:ea typeface="Microsoft JhengHei" pitchFamily="34" charset="-120"/>
            </a:rPr>
            <a:t>FACILITIES, INFRASTRUCTURE,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latin typeface="Candara" pitchFamily="34" charset="0"/>
              <a:ea typeface="Microsoft JhengHei" pitchFamily="34" charset="-120"/>
            </a:rPr>
            <a:t> and TECHNOLOGY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>
              <a:latin typeface="Candara" pitchFamily="34" charset="0"/>
              <a:ea typeface="Microsoft JhengHei" pitchFamily="34" charset="-120"/>
            </a:rPr>
            <a:t>Improve maintenance of college facilities and infrastructure</a:t>
          </a:r>
          <a:endParaRPr lang="en-US" sz="1100" kern="1200" dirty="0">
            <a:latin typeface="Candara" pitchFamily="34" charset="0"/>
          </a:endParaRPr>
        </a:p>
      </dsp:txBody>
      <dsp:txXfrm>
        <a:off x="904412" y="2886155"/>
        <a:ext cx="2382175" cy="813731"/>
      </dsp:txXfrm>
    </dsp:sp>
    <dsp:sp modelId="{DAB3E95D-49AC-4AFB-9B7F-64B7952784AE}">
      <dsp:nvSpPr>
        <dsp:cNvPr id="0" name=""/>
        <dsp:cNvSpPr/>
      </dsp:nvSpPr>
      <dsp:spPr>
        <a:xfrm>
          <a:off x="860391" y="3788996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latin typeface="Candara" pitchFamily="34" charset="0"/>
              <a:ea typeface="Microsoft JhengHei" pitchFamily="34" charset="-120"/>
            </a:rPr>
            <a:t>OVERSIGHT and ACCOUNTABILITY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i="1" kern="1200" dirty="0" smtClean="0">
              <a:latin typeface="Candara" pitchFamily="34" charset="0"/>
              <a:ea typeface="Microsoft JhengHei" pitchFamily="34" charset="-120"/>
            </a:rPr>
            <a:t>Improve oversight, accountability, sustainability, and transparency in all college processes</a:t>
          </a:r>
          <a:endParaRPr lang="en-US" sz="1100" kern="1200" dirty="0">
            <a:latin typeface="Candara" pitchFamily="34" charset="0"/>
          </a:endParaRPr>
        </a:p>
      </dsp:txBody>
      <dsp:txXfrm>
        <a:off x="904412" y="3833017"/>
        <a:ext cx="2382175" cy="813731"/>
      </dsp:txXfrm>
    </dsp:sp>
    <dsp:sp modelId="{8FFA621F-C33F-4F43-AE2F-13CE7CAC4629}">
      <dsp:nvSpPr>
        <dsp:cNvPr id="0" name=""/>
        <dsp:cNvSpPr/>
      </dsp:nvSpPr>
      <dsp:spPr>
        <a:xfrm>
          <a:off x="860391" y="4735857"/>
          <a:ext cx="2470217" cy="9017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latin typeface="Candara" pitchFamily="34" charset="0"/>
            </a:rPr>
            <a:t>INTEGRATION</a:t>
          </a:r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i="1" kern="1200" dirty="0" smtClean="0">
              <a:latin typeface="Candara" pitchFamily="34" charset="0"/>
            </a:rPr>
            <a:t>Implement and evaluate existing major planning processes</a:t>
          </a:r>
          <a:endParaRPr lang="en-US" sz="1100" i="1" kern="1200" dirty="0">
            <a:latin typeface="Candara" pitchFamily="34" charset="0"/>
          </a:endParaRPr>
        </a:p>
      </dsp:txBody>
      <dsp:txXfrm>
        <a:off x="904412" y="4779878"/>
        <a:ext cx="2382175" cy="813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D3C5-3351-445C-9E53-E483B6ECE07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FB2B-4E80-499A-96D0-4A2D3A6F3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D3C5-3351-445C-9E53-E483B6ECE07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FB2B-4E80-499A-96D0-4A2D3A6F3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QuickStyle" Target="../diagrams/quickStyle2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Data" Target="../diagrams/data2.xml"/><Relationship Id="rId5" Type="http://schemas.openxmlformats.org/officeDocument/2006/relationships/diagramLayout" Target="../diagrams/layout1.xml"/><Relationship Id="rId15" Type="http://schemas.microsoft.com/office/2007/relationships/diagramDrawing" Target="../diagrams/drawing2.xml"/><Relationship Id="rId10" Type="http://schemas.microsoft.com/office/2007/relationships/hdphoto" Target="../media/hdphoto2.wdp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32515" y="2271439"/>
            <a:ext cx="975360" cy="175564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53579" y="3448555"/>
            <a:ext cx="975360" cy="175564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73695" y="4645026"/>
            <a:ext cx="975360" cy="175564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64" name="Diagram 63"/>
          <p:cNvGraphicFramePr/>
          <p:nvPr>
            <p:extLst>
              <p:ext uri="{D42A27DB-BD31-4B8C-83A1-F6EECF244321}">
                <p14:modId xmlns:p14="http://schemas.microsoft.com/office/powerpoint/2010/main" val="3285281962"/>
              </p:ext>
            </p:extLst>
          </p:nvPr>
        </p:nvGraphicFramePr>
        <p:xfrm>
          <a:off x="2514600" y="936027"/>
          <a:ext cx="5181600" cy="563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0" name="Rectangle 69"/>
          <p:cNvSpPr/>
          <p:nvPr/>
        </p:nvSpPr>
        <p:spPr>
          <a:xfrm>
            <a:off x="1131906" y="244561"/>
            <a:ext cx="11120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STRATEGIC</a:t>
            </a:r>
          </a:p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GOALS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94842" y="244399"/>
            <a:ext cx="1142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STRATEGIC</a:t>
            </a:r>
          </a:p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INITIATIVES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167104" y="245165"/>
            <a:ext cx="1505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BENCHMARKS</a:t>
            </a:r>
          </a:p>
          <a:p>
            <a:pPr algn="ctr"/>
            <a:r>
              <a:rPr lang="en-US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Microsoft JhengHei" pitchFamily="34" charset="-120"/>
                <a:cs typeface="Microsoft New Tai Lue" pitchFamily="34" charset="0"/>
              </a:rPr>
              <a:t>DATA STRANDS</a:t>
            </a:r>
            <a:endParaRPr lang="en-US" b="1" dirty="0">
              <a:latin typeface="Candara" pitchFamily="34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32785" y="1103756"/>
            <a:ext cx="973667" cy="17526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3" name="TextBox 32"/>
          <p:cNvSpPr txBox="1"/>
          <p:nvPr/>
        </p:nvSpPr>
        <p:spPr>
          <a:xfrm>
            <a:off x="7137349" y="1687668"/>
            <a:ext cx="1607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ndara" pitchFamily="34" charset="0"/>
                <a:cs typeface="Aharoni" pitchFamily="2" charset="-79"/>
              </a:rPr>
              <a:t>SLOs</a:t>
            </a:r>
            <a:r>
              <a:rPr lang="en-US" sz="1600" b="1" i="1" dirty="0" smtClean="0">
                <a:latin typeface="Candara" pitchFamily="34" charset="0"/>
              </a:rPr>
              <a:t>/</a:t>
            </a:r>
          </a:p>
          <a:p>
            <a:pPr algn="ctr"/>
            <a:r>
              <a:rPr lang="en-US" sz="1600" b="1" i="1" dirty="0" smtClean="0">
                <a:latin typeface="Candara" pitchFamily="34" charset="0"/>
              </a:rPr>
              <a:t>Assessment</a:t>
            </a:r>
            <a:endParaRPr lang="en-US" sz="1600" b="1" i="1" dirty="0">
              <a:latin typeface="Candar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95625" y="2979986"/>
            <a:ext cx="1447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ndara" pitchFamily="34" charset="0"/>
                <a:cs typeface="Aharoni" pitchFamily="2" charset="-79"/>
              </a:rPr>
              <a:t>ARCC</a:t>
            </a:r>
            <a:endParaRPr lang="en-US" sz="1600" b="1" i="1" dirty="0">
              <a:latin typeface="Candara" pitchFamily="34" charset="0"/>
              <a:cs typeface="Aharoni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77366" y="4176113"/>
            <a:ext cx="1727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ndara" pitchFamily="34" charset="0"/>
                <a:cs typeface="Aharoni" pitchFamily="2" charset="-79"/>
              </a:rPr>
              <a:t>Operational</a:t>
            </a:r>
            <a:r>
              <a:rPr lang="en-US" sz="1600" b="1" i="1" dirty="0" smtClean="0">
                <a:latin typeface="Candara" pitchFamily="34" charset="0"/>
              </a:rPr>
              <a:t> Data</a:t>
            </a:r>
            <a:endParaRPr lang="en-US" sz="1600" b="1" i="1" dirty="0">
              <a:latin typeface="Candar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83425" y="5241637"/>
            <a:ext cx="1684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ndara" pitchFamily="34" charset="0"/>
              </a:rPr>
              <a:t>Perception Surveys/CCSSE</a:t>
            </a:r>
            <a:endParaRPr lang="en-US" sz="1600" b="1" i="1" dirty="0">
              <a:latin typeface="Candara" pitchFamily="34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6671268" y="911480"/>
            <a:ext cx="381000" cy="5638800"/>
          </a:xfrm>
          <a:prstGeom prst="rightBrace">
            <a:avLst>
              <a:gd name="adj1" fmla="val 58619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2895600" y="891496"/>
            <a:ext cx="590365" cy="5638800"/>
          </a:xfrm>
          <a:prstGeom prst="rightBrace">
            <a:avLst>
              <a:gd name="adj1" fmla="val 144044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890057214"/>
              </p:ext>
            </p:extLst>
          </p:nvPr>
        </p:nvGraphicFramePr>
        <p:xfrm>
          <a:off x="-407542" y="883849"/>
          <a:ext cx="4191000" cy="563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20536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AsOne/>
      </p:bldGraphic>
      <p:bldP spid="33" grpId="0"/>
      <p:bldP spid="34" grpId="0"/>
      <p:bldP spid="35" grpId="0"/>
      <p:bldP spid="36" grpId="0"/>
      <p:bldGraphic spid="2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191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for Our Past Presentation</dc:title>
  <dc:creator>Amber Chiang</dc:creator>
  <cp:lastModifiedBy>Kate Pluta</cp:lastModifiedBy>
  <cp:revision>98</cp:revision>
  <cp:lastPrinted>2013-08-01T23:52:42Z</cp:lastPrinted>
  <dcterms:created xsi:type="dcterms:W3CDTF">2013-01-02T17:39:58Z</dcterms:created>
  <dcterms:modified xsi:type="dcterms:W3CDTF">2015-05-11T16:27:10Z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Respect for Our Past Presentation</vt:lpwstr>
  </property>
  <property fmtid="{D5CDD505-2E9C-101B-9397-08002B2CF9AE}" pid="3" name="SlideDescription">
    <vt:lpwstr/>
  </property>
</Properties>
</file>