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84" r:id="rId4"/>
    <p:sldId id="282" r:id="rId5"/>
    <p:sldId id="283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81" r:id="rId15"/>
  </p:sldIdLst>
  <p:sldSz cx="12192000" cy="6858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pperplate Gothic Bold" panose="020E07050202060204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865" autoAdjust="0"/>
  </p:normalViewPr>
  <p:slideViewPr>
    <p:cSldViewPr snapToGrid="0">
      <p:cViewPr varScale="1">
        <p:scale>
          <a:sx n="58" d="100"/>
          <a:sy n="58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55207189526014"/>
          <c:y val="7.3162219415049854E-3"/>
          <c:w val="0.5164482814367326"/>
          <c:h val="0.913219325365567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Veterans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C-49F8-A0A4-6FC07912FE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0C-49F8-A0A4-6FC07912FE93}"/>
              </c:ext>
            </c:extLst>
          </c:dPt>
          <c:dPt>
            <c:idx val="2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0C-49F8-A0A4-6FC07912FE93}"/>
              </c:ext>
            </c:extLst>
          </c:dPt>
          <c:dPt>
            <c:idx val="3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0C-49F8-A0A4-6FC07912FE93}"/>
              </c:ext>
            </c:extLst>
          </c:dPt>
          <c:dPt>
            <c:idx val="4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0C-49F8-A0A4-6FC07912FE93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0C-49F8-A0A4-6FC07912FE93}"/>
              </c:ext>
            </c:extLst>
          </c:dPt>
          <c:dLbls>
            <c:dLbl>
              <c:idx val="0"/>
              <c:layout>
                <c:manualLayout>
                  <c:x val="-0.23854686260623462"/>
                  <c:y val="-0.225417159796377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D5AAE870-7461-4B4A-B03F-DED63E6F164A}" type="CATEGORYNAME">
                      <a:rPr lang="en-US" sz="2400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endParaRPr lang="en-US" sz="240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latin typeface="Copperplate Gothic Bold" panose="020E0705020206020404" pitchFamily="34" charset="0"/>
                      </a:defRPr>
                    </a:pPr>
                    <a:fld id="{F465D83A-9C10-4057-AB1E-6E0F0E3D7020}" type="VALUE">
                      <a:rPr lang="en-US" sz="2400" baseline="0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655217235745"/>
                      <c:h val="0.18346364205817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0C-49F8-A0A4-6FC07912FE93}"/>
                </c:ext>
              </c:extLst>
            </c:dLbl>
            <c:dLbl>
              <c:idx val="1"/>
              <c:layout>
                <c:manualLayout>
                  <c:x val="0.16447976314956711"/>
                  <c:y val="0.144712250733476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9BCE87C0-699F-4D58-8E70-568C5C68C612}" type="CATEGORYNAM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F9D9F3A5-F226-4546-B322-F8EC9E865E1A}" type="VALU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 sz="200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94339556330909"/>
                      <c:h val="0.18346364205817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0C-49F8-A0A4-6FC07912FE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C078F9-248C-480B-BDD8-B1201B9CE8BF}" type="CATEGORYNAME">
                      <a:rPr lang="en-US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 </a:t>
                    </a:r>
                    <a:fld id="{B00E0FBC-01D7-4B52-B176-009499029BB1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 smtClean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0C-49F8-A0A4-6FC07912FE93}"/>
                </c:ext>
              </c:extLst>
            </c:dLbl>
            <c:dLbl>
              <c:idx val="3"/>
              <c:layout>
                <c:manualLayout>
                  <c:x val="0.14750774938835509"/>
                  <c:y val="8.51866927979343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ABC104DC-A3B8-4F9D-AB75-2EFF49F1BA29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B1E537B7-B993-471D-8B75-9BAA67017F8C}" type="VALUE">
                      <a:rPr lang="en-US" baseline="0" dirty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8662287818649"/>
                      <c:h val="0.1192628994166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0C-49F8-A0A4-6FC07912FE93}"/>
                </c:ext>
              </c:extLst>
            </c:dLbl>
            <c:dLbl>
              <c:idx val="4"/>
              <c:layout>
                <c:manualLayout>
                  <c:x val="9.3313504911074652E-2"/>
                  <c:y val="9.3812201095816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761BE5C3-AB4F-470A-9F00-154CC6026E4B}" type="CATEGORYNAME">
                      <a:rPr lang="en-US" sz="1600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C9AA8CB1-ADA5-42CC-9102-0ADCB3007281}" type="VALUE">
                      <a:rPr lang="en-US" sz="1600" baseline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 sz="160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6843452669028"/>
                      <c:h val="0.231903761108859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0C-49F8-A0A4-6FC07912FE93}"/>
                </c:ext>
              </c:extLst>
            </c:dLbl>
            <c:dLbl>
              <c:idx val="5"/>
              <c:layout>
                <c:manualLayout>
                  <c:x val="0.20903881868822796"/>
                  <c:y val="2.0417949650266026E-2"/>
                </c:manualLayout>
              </c:layout>
              <c:tx>
                <c:rich>
                  <a:bodyPr/>
                  <a:lstStyle/>
                  <a:p>
                    <a:fld id="{C339B919-DD4E-41AF-B8BD-B8A35F7D9003}" type="CATEGORYNAME">
                      <a:rPr lang="en-US" smtClean="0"/>
                      <a:pPr/>
                      <a:t>[CATEGORY NAME]</a:t>
                    </a:fld>
                    <a:r>
                      <a:rPr lang="en-US" baseline="0" smtClean="0"/>
                      <a:t> </a:t>
                    </a:r>
                    <a:fld id="{DE580B6A-39E8-498A-9A47-3F00D662ADD6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90C-49F8-A0A4-6FC07912F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0C-49F8-A0A4-6FC07912FE9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55207189526014"/>
          <c:y val="7.3162219415049854E-3"/>
          <c:w val="0.5164482814367326"/>
          <c:h val="0.913219325365567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Veterans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C-49F8-A0A4-6FC07912FE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0C-49F8-A0A4-6FC07912FE9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0C-49F8-A0A4-6FC07912FE93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0C-49F8-A0A4-6FC07912FE93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0C-49F8-A0A4-6FC07912FE93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0C-49F8-A0A4-6FC07912FE93}"/>
              </c:ext>
            </c:extLst>
          </c:dPt>
          <c:dLbls>
            <c:dLbl>
              <c:idx val="0"/>
              <c:layout>
                <c:manualLayout>
                  <c:x val="-0.24260500113915465"/>
                  <c:y val="-3.6178062683369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D5AAE870-7461-4B4A-B03F-DED63E6F164A}" type="CATEGORYNAME">
                      <a:rPr lang="en-US" sz="2400" smtClean="0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endParaRPr lang="en-US" sz="24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defRPr>
                    </a:pPr>
                    <a:fld id="{F465D83A-9C10-4057-AB1E-6E0F0E3D7020}" type="VALUE">
                      <a:rPr lang="en-US" sz="2400" baseline="0" smtClean="0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655217235745"/>
                      <c:h val="0.18346364205817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0C-49F8-A0A4-6FC07912FE93}"/>
                </c:ext>
              </c:extLst>
            </c:dLbl>
            <c:dLbl>
              <c:idx val="1"/>
              <c:layout>
                <c:manualLayout>
                  <c:x val="-1.204931628886746E-2"/>
                  <c:y val="-8.34878369616202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9BCE87C0-699F-4D58-8E70-568C5C68C612}" type="CATEGORYNAME">
                      <a:rPr lang="en-US" sz="160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F9D9F3A5-F226-4546-B322-F8EC9E865E1A}" type="VALUE">
                      <a:rPr lang="en-US" sz="16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 sz="16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3116091200965"/>
                      <c:h val="0.122239121874492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0C-49F8-A0A4-6FC07912FE93}"/>
                </c:ext>
              </c:extLst>
            </c:dLbl>
            <c:dLbl>
              <c:idx val="2"/>
              <c:layout>
                <c:manualLayout>
                  <c:x val="-4.2012598123606228E-2"/>
                  <c:y val="-2.07171451805276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8BC078F9-248C-480B-BDD8-B1201B9CE8BF}" type="CATEGORYNAME">
                      <a:rPr lang="en-US" sz="1400" smtClean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r>
                      <a:rPr lang="en-US" sz="1400" baseline="0" smtClean="0">
                        <a:solidFill>
                          <a:schemeClr val="tx1"/>
                        </a:solidFill>
                      </a:rPr>
                      <a:t> </a:t>
                    </a:r>
                    <a:fld id="{B00E0FBC-01D7-4B52-B176-009499029BB1}" type="VALU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 sz="1400" baseline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5506885468147"/>
                      <c:h val="9.50648170202993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0C-49F8-A0A4-6FC07912FE93}"/>
                </c:ext>
              </c:extLst>
            </c:dLbl>
            <c:dLbl>
              <c:idx val="3"/>
              <c:layout>
                <c:manualLayout>
                  <c:x val="-6.486811955126999E-2"/>
                  <c:y val="-3.1696343561433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ABC104DC-A3B8-4F9D-AB75-2EFF49F1BA29}" type="CATEGORYNAME">
                      <a:rPr lang="en-US" sz="1400" smtClean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B1E537B7-B993-471D-8B75-9BAA67017F8C}" type="VALUE">
                      <a:rPr lang="en-US" sz="1400" baseline="0" dirty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 sz="14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8662287818649"/>
                      <c:h val="0.1192628994166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0C-49F8-A0A4-6FC07912FE93}"/>
                </c:ext>
              </c:extLst>
            </c:dLbl>
            <c:dLbl>
              <c:idx val="4"/>
              <c:layout>
                <c:manualLayout>
                  <c:x val="0.15553833124869992"/>
                  <c:y val="0.21904392621603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  <a:ea typeface="+mn-ea"/>
                        <a:cs typeface="+mn-cs"/>
                      </a:defRPr>
                    </a:pPr>
                    <a:fld id="{761BE5C3-AB4F-470A-9F00-154CC6026E4B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C9AA8CB1-ADA5-42CC-9102-0ADCB3007281}" type="VALUE">
                      <a:rPr lang="en-US" sz="2000" baseline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defRPr>
                      </a:pPr>
                      <a:t>[VALUE]</a:t>
                    </a:fld>
                    <a:endParaRPr lang="en-US" sz="20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Copperplate Gothic Bold" panose="020E07050202060204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6843452669028"/>
                      <c:h val="0.231903761108859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0C-49F8-A0A4-6FC07912FE93}"/>
                </c:ext>
              </c:extLst>
            </c:dLbl>
            <c:dLbl>
              <c:idx val="5"/>
              <c:layout>
                <c:manualLayout>
                  <c:x val="0.20903881868822796"/>
                  <c:y val="2.0417949650266026E-2"/>
                </c:manualLayout>
              </c:layout>
              <c:tx>
                <c:rich>
                  <a:bodyPr/>
                  <a:lstStyle/>
                  <a:p>
                    <a:fld id="{C339B919-DD4E-41AF-B8BD-B8A35F7D9003}" type="CATEGORYNAME">
                      <a:rPr lang="en-US" smtClean="0"/>
                      <a:pPr/>
                      <a:t>[CATEGORY NAME]</a:t>
                    </a:fld>
                    <a:r>
                      <a:rPr lang="en-US" baseline="0" smtClean="0"/>
                      <a:t> </a:t>
                    </a:r>
                    <a:fld id="{DE580B6A-39E8-498A-9A47-3F00D662ADD6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90C-49F8-A0A4-6FC07912F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opperplate Gothic Bold" panose="020E07050202060204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Hispanic</c:v>
                </c:pt>
                <c:pt idx="1">
                  <c:v>2 or more</c:v>
                </c:pt>
                <c:pt idx="2">
                  <c:v>African American</c:v>
                </c:pt>
                <c:pt idx="3">
                  <c:v>Asian Pac Isl.</c:v>
                </c:pt>
                <c:pt idx="4">
                  <c:v>White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226</c:v>
                </c:pt>
                <c:pt idx="1">
                  <c:v>20</c:v>
                </c:pt>
                <c:pt idx="2">
                  <c:v>21</c:v>
                </c:pt>
                <c:pt idx="3">
                  <c:v>14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0C-49F8-A0A4-6FC07912FE9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Degrees Awarded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</c:v>
                </c:pt>
                <c:pt idx="1">
                  <c:v>32</c:v>
                </c:pt>
                <c:pt idx="2">
                  <c:v>52</c:v>
                </c:pt>
                <c:pt idx="3">
                  <c:v>62</c:v>
                </c:pt>
                <c:pt idx="4">
                  <c:v>106</c:v>
                </c:pt>
                <c:pt idx="5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86-4EB4-8202-0F7CE5C3EF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2543984"/>
        <c:axId val="652547264"/>
      </c:lineChart>
      <c:catAx>
        <c:axId val="65254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47264"/>
        <c:crosses val="autoZero"/>
        <c:auto val="1"/>
        <c:lblAlgn val="ctr"/>
        <c:lblOffset val="100"/>
        <c:noMultiLvlLbl val="0"/>
      </c:catAx>
      <c:valAx>
        <c:axId val="65254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254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58538385826774E-2"/>
          <c:y val="6.3995997539616309E-2"/>
          <c:w val="0.93635396161417328"/>
          <c:h val="0.8066978465367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Associates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</c:v>
                </c:pt>
                <c:pt idx="1">
                  <c:v>12</c:v>
                </c:pt>
                <c:pt idx="2">
                  <c:v>13</c:v>
                </c:pt>
                <c:pt idx="3">
                  <c:v>21</c:v>
                </c:pt>
                <c:pt idx="4">
                  <c:v>33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7-4AB0-A06D-916D3B35D2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Associates for Transfer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13</c:v>
                </c:pt>
                <c:pt idx="3">
                  <c:v>9</c:v>
                </c:pt>
                <c:pt idx="4">
                  <c:v>18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77-4AB0-A06D-916D3B35D2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Bachelors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77-4AB0-A06D-916D3B35D2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Chancellor's Approved Certificates</c:v>
                </c:pt>
              </c:strCache>
            </c:strRef>
          </c:tx>
          <c:spPr>
            <a:solidFill>
              <a:srgbClr val="8A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17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32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77-4AB0-A06D-916D3B35D2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 Approved Certificates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17</c:v>
                </c:pt>
                <c:pt idx="1">
                  <c:v>12</c:v>
                </c:pt>
                <c:pt idx="2">
                  <c:v>17</c:v>
                </c:pt>
                <c:pt idx="3">
                  <c:v>23</c:v>
                </c:pt>
                <c:pt idx="4">
                  <c:v>23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77-4AB0-A06D-916D3B35D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84638936"/>
        <c:axId val="575043784"/>
      </c:barChart>
      <c:catAx>
        <c:axId val="584638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043784"/>
        <c:crosses val="autoZero"/>
        <c:auto val="1"/>
        <c:lblAlgn val="ctr"/>
        <c:lblOffset val="100"/>
        <c:noMultiLvlLbl val="0"/>
      </c:catAx>
      <c:valAx>
        <c:axId val="575043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463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351C2-0569-473F-9566-32FAAE295B3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3BFD-9FB7-4A7F-A40E-755F2E661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6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D3BFD-9FB7-4A7F-A40E-755F2E661C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2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r>
              <a:rPr lang="en-US" dirty="0" smtClean="0"/>
              <a:t>October</a:t>
            </a:r>
            <a:r>
              <a:rPr lang="en-US" baseline="0" dirty="0" smtClean="0"/>
              <a:t> 2019:</a:t>
            </a:r>
            <a:endParaRPr lang="en-US" dirty="0" smtClean="0"/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Construction Phase is 90% complete.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Coordination of the final moving schedule has been initiated and furniture has been ordered. 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estimated construction completion date is 11/27/19.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Ribbon cutting</a:t>
            </a:r>
            <a:r>
              <a:rPr lang="en-US" baseline="0" dirty="0" smtClean="0"/>
              <a:t> on December 10</a:t>
            </a:r>
          </a:p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r>
              <a:rPr lang="en-US" dirty="0" smtClean="0"/>
              <a:t>October</a:t>
            </a:r>
            <a:r>
              <a:rPr lang="en-US" baseline="0" dirty="0" smtClean="0"/>
              <a:t> 2019:</a:t>
            </a:r>
            <a:endParaRPr lang="en-US" dirty="0" smtClean="0"/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Construction Phase is 89% complete.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Coordination of the final moving schedule has been initiated and furniture has been ordered. 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estimated construction completion date is 11/27/19.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Ribbon cutting</a:t>
            </a:r>
            <a:r>
              <a:rPr lang="en-US" baseline="0" dirty="0" smtClean="0"/>
              <a:t> on December 10</a:t>
            </a:r>
          </a:p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r>
              <a:rPr lang="en-US" dirty="0" smtClean="0"/>
              <a:t>October</a:t>
            </a:r>
            <a:r>
              <a:rPr lang="en-US" baseline="0" dirty="0" smtClean="0"/>
              <a:t> 2019:</a:t>
            </a:r>
            <a:endParaRPr lang="en-US" dirty="0" smtClean="0"/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Construction Phase is 89% complete.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Coordination of the final moving schedule has been initiated and furniture has been ordered. 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estimated construction completion date is 11/27/19.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Ribbon cutting</a:t>
            </a:r>
            <a:r>
              <a:rPr lang="en-US" baseline="0" dirty="0" smtClean="0"/>
              <a:t> on December 10</a:t>
            </a:r>
          </a:p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r>
              <a:rPr lang="en-US" dirty="0" smtClean="0"/>
              <a:t>October</a:t>
            </a:r>
            <a:r>
              <a:rPr lang="en-US" baseline="0" dirty="0" smtClean="0"/>
              <a:t> 2019:</a:t>
            </a:r>
            <a:endParaRPr lang="en-US" dirty="0" smtClean="0"/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Construction Phase is 89% complete.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Coordination of the final moving schedule has been initiated and furniture has been ordered. 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estimated construction completion date is 11/27/19.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Ribbon cutting</a:t>
            </a:r>
            <a:r>
              <a:rPr lang="en-US" baseline="0" dirty="0" smtClean="0"/>
              <a:t> on December 10</a:t>
            </a:r>
          </a:p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8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r>
              <a:rPr lang="en-US" dirty="0" smtClean="0"/>
              <a:t>October</a:t>
            </a:r>
            <a:r>
              <a:rPr lang="en-US" baseline="0" dirty="0" smtClean="0"/>
              <a:t> 2019:</a:t>
            </a:r>
            <a:endParaRPr lang="en-US" dirty="0" smtClean="0"/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Construction Phase is 89% complete.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Coordination of the final moving schedule has been initiated and furniture has been ordered. 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estimated construction completion date is 11/27/19.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Ribbon cutting</a:t>
            </a:r>
            <a:r>
              <a:rPr lang="en-US" baseline="0" dirty="0" smtClean="0"/>
              <a:t> on December 10</a:t>
            </a:r>
          </a:p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r>
              <a:rPr lang="en-US" dirty="0" smtClean="0"/>
              <a:t>https://www.youtube.com/watch?v=99vl5umUaY0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22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r>
              <a:rPr lang="en-US" dirty="0" smtClean="0"/>
              <a:t>October</a:t>
            </a:r>
            <a:r>
              <a:rPr lang="en-US" baseline="0" dirty="0" smtClean="0"/>
              <a:t> 2019:</a:t>
            </a:r>
            <a:endParaRPr lang="en-US" dirty="0" smtClean="0"/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Construction Phase is 89% complete.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Coordination of the final moving schedule has been initiated and furniture has been ordered. 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estimated construction completion date is 11/27/19. </a:t>
            </a:r>
          </a:p>
          <a:p>
            <a:pPr marL="285750" indent="-285750" defTabSz="12423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Ribbon cutting</a:t>
            </a:r>
            <a:r>
              <a:rPr lang="en-US" baseline="0" dirty="0" smtClean="0"/>
              <a:t> on December 10</a:t>
            </a:r>
          </a:p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3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5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3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3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DDD7-0A61-4807-9800-FE2BC3D64FC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F5B2B-93C4-44A7-AA39-73A61119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twitter.com/BAKcollege" TargetMode="External"/><Relationship Id="rId7" Type="http://schemas.openxmlformats.org/officeDocument/2006/relationships/hyperlink" Target="https://www.instagram.com/bakersfieldcolleg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facebook.com/BakersfieldCollege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s://www.youtube.com/channel/UCcnx7SF6RqUXmzE4bYsyYr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9vl5umUaY0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9559"/>
            <a:ext cx="9144000" cy="86669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College Council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1" y="1793905"/>
            <a:ext cx="2252678" cy="29149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 txBox="1">
            <a:spLocks/>
          </p:cNvSpPr>
          <p:nvPr/>
        </p:nvSpPr>
        <p:spPr>
          <a:xfrm>
            <a:off x="867103" y="4928057"/>
            <a:ext cx="10457793" cy="8666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opperplate Gothic Bold" panose="020E0705020206020404" pitchFamily="34" charset="0"/>
              </a:rPr>
              <a:t>Vernon Valenzuela Veterans Resource Center  Update</a:t>
            </a:r>
          </a:p>
          <a:p>
            <a:r>
              <a:rPr lang="en-US" sz="2800" dirty="0" smtClean="0">
                <a:latin typeface="Copperplate Gothic Bold" panose="020E0705020206020404" pitchFamily="34" charset="0"/>
              </a:rPr>
              <a:t>October 18, 2019</a:t>
            </a:r>
            <a:endParaRPr lang="en-US" sz="28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pperplate Gothic Bold" panose="020E0705020206020404" pitchFamily="34" charset="0"/>
              </a:rPr>
              <a:t>Who Are Our Student Veterans?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648" y="5632989"/>
            <a:ext cx="6115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Data </a:t>
            </a: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s of Fall 2018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41620961"/>
              </p:ext>
            </p:extLst>
          </p:nvPr>
        </p:nvGraphicFramePr>
        <p:xfrm>
          <a:off x="2032000" y="719666"/>
          <a:ext cx="5542018" cy="369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468995837"/>
              </p:ext>
            </p:extLst>
          </p:nvPr>
        </p:nvGraphicFramePr>
        <p:xfrm>
          <a:off x="3209158" y="1616220"/>
          <a:ext cx="9388541" cy="456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714703" y="2129813"/>
            <a:ext cx="4319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400</a:t>
            </a:r>
            <a:r>
              <a:rPr lang="en-US" sz="3200" dirty="0" smtClean="0">
                <a:latin typeface="Cambria" panose="02040503050406030204" pitchFamily="18" charset="0"/>
              </a:rPr>
              <a:t> Total Student Veterans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530" y="3587809"/>
            <a:ext cx="4319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Cambria" panose="02040503050406030204" pitchFamily="18" charset="0"/>
              </a:rPr>
              <a:t>24</a:t>
            </a:r>
            <a:r>
              <a:rPr lang="en-US" sz="3200" i="1" dirty="0" smtClean="0">
                <a:latin typeface="Cambria" panose="02040503050406030204" pitchFamily="18" charset="0"/>
              </a:rPr>
              <a:t> First Generation Veterans</a:t>
            </a:r>
            <a:endParaRPr lang="en-US" sz="3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pperplate Gothic Bold" panose="020E0705020206020404" pitchFamily="34" charset="0"/>
              </a:rPr>
              <a:t>Student Veteran Ethnicities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2032000" y="719666"/>
          <a:ext cx="5542018" cy="369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95080273"/>
              </p:ext>
            </p:extLst>
          </p:nvPr>
        </p:nvGraphicFramePr>
        <p:xfrm>
          <a:off x="979029" y="1199742"/>
          <a:ext cx="10233941" cy="497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404648" y="5632989"/>
            <a:ext cx="6115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Data </a:t>
            </a: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s of Fall 2018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2" y="203239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pperplate Gothic Bold" panose="020E0705020206020404" pitchFamily="34" charset="0"/>
              </a:rPr>
              <a:t>Degrees Awarded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04206897"/>
              </p:ext>
            </p:extLst>
          </p:nvPr>
        </p:nvGraphicFramePr>
        <p:xfrm>
          <a:off x="2060903" y="1030014"/>
          <a:ext cx="8128000" cy="492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88270" y="6313410"/>
            <a:ext cx="6115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Data </a:t>
            </a: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s of Fall 2018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2" y="203239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pperplate Gothic Bold" panose="020E0705020206020404" pitchFamily="34" charset="0"/>
              </a:rPr>
              <a:t>Types of Degrees Awarded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996313"/>
              </p:ext>
            </p:extLst>
          </p:nvPr>
        </p:nvGraphicFramePr>
        <p:xfrm>
          <a:off x="551792" y="1079409"/>
          <a:ext cx="1116915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71644" y="6313500"/>
            <a:ext cx="6115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Data </a:t>
            </a: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s of Fall 2018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9775"/>
            <a:ext cx="9144000" cy="11023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Follow BC Social Media Channels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74307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3074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9" y="2251998"/>
            <a:ext cx="1525604" cy="15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Image result for facebook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82" y="2254173"/>
            <a:ext cx="1633000" cy="16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instagram ic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36" y="2246376"/>
            <a:ext cx="1525604" cy="15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2136" y="3782306"/>
            <a:ext cx="2243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@</a:t>
            </a:r>
            <a:r>
              <a:rPr lang="en-US" sz="2000" dirty="0" err="1">
                <a:latin typeface="Cambria" panose="02040503050406030204" pitchFamily="18" charset="0"/>
              </a:rPr>
              <a:t>BAKCollege</a:t>
            </a:r>
            <a:endParaRPr lang="en-US" sz="2000" dirty="0">
              <a:latin typeface="Cambria" panose="02040503050406030204" pitchFamily="18" charset="0"/>
            </a:endParaRPr>
          </a:p>
          <a:p>
            <a:pPr algn="ctr"/>
            <a:r>
              <a:rPr lang="en-US" sz="2000" dirty="0">
                <a:latin typeface="Cambria" panose="02040503050406030204" pitchFamily="18" charset="0"/>
              </a:rPr>
              <a:t>@</a:t>
            </a:r>
            <a:r>
              <a:rPr lang="en-US" sz="2000" dirty="0" smtClean="0">
                <a:latin typeface="Cambria" panose="02040503050406030204" pitchFamily="18" charset="0"/>
              </a:rPr>
              <a:t>ABetterBC2016</a:t>
            </a:r>
          </a:p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@</a:t>
            </a:r>
            <a:r>
              <a:rPr lang="en-US" sz="2000" dirty="0" err="1" smtClean="0">
                <a:latin typeface="Cambria" panose="02040503050406030204" pitchFamily="18" charset="0"/>
              </a:rPr>
              <a:t>YesOnJ</a:t>
            </a:r>
            <a:endParaRPr lang="en-US" sz="2000" dirty="0">
              <a:latin typeface="Cambria" panose="02040503050406030204" pitchFamily="18" charset="0"/>
            </a:endParaRPr>
          </a:p>
          <a:p>
            <a:pPr algn="ctr"/>
            <a:r>
              <a:rPr lang="en-US" sz="2000" dirty="0">
                <a:latin typeface="Cambria" panose="02040503050406030204" pitchFamily="18" charset="0"/>
              </a:rPr>
              <a:t>@</a:t>
            </a:r>
            <a:r>
              <a:rPr lang="en-US" sz="2000" dirty="0" err="1">
                <a:latin typeface="Cambria" panose="02040503050406030204" pitchFamily="18" charset="0"/>
              </a:rPr>
              <a:t>SonyaChristian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8297" y="3909053"/>
            <a:ext cx="246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@</a:t>
            </a:r>
            <a:r>
              <a:rPr lang="en-US" sz="2000" dirty="0" err="1">
                <a:latin typeface="Cambria" panose="02040503050406030204" pitchFamily="18" charset="0"/>
              </a:rPr>
              <a:t>BakersfieldCollege</a:t>
            </a:r>
            <a:endParaRPr lang="en-US" sz="2000" dirty="0">
              <a:latin typeface="Cambria" panose="02040503050406030204" pitchFamily="18" charset="0"/>
            </a:endParaRPr>
          </a:p>
          <a:p>
            <a:pPr algn="ctr"/>
            <a:r>
              <a:rPr lang="en-US" sz="2000" dirty="0">
                <a:latin typeface="Cambria" panose="02040503050406030204" pitchFamily="18" charset="0"/>
              </a:rPr>
              <a:t>@</a:t>
            </a:r>
            <a:r>
              <a:rPr lang="en-US" sz="2000" dirty="0" err="1">
                <a:latin typeface="Cambria" panose="02040503050406030204" pitchFamily="18" charset="0"/>
              </a:rPr>
              <a:t>ABetterBC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5113" y="3825186"/>
            <a:ext cx="2403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@</a:t>
            </a:r>
            <a:r>
              <a:rPr lang="en-US" sz="2000" dirty="0" err="1">
                <a:latin typeface="Cambria" panose="02040503050406030204" pitchFamily="18" charset="0"/>
              </a:rPr>
              <a:t>bakersfieldcollege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 txBox="1">
            <a:spLocks/>
          </p:cNvSpPr>
          <p:nvPr/>
        </p:nvSpPr>
        <p:spPr>
          <a:xfrm>
            <a:off x="1524000" y="5044504"/>
            <a:ext cx="9144000" cy="1102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pperplate Gothic Bold" panose="020E0705020206020404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ABetterBC</a:t>
            </a:r>
            <a:endParaRPr lang="en-US" dirty="0"/>
          </a:p>
        </p:txBody>
      </p:sp>
      <p:pic>
        <p:nvPicPr>
          <p:cNvPr id="1028" name="Picture 4" descr="Image result for youtube logo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38637" r="27450" b="35003"/>
          <a:stretch/>
        </p:blipFill>
        <p:spPr bwMode="auto">
          <a:xfrm>
            <a:off x="8494865" y="2778123"/>
            <a:ext cx="3401387" cy="9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966924" y="3806437"/>
            <a:ext cx="2467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www.youtube.com/channel/UCcnx7SF6RqUXmzE4bYsyYrQ</a:t>
            </a:r>
          </a:p>
        </p:txBody>
      </p:sp>
    </p:spTree>
    <p:extLst>
      <p:ext uri="{BB962C8B-B14F-4D97-AF65-F5344CB8AC3E}">
        <p14:creationId xmlns:p14="http://schemas.microsoft.com/office/powerpoint/2010/main" val="19794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Copperplate Gothic Bold" panose="020E0705020206020404" pitchFamily="34" charset="0"/>
              </a:rPr>
              <a:t>Bakersfield College Vernon Valenzuela </a:t>
            </a:r>
            <a:br>
              <a:rPr lang="en-US" sz="3000" dirty="0">
                <a:latin typeface="Copperplate Gothic Bold" panose="020E0705020206020404" pitchFamily="34" charset="0"/>
              </a:rPr>
            </a:br>
            <a:r>
              <a:rPr lang="en-US" sz="3000" dirty="0">
                <a:latin typeface="Copperplate Gothic Bold" panose="020E0705020206020404" pitchFamily="34" charset="0"/>
              </a:rPr>
              <a:t>Veteran’s Resource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793" y="1517502"/>
            <a:ext cx="61150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Cambria" panose="02040503050406030204" pitchFamily="18" charset="0"/>
              </a:rPr>
              <a:t>Improving study area, computer labs, counseling, lounge and other services for student veterans </a:t>
            </a:r>
          </a:p>
          <a:p>
            <a:endParaRPr lang="en-US" sz="2800" b="1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mbria" panose="02040503050406030204" pitchFamily="18" charset="0"/>
              </a:rPr>
              <a:t>Program Value</a:t>
            </a:r>
            <a:r>
              <a:rPr lang="en-US" sz="2800" dirty="0" smtClean="0">
                <a:latin typeface="Cambria" panose="02040503050406030204" pitchFamily="18" charset="0"/>
              </a:rPr>
              <a:t>: $7 Million</a:t>
            </a:r>
            <a:endParaRPr lang="en-US" sz="2800" dirty="0">
              <a:latin typeface="Cambria" panose="02040503050406030204" pitchFamily="18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Square Footage</a:t>
            </a:r>
            <a:r>
              <a:rPr lang="en-US" sz="2800" dirty="0">
                <a:latin typeface="Cambria" panose="02040503050406030204" pitchFamily="18" charset="0"/>
              </a:rPr>
              <a:t>: 4,715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mbria" panose="02040503050406030204" pitchFamily="18" charset="0"/>
              </a:rPr>
              <a:t>Contractor</a:t>
            </a:r>
            <a:r>
              <a:rPr lang="en-US" sz="2800" dirty="0">
                <a:latin typeface="Cambria" panose="02040503050406030204" pitchFamily="18" charset="0"/>
              </a:rPr>
              <a:t>: JTS Construction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Architect</a:t>
            </a:r>
            <a:r>
              <a:rPr lang="en-US" sz="2800" dirty="0">
                <a:latin typeface="Cambria" panose="02040503050406030204" pitchFamily="18" charset="0"/>
              </a:rPr>
              <a:t>: IBI </a:t>
            </a:r>
            <a:r>
              <a:rPr lang="en-US" sz="2800" dirty="0" smtClean="0">
                <a:latin typeface="Cambria" panose="02040503050406030204" pitchFamily="18" charset="0"/>
              </a:rPr>
              <a:t>Architect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mbria" panose="02040503050406030204" pitchFamily="18" charset="0"/>
              </a:rPr>
              <a:t>Construction </a:t>
            </a:r>
            <a:r>
              <a:rPr lang="en-US" sz="2800" b="1" dirty="0">
                <a:latin typeface="Cambria" panose="02040503050406030204" pitchFamily="18" charset="0"/>
              </a:rPr>
              <a:t>Schedule</a:t>
            </a:r>
            <a:r>
              <a:rPr lang="en-US" sz="2800" dirty="0">
                <a:latin typeface="Cambria" panose="02040503050406030204" pitchFamily="18" charset="0"/>
              </a:rPr>
              <a:t>: 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November </a:t>
            </a:r>
            <a:r>
              <a:rPr lang="en-US" sz="2800" dirty="0">
                <a:latin typeface="Cambria" panose="02040503050406030204" pitchFamily="18" charset="0"/>
              </a:rPr>
              <a:t>2018 – December </a:t>
            </a:r>
            <a:r>
              <a:rPr lang="en-US" sz="2800" dirty="0" smtClean="0">
                <a:latin typeface="Cambria" panose="02040503050406030204" pitchFamily="18" charset="0"/>
              </a:rPr>
              <a:t>2019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7" y="1564000"/>
            <a:ext cx="3267197" cy="4354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86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Copperplate Gothic Bold" panose="020E0705020206020404" pitchFamily="34" charset="0"/>
              </a:rPr>
              <a:t>Formerly </a:t>
            </a:r>
            <a:r>
              <a:rPr lang="en-US" sz="3000" dirty="0" err="1" smtClean="0">
                <a:latin typeface="Copperplate Gothic Bold" panose="020E0705020206020404" pitchFamily="34" charset="0"/>
              </a:rPr>
              <a:t>Finlinson</a:t>
            </a:r>
            <a:r>
              <a:rPr lang="en-US" sz="3000" dirty="0" smtClean="0">
                <a:latin typeface="Copperplate Gothic Bold" panose="020E0705020206020404" pitchFamily="34" charset="0"/>
              </a:rPr>
              <a:t> Center</a:t>
            </a:r>
            <a:endParaRPr lang="en-US" sz="3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65" y="1498082"/>
            <a:ext cx="4593403" cy="3445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1587156"/>
            <a:ext cx="4355870" cy="326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77" y="3241390"/>
            <a:ext cx="4300451" cy="322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47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Copperplate Gothic Bold" panose="020E0705020206020404" pitchFamily="34" charset="0"/>
              </a:rPr>
              <a:t>Rendering vs. Reality</a:t>
            </a:r>
            <a:endParaRPr lang="en-US" sz="3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2" y="2035519"/>
            <a:ext cx="6095718" cy="3454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13" y="2035519"/>
            <a:ext cx="5167364" cy="3454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90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Copperplate Gothic Bold" panose="020E0705020206020404" pitchFamily="34" charset="0"/>
              </a:rPr>
              <a:t>Rendering vs. Reality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59" y="1743507"/>
            <a:ext cx="6033360" cy="3474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0" y="1743506"/>
            <a:ext cx="5419570" cy="3474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3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Copperplate Gothic Bold" panose="020E0705020206020404" pitchFamily="34" charset="0"/>
              </a:rPr>
              <a:t>Touring the Facility</a:t>
            </a:r>
            <a:endParaRPr lang="en-US" sz="3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1753716"/>
            <a:ext cx="5300367" cy="397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33" y="1704735"/>
            <a:ext cx="5430981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Copperplate Gothic Bold" panose="020E0705020206020404" pitchFamily="34" charset="0"/>
              </a:rPr>
              <a:t>Video Tour: VRC &amp; Campus Center</a:t>
            </a:r>
            <a:endParaRPr lang="en-US" sz="3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99vl5umUaY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5024" y="1194926"/>
            <a:ext cx="8521952" cy="47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Copperplate Gothic Bold" panose="020E0705020206020404" pitchFamily="34" charset="0"/>
              </a:rPr>
              <a:t>Touring the Facility</a:t>
            </a:r>
            <a:endParaRPr lang="en-US" sz="3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1753716"/>
            <a:ext cx="5300367" cy="397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33" y="1704735"/>
            <a:ext cx="5430981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350383"/>
            <a:ext cx="11146221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Copperplate Gothic Bold" panose="020E0705020206020404" pitchFamily="34" charset="0"/>
              </a:rPr>
              <a:t>Who is Vernon Valenzuela? </a:t>
            </a:r>
            <a:endParaRPr lang="en-US" sz="3000" dirty="0">
              <a:latin typeface="Copperplate Gothic Bold" panose="020E07050202060204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38153"/>
            <a:ext cx="12192000" cy="719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6" y="1401705"/>
            <a:ext cx="32004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38" y="1401705"/>
            <a:ext cx="3962400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2" y="2784913"/>
            <a:ext cx="3238500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52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424</Words>
  <Application>Microsoft Office PowerPoint</Application>
  <PresentationFormat>Widescreen</PresentationFormat>
  <Paragraphs>98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</vt:lpstr>
      <vt:lpstr>Calibri Light</vt:lpstr>
      <vt:lpstr>Calibri</vt:lpstr>
      <vt:lpstr>Copperplate Gothic Bold</vt:lpstr>
      <vt:lpstr>Office Theme</vt:lpstr>
      <vt:lpstr>College Council</vt:lpstr>
      <vt:lpstr>Bakersfield College Vernon Valenzuela  Veteran’s Resource Center</vt:lpstr>
      <vt:lpstr>Formerly Finlinson Center</vt:lpstr>
      <vt:lpstr>Rendering vs. Reality</vt:lpstr>
      <vt:lpstr>Rendering vs. Reality</vt:lpstr>
      <vt:lpstr>Touring the Facility</vt:lpstr>
      <vt:lpstr>Video Tour: VRC &amp; Campus Center</vt:lpstr>
      <vt:lpstr>Touring the Facility</vt:lpstr>
      <vt:lpstr>Who is Vernon Valenzuela? </vt:lpstr>
      <vt:lpstr>Who Are Our Student Veterans?</vt:lpstr>
      <vt:lpstr>Student Veteran Ethnicities</vt:lpstr>
      <vt:lpstr>Degrees Awarded</vt:lpstr>
      <vt:lpstr>Types of Degrees Awarded</vt:lpstr>
      <vt:lpstr>Follow BC Social Media Channels</vt:lpstr>
    </vt:vector>
  </TitlesOfParts>
  <Company>Bakersfield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J Update</dc:title>
  <dc:creator>Tamara Baker</dc:creator>
  <cp:lastModifiedBy>Tamara Baker</cp:lastModifiedBy>
  <cp:revision>20</cp:revision>
  <dcterms:created xsi:type="dcterms:W3CDTF">2019-10-09T17:56:09Z</dcterms:created>
  <dcterms:modified xsi:type="dcterms:W3CDTF">2019-10-17T17:17:38Z</dcterms:modified>
</cp:coreProperties>
</file>