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726" r:id="rId2"/>
  </p:sldMasterIdLst>
  <p:notesMasterIdLst>
    <p:notesMasterId r:id="rId12"/>
  </p:notesMasterIdLst>
  <p:handoutMasterIdLst>
    <p:handoutMasterId r:id="rId13"/>
  </p:handoutMasterIdLst>
  <p:sldIdLst>
    <p:sldId id="312" r:id="rId3"/>
    <p:sldId id="348" r:id="rId4"/>
    <p:sldId id="324" r:id="rId5"/>
    <p:sldId id="344" r:id="rId6"/>
    <p:sldId id="345" r:id="rId7"/>
    <p:sldId id="323" r:id="rId8"/>
    <p:sldId id="346" r:id="rId9"/>
    <p:sldId id="347" r:id="rId10"/>
    <p:sldId id="332" r:id="rId11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 autoAdjust="0"/>
    <p:restoredTop sz="87215" autoAdjust="0"/>
  </p:normalViewPr>
  <p:slideViewPr>
    <p:cSldViewPr snapToGrid="0" snapToObjects="1">
      <p:cViewPr varScale="1">
        <p:scale>
          <a:sx n="61" d="100"/>
          <a:sy n="61" d="100"/>
        </p:scale>
        <p:origin x="883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37BDDE-319D-E541-B289-2D2975011D47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0BB32-FB17-D44B-803F-D80DEA32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06F35B-2540-0340-8DB5-C4DD7F11A92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C2D14F-A8A3-424E-AF16-C8FA91C9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5D7A-661E-4383-8961-2E5635E8EA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5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6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5D7A-661E-4383-8961-2E5635E8EA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5D7A-661E-4383-8961-2E5635E8EA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5D7A-661E-4383-8961-2E5635E8EA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334878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33" y="551434"/>
            <a:ext cx="3945627" cy="5692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25275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1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4104"/>
            <a:ext cx="4945912" cy="1325563"/>
          </a:xfrm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744663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25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0" y="0"/>
            <a:ext cx="12192000" cy="62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57318D-FBF9-E04A-9D2B-A6F8E3468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D2C05-06CB-D94D-B1C0-4B7EA32A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233AF-FA01-A046-BCE3-B3D757F9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0F9DB-FF5D-D249-A4AE-CABB6968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0C924-4B9C-0B42-BC3D-5E0559EF25C8}"/>
              </a:ext>
            </a:extLst>
          </p:cNvPr>
          <p:cNvSpPr/>
          <p:nvPr userDrawn="1"/>
        </p:nvSpPr>
        <p:spPr>
          <a:xfrm>
            <a:off x="0" y="6249798"/>
            <a:ext cx="12192000" cy="608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1503F4-2B1C-FC43-82BF-84EADF134C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9976" y="6319315"/>
            <a:ext cx="1192924" cy="4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8190-13AE-46F8-BCA4-6829AA81D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1E60D-E04D-4EF0-A4F6-E5755C5EA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2F38-3A14-469E-8320-49A03364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8E55B-A13C-45FB-8300-DDDE77EC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1C308-D65E-41D2-BCF1-26A186B3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5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576-AD54-485E-8CFA-91A18695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DA69-B166-452C-90D6-2FE37994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8CDEA-A36F-432A-ACED-F909E267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FC7A4-ABF5-4FAE-96C6-D3828505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2BDF5-35BC-4CA4-885B-E33F79E1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B1F8-EB6D-449A-9DCE-C95A87A5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AC33-C157-46E7-A527-DA1FDBF52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91DCC-F58A-4AEB-8601-DAF5A93D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E1D29-3A33-46E5-ADF5-9D8F0F5C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18AA-27D4-494E-B045-56058965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2609-0B89-4D17-A58E-5176E53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46DB-A0DB-441D-B332-FDBC00E7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1392B-9D50-4B31-A481-627E13867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398A-808B-45A0-9B3E-E336616E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73F49-D490-4EAD-BC1B-B559ABFD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A450D-F996-4DFF-807A-BBC2049B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8EF3-0B0F-4F0A-AC5B-5C090730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69044-72F2-4CB3-A12C-882DFE36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AFBA8-C4DB-48EA-93E0-DEA36CC2C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F4FBF-9C75-480E-93A7-42A171D2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0BA95-F091-4419-98F0-14146BD99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64C46-3247-4A10-B45C-549C9F30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D387C-30D1-4D18-A995-26364E86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73916-3AE6-4045-AE30-D338B30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4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34B6-F17D-4BE4-8BD5-C55E9DA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CD05-0D16-407E-ADE4-30C9DDAA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A998A-DE84-4BD8-9D3D-CCF5C6AF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4C5C0-B1F5-4BF9-82E7-A8245EB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D8863-4C24-4E21-AC20-19A4F31F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335B0-F871-4439-9AD7-EFF422D6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4023-2160-4CBA-8D83-3D7A179C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13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EEE8-9B9D-4484-8171-EEA8B8DD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32C1-BAA3-4A39-8AE1-DC4C66D1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28AB3-9A15-414C-87E2-358139172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13FE0-1939-49FD-9BA5-253BE53D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324A5-AFF7-4E89-8691-7CD5CB52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FFF09-BA2D-449F-B81D-09A79ABA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1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E14C-1F07-46FB-84A5-D24010C2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3A835-4101-4CF9-A72D-C718ACE91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E259E-A355-4979-9C34-9CAE4DAED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ABB75-E1BA-4037-8503-A6148529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053D9-8BC7-4571-9A4B-998A73B5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E4F47-54E5-459B-A8E8-6CBC0E4A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3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1E76-47BA-4E72-9716-994A2FC0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4363-1A40-406E-BAB1-11F634280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A27EC-6B13-4A75-9FBC-25E23702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7A52E-A947-418E-8168-2BA2B6BA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0ED56-12E6-4F92-B8C7-8075FEA0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F76B-D2A5-4EC6-9C24-C569E26CD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7CC1D-C56D-42AA-99C8-DA018AF6A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E3496-1B11-4F04-B3CC-73D9EF26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9227-5014-4CD6-B9FA-EA038D5A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507C5-EFD3-4C83-8D5C-090F69F1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0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852088" y="73401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0760" y="705739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D03546-B844-4944-847C-635E608349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4717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801100" y="76789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60" y="6356351"/>
            <a:ext cx="1326040" cy="4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72" r:id="rId12"/>
    <p:sldLayoutId id="2147483677" r:id="rId13"/>
    <p:sldLayoutId id="2147483674" r:id="rId14"/>
    <p:sldLayoutId id="214748370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panose="020E07050202060204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F1781-8A59-4C1E-9207-B5A570DB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47D9D-9B43-4287-BB17-0C6CCBFD2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C721F-9EF4-495C-8885-7875DF7EC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C8BCD-6A26-4609-ADE8-0549FC51E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9511A-D14F-4177-B01A-C12DEE277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A859-7609-4A72-9C31-BD9687A105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055B9-0B37-4878-B19B-5215AB1BF1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0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D6A22F-248A-4773-8965-938C1D17804B}"/>
              </a:ext>
            </a:extLst>
          </p:cNvPr>
          <p:cNvSpPr/>
          <p:nvPr userDrawn="1"/>
        </p:nvSpPr>
        <p:spPr>
          <a:xfrm>
            <a:off x="0" y="6249798"/>
            <a:ext cx="12192000" cy="6082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6EB860-27E0-1E50-B395-27FCA427DD11}"/>
              </a:ext>
            </a:extLst>
          </p:cNvPr>
          <p:cNvSpPr txBox="1">
            <a:spLocks/>
          </p:cNvSpPr>
          <p:nvPr/>
        </p:nvSpPr>
        <p:spPr>
          <a:xfrm>
            <a:off x="384132" y="422925"/>
            <a:ext cx="9144000" cy="569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Pathways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F456F-DEFE-D186-CAC6-EE984E2FC98C}"/>
              </a:ext>
            </a:extLst>
          </p:cNvPr>
          <p:cNvSpPr txBox="1"/>
          <p:nvPr/>
        </p:nvSpPr>
        <p:spPr>
          <a:xfrm>
            <a:off x="513567" y="992745"/>
            <a:ext cx="11173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cap="all" dirty="0">
                <a:solidFill>
                  <a:srgbClr val="B5292E"/>
                </a:solidFill>
                <a:effectLst/>
              </a:rPr>
              <a:t>PERSONAL AND CAREER EXPLORATION PATHWAY</a:t>
            </a:r>
          </a:p>
          <a:p>
            <a:pPr algn="ctr"/>
            <a:endParaRPr lang="en-US" sz="3200" b="1" cap="all" dirty="0">
              <a:solidFill>
                <a:srgbClr val="B5292E"/>
              </a:solidFill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7D2EA-CDB7-2ECB-CA8D-9239720D28C1}"/>
              </a:ext>
            </a:extLst>
          </p:cNvPr>
          <p:cNvSpPr txBox="1"/>
          <p:nvPr/>
        </p:nvSpPr>
        <p:spPr>
          <a:xfrm>
            <a:off x="1027134" y="5318382"/>
            <a:ext cx="9845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</a:rPr>
              <a:t>The Personal and Career Exploration (PCE) Pathway is designed to provide additional assistance to all students who have not yet declared a major.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5212B-5D1A-93F9-6B42-D8E35219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1" r="10223" b="5692"/>
          <a:stretch/>
        </p:blipFill>
        <p:spPr>
          <a:xfrm>
            <a:off x="4392460" y="1562565"/>
            <a:ext cx="3407079" cy="36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AD533-5775-E391-ADB6-342ADAC1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477F1-6317-FDBF-D745-9DAA6CD7E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4" r="1152"/>
          <a:stretch/>
        </p:blipFill>
        <p:spPr>
          <a:xfrm>
            <a:off x="640915" y="192692"/>
            <a:ext cx="10910170" cy="2889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FC650-2C3B-9927-01F7-12C670672B66}"/>
              </a:ext>
            </a:extLst>
          </p:cNvPr>
          <p:cNvSpPr txBox="1"/>
          <p:nvPr/>
        </p:nvSpPr>
        <p:spPr>
          <a:xfrm>
            <a:off x="640915" y="3251493"/>
            <a:ext cx="109101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can explore the various pathways at Bakersfield College as it relates to a program of study, based on personal career counseling and informed decision making.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collaboration with Pathways, Affinity Groups, campus/sites, Early College, and  Probation/Dismissal.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Empower students how program of study relates to career decision making.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Increased accessibility to counseling resources. </a:t>
            </a:r>
          </a:p>
        </p:txBody>
      </p:sp>
    </p:spTree>
    <p:extLst>
      <p:ext uri="{BB962C8B-B14F-4D97-AF65-F5344CB8AC3E}">
        <p14:creationId xmlns:p14="http://schemas.microsoft.com/office/powerpoint/2010/main" val="39118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4E544E-9015-5399-DE60-D0083C41331D}"/>
              </a:ext>
            </a:extLst>
          </p:cNvPr>
          <p:cNvSpPr txBox="1">
            <a:spLocks/>
          </p:cNvSpPr>
          <p:nvPr/>
        </p:nvSpPr>
        <p:spPr>
          <a:xfrm>
            <a:off x="384132" y="422925"/>
            <a:ext cx="9144000" cy="569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Pathways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9E094-480E-99D8-7FC0-0A0499B5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31" y="1121464"/>
            <a:ext cx="11174937" cy="4615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8DA3CD-565A-AFAE-FB3C-773005B834DF}"/>
              </a:ext>
            </a:extLst>
          </p:cNvPr>
          <p:cNvSpPr txBox="1"/>
          <p:nvPr/>
        </p:nvSpPr>
        <p:spPr>
          <a:xfrm>
            <a:off x="384132" y="1121464"/>
            <a:ext cx="111732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cap="all" dirty="0">
                <a:solidFill>
                  <a:srgbClr val="B5292E"/>
                </a:solidFill>
                <a:effectLst/>
              </a:rPr>
              <a:t>In the explorative phase: 1551 students</a:t>
            </a:r>
          </a:p>
          <a:p>
            <a:endParaRPr lang="en-US" sz="3200" b="1" cap="all" dirty="0">
              <a:solidFill>
                <a:srgbClr val="B529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ay still be unsure about what they are are good at and what fields they might enjoy working 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ay know what interests them, but be unsure about the careers that align with those interested or what education is needed to successfully get a job in that industry.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May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know exactly where they’re headed and what major they want, but have not gone through the process to formally declare the right major here at BC.</a:t>
            </a:r>
          </a:p>
          <a:p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cap="all" dirty="0">
              <a:solidFill>
                <a:srgbClr val="B5292E"/>
              </a:solidFill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50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C0E074-DCA5-5F68-9C45-99937408D358}"/>
              </a:ext>
            </a:extLst>
          </p:cNvPr>
          <p:cNvSpPr txBox="1">
            <a:spLocks/>
          </p:cNvSpPr>
          <p:nvPr/>
        </p:nvSpPr>
        <p:spPr>
          <a:xfrm>
            <a:off x="384132" y="422925"/>
            <a:ext cx="9144000" cy="569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Pathways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CF95D-426A-0856-CCA3-ADA2564912D5}"/>
              </a:ext>
            </a:extLst>
          </p:cNvPr>
          <p:cNvSpPr txBox="1"/>
          <p:nvPr/>
        </p:nvSpPr>
        <p:spPr>
          <a:xfrm>
            <a:off x="513567" y="1252603"/>
            <a:ext cx="11173217" cy="46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C8000-E1C7-19E0-C138-51CE4DB61D29}"/>
              </a:ext>
            </a:extLst>
          </p:cNvPr>
          <p:cNvSpPr txBox="1"/>
          <p:nvPr/>
        </p:nvSpPr>
        <p:spPr>
          <a:xfrm>
            <a:off x="384132" y="1252603"/>
            <a:ext cx="111732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cap="all" dirty="0">
                <a:solidFill>
                  <a:srgbClr val="B5292E"/>
                </a:solidFill>
                <a:effectLst/>
              </a:rPr>
              <a:t>In the explorative phase</a:t>
            </a:r>
          </a:p>
          <a:p>
            <a:endParaRPr lang="en-US" sz="3200" b="1" cap="all" dirty="0">
              <a:solidFill>
                <a:srgbClr val="B5292E"/>
              </a:solidFill>
            </a:endParaRPr>
          </a:p>
          <a:p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cap="all" dirty="0">
              <a:solidFill>
                <a:srgbClr val="B5292E"/>
              </a:solidFill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DC1F9-4089-8357-5320-1C928FF9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2495484"/>
            <a:ext cx="79629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F42165-0312-9B2D-2E4E-D76D6FD3BDEA}"/>
              </a:ext>
            </a:extLst>
          </p:cNvPr>
          <p:cNvSpPr txBox="1">
            <a:spLocks/>
          </p:cNvSpPr>
          <p:nvPr/>
        </p:nvSpPr>
        <p:spPr>
          <a:xfrm>
            <a:off x="384132" y="422925"/>
            <a:ext cx="9144000" cy="569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Pathways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FA8A6-9818-0636-F322-AB9812289336}"/>
              </a:ext>
            </a:extLst>
          </p:cNvPr>
          <p:cNvSpPr txBox="1"/>
          <p:nvPr/>
        </p:nvSpPr>
        <p:spPr>
          <a:xfrm>
            <a:off x="513567" y="1252603"/>
            <a:ext cx="11173217" cy="46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FD8DB-F12B-D19E-A9F3-0632E1D79CCE}"/>
              </a:ext>
            </a:extLst>
          </p:cNvPr>
          <p:cNvSpPr txBox="1"/>
          <p:nvPr/>
        </p:nvSpPr>
        <p:spPr>
          <a:xfrm>
            <a:off x="384132" y="992745"/>
            <a:ext cx="1117321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B5292E"/>
                </a:solidFill>
              </a:rPr>
              <a:t>Student Centered: High-Tech, High-Touch</a:t>
            </a:r>
          </a:p>
          <a:p>
            <a:endParaRPr lang="en-US" sz="1200" b="1" cap="all" dirty="0">
              <a:solidFill>
                <a:srgbClr val="B5292E"/>
              </a:solidFill>
            </a:endParaRPr>
          </a:p>
          <a:p>
            <a:pPr algn="l"/>
            <a:r>
              <a:rPr lang="en-US" sz="2400" b="1" i="0" dirty="0">
                <a:solidFill>
                  <a:srgbClr val="B5292E"/>
                </a:solidFill>
                <a:effectLst/>
              </a:rPr>
              <a:t>Steps for Success…</a:t>
            </a:r>
          </a:p>
          <a:p>
            <a:pPr algn="l"/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</a:rPr>
              <a:t>Step 1: Learn about self!</a:t>
            </a:r>
          </a:p>
          <a:p>
            <a:pPr algn="l"/>
            <a:endParaRPr lang="en-US" b="1" dirty="0">
              <a:solidFill>
                <a:srgbClr val="000000"/>
              </a:solidFill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</a:rPr>
              <a:t>Strong Interest Inventory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H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elps identify their work personality </a:t>
            </a:r>
            <a:endParaRPr lang="en-US" dirty="0">
              <a:solidFill>
                <a:srgbClr val="040C28"/>
              </a:solidFill>
              <a:latin typeface="Google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C28"/>
                </a:solidFill>
                <a:latin typeface="Google Sans"/>
              </a:rPr>
              <a:t>E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xploring their interests in six broad areas: realistic, artistic, investigative, social, enterprising, and conventional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		On the horizon…</a:t>
            </a:r>
          </a:p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</a:rPr>
              <a:t>		Career Assessment, Pathways Planning Tool: Learn – Plan- Succeed!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Inter"/>
              </a:rPr>
              <a:t>		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Inter"/>
              </a:rPr>
              <a:t> </a:t>
            </a:r>
          </a:p>
          <a:p>
            <a:endParaRPr lang="en-US" sz="3200" b="1" cap="all" dirty="0">
              <a:solidFill>
                <a:srgbClr val="B5292E"/>
              </a:solidFill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</p:txBody>
      </p:sp>
      <p:pic>
        <p:nvPicPr>
          <p:cNvPr id="1026" name="Picture 2" descr="Truck in motion express delivery fast shipping Vector Image">
            <a:extLst>
              <a:ext uri="{FF2B5EF4-FFF2-40B4-BE49-F238E27FC236}">
                <a16:creationId xmlns:a16="http://schemas.microsoft.com/office/drawing/2014/main" id="{355B5392-5B3C-D967-A17E-7D6E952A7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3" b="36539"/>
          <a:stretch/>
        </p:blipFill>
        <p:spPr bwMode="auto">
          <a:xfrm>
            <a:off x="537866" y="4995332"/>
            <a:ext cx="2057400" cy="11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81D1-2442-DC3E-64F4-E92367AEE3C9}"/>
              </a:ext>
            </a:extLst>
          </p:cNvPr>
          <p:cNvSpPr txBox="1">
            <a:spLocks/>
          </p:cNvSpPr>
          <p:nvPr/>
        </p:nvSpPr>
        <p:spPr>
          <a:xfrm>
            <a:off x="384132" y="422925"/>
            <a:ext cx="9144000" cy="5698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Pathways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04C4B-CB0B-AA5B-7725-D9E67BEC0787}"/>
              </a:ext>
            </a:extLst>
          </p:cNvPr>
          <p:cNvSpPr txBox="1"/>
          <p:nvPr/>
        </p:nvSpPr>
        <p:spPr>
          <a:xfrm>
            <a:off x="513567" y="1252603"/>
            <a:ext cx="11173217" cy="46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73A42-1EBA-914F-188A-19BAE0FB34F9}"/>
              </a:ext>
            </a:extLst>
          </p:cNvPr>
          <p:cNvSpPr txBox="1"/>
          <p:nvPr/>
        </p:nvSpPr>
        <p:spPr>
          <a:xfrm>
            <a:off x="384132" y="1118005"/>
            <a:ext cx="111732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B5292E"/>
                </a:solidFill>
              </a:rPr>
              <a:t>Student Centered: High-Tech, High-Touch</a:t>
            </a:r>
          </a:p>
          <a:p>
            <a:endParaRPr lang="en-US" sz="1200" b="1" cap="all" dirty="0">
              <a:solidFill>
                <a:srgbClr val="B5292E"/>
              </a:solidFill>
            </a:endParaRPr>
          </a:p>
          <a:p>
            <a:pPr algn="l"/>
            <a:r>
              <a:rPr lang="en-US" sz="2400" b="1" i="0" dirty="0">
                <a:solidFill>
                  <a:srgbClr val="B5292E"/>
                </a:solidFill>
                <a:effectLst/>
              </a:rPr>
              <a:t>Steps for Success…</a:t>
            </a:r>
          </a:p>
          <a:p>
            <a:endParaRPr lang="en-US" sz="3200" b="1" cap="all" dirty="0">
              <a:solidFill>
                <a:srgbClr val="B5292E"/>
              </a:solidFill>
            </a:endParaRPr>
          </a:p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</a:rPr>
              <a:t>Step 2: Explore Careers That Fit!</a:t>
            </a:r>
          </a:p>
          <a:p>
            <a:pPr algn="l"/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</a:rPr>
              <a:t>Set aside time to research careers that interest you and the education needed to be hired in the industry. Answer these questions: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Does the career require an Associate's Degree or a Bachelor's Degree?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Does it require on-the-job experience, such as an internship, in addition to a degree?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How much does the career pay?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What are the benefits and drawbacks?</a:t>
            </a:r>
          </a:p>
          <a:p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03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EF0D-010C-4324-866B-EF6C7CE9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01D75-8A43-BA6A-0719-61E510580C26}"/>
              </a:ext>
            </a:extLst>
          </p:cNvPr>
          <p:cNvSpPr txBox="1">
            <a:spLocks/>
          </p:cNvSpPr>
          <p:nvPr/>
        </p:nvSpPr>
        <p:spPr>
          <a:xfrm>
            <a:off x="384132" y="422925"/>
            <a:ext cx="9144000" cy="5698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Pathways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4EB52-BF1E-0D42-6844-E10DFFFE9519}"/>
              </a:ext>
            </a:extLst>
          </p:cNvPr>
          <p:cNvSpPr txBox="1"/>
          <p:nvPr/>
        </p:nvSpPr>
        <p:spPr>
          <a:xfrm>
            <a:off x="513567" y="1252603"/>
            <a:ext cx="11173217" cy="46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9D963-F2B1-9542-A0A4-FA16EE93DCBB}"/>
              </a:ext>
            </a:extLst>
          </p:cNvPr>
          <p:cNvSpPr txBox="1"/>
          <p:nvPr/>
        </p:nvSpPr>
        <p:spPr>
          <a:xfrm>
            <a:off x="384132" y="1116330"/>
            <a:ext cx="1117321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B5292E"/>
                </a:solidFill>
              </a:rPr>
              <a:t>Student Centered: High-Tech, High-Touch</a:t>
            </a:r>
          </a:p>
          <a:p>
            <a:endParaRPr lang="en-US" sz="1200" b="1" cap="all" dirty="0">
              <a:solidFill>
                <a:srgbClr val="B5292E"/>
              </a:solidFill>
            </a:endParaRPr>
          </a:p>
          <a:p>
            <a:pPr algn="l"/>
            <a:r>
              <a:rPr lang="en-US" sz="2400" b="1" i="0" dirty="0">
                <a:solidFill>
                  <a:srgbClr val="B5292E"/>
                </a:solidFill>
                <a:effectLst/>
              </a:rPr>
              <a:t>Steps for Success…</a:t>
            </a:r>
          </a:p>
          <a:p>
            <a:pPr algn="l"/>
            <a:endParaRPr lang="en-US" b="1" dirty="0">
              <a:solidFill>
                <a:srgbClr val="B5292E"/>
              </a:solidFill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</a:rPr>
              <a:t>Step 3: Declare a Major!</a:t>
            </a:r>
          </a:p>
          <a:p>
            <a:pPr algn="l"/>
            <a:endParaRPr lang="en-US" b="1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The biggest step they can make towards their future. 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</a:rPr>
              <a:t>reate a Comprehensive Academic Plan.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ap the correct classes for </a:t>
            </a:r>
            <a:r>
              <a:rPr lang="en-US" dirty="0">
                <a:solidFill>
                  <a:srgbClr val="000000"/>
                </a:solidFill>
              </a:rPr>
              <a:t>the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pathway to completion/graduation.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Connect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Faculty and Staff from the new Learning &amp; Career Pathway.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upport is tailored for their area of study.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sz="2400" b="1" i="0" dirty="0">
              <a:solidFill>
                <a:srgbClr val="B5292E"/>
              </a:solidFill>
              <a:effectLst/>
            </a:endParaRPr>
          </a:p>
          <a:p>
            <a:pPr algn="l"/>
            <a:endParaRPr lang="en-US" sz="2400" b="1" i="0" dirty="0">
              <a:solidFill>
                <a:srgbClr val="B5292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29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082B3-6777-4488-9741-9D587D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4ED026-09CC-D90C-BA4B-A54B3C1916E3}"/>
              </a:ext>
            </a:extLst>
          </p:cNvPr>
          <p:cNvSpPr txBox="1">
            <a:spLocks/>
          </p:cNvSpPr>
          <p:nvPr/>
        </p:nvSpPr>
        <p:spPr>
          <a:xfrm>
            <a:off x="384132" y="422925"/>
            <a:ext cx="9144000" cy="5698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panose="020E07050202060204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Pathways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EE417-0B54-4346-5CDE-88C0974C72DA}"/>
              </a:ext>
            </a:extLst>
          </p:cNvPr>
          <p:cNvSpPr txBox="1"/>
          <p:nvPr/>
        </p:nvSpPr>
        <p:spPr>
          <a:xfrm>
            <a:off x="513567" y="1252603"/>
            <a:ext cx="11173217" cy="460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7E860-FF16-47F2-857E-44370DC7D47D}"/>
              </a:ext>
            </a:extLst>
          </p:cNvPr>
          <p:cNvSpPr txBox="1"/>
          <p:nvPr/>
        </p:nvSpPr>
        <p:spPr>
          <a:xfrm>
            <a:off x="505216" y="1252603"/>
            <a:ext cx="111732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B5292E"/>
                </a:solidFill>
              </a:rPr>
              <a:t>Student Centered: High-Tech, High-Touch</a:t>
            </a:r>
          </a:p>
          <a:p>
            <a:pPr algn="l"/>
            <a:endParaRPr lang="en-US" sz="1200" b="1" cap="all" dirty="0">
              <a:solidFill>
                <a:srgbClr val="B5292E"/>
              </a:solidFill>
            </a:endParaRPr>
          </a:p>
          <a:p>
            <a:pPr algn="l"/>
            <a:r>
              <a:rPr lang="en-US" sz="2400" b="1" i="0" cap="all" dirty="0">
                <a:solidFill>
                  <a:srgbClr val="000000"/>
                </a:solidFill>
                <a:effectLst/>
              </a:rPr>
              <a:t>MEET WITH A COUNSELOR: Aneesha Awrey</a:t>
            </a:r>
          </a:p>
          <a:p>
            <a:pPr algn="l"/>
            <a:endParaRPr lang="en-US" sz="2400" b="1" i="0" cap="all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</a:rPr>
              <a:t>Take the right classes to meet education and career goals at BC. 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</a:rPr>
              <a:t>Create a Comprehensive Student Education Plan (CSEP) with the Counselor.</a:t>
            </a:r>
          </a:p>
          <a:p>
            <a:endParaRPr lang="en-US" sz="3200" b="1" i="0" cap="all" dirty="0">
              <a:solidFill>
                <a:srgbClr val="B5292E"/>
              </a:solidFill>
              <a:effectLst/>
            </a:endParaRPr>
          </a:p>
          <a:p>
            <a:pPr algn="ctr"/>
            <a:endParaRPr lang="en-US" sz="3200" b="1" i="0" cap="all" dirty="0">
              <a:solidFill>
                <a:srgbClr val="B5292E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F500F-A79C-4DEE-41F8-AD26E8025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9"/>
          <a:stretch/>
        </p:blipFill>
        <p:spPr>
          <a:xfrm>
            <a:off x="2479632" y="3602138"/>
            <a:ext cx="7048500" cy="26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32" y="422925"/>
            <a:ext cx="9144000" cy="56982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Learning and Career 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518-9CD0-DE49-AD0D-C4D56AC6C5B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9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497</Words>
  <Application>Microsoft Office PowerPoint</Application>
  <PresentationFormat>Widescreen</PresentationFormat>
  <Paragraphs>84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Copperplate Gothic Bold</vt:lpstr>
      <vt:lpstr>Google Sans</vt:lpstr>
      <vt:lpstr>Inter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and Career  Pathways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K-16 Systems &amp; Pathways  Task Force</dc:title>
  <dc:creator>Erica Menchaca</dc:creator>
  <cp:lastModifiedBy>Marisa Marquez</cp:lastModifiedBy>
  <cp:revision>110</cp:revision>
  <cp:lastPrinted>2019-03-21T14:53:58Z</cp:lastPrinted>
  <dcterms:created xsi:type="dcterms:W3CDTF">2018-11-25T21:16:55Z</dcterms:created>
  <dcterms:modified xsi:type="dcterms:W3CDTF">2023-11-17T16:02:48Z</dcterms:modified>
</cp:coreProperties>
</file>