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3.jpg" ContentType="image/jpg"/>
  <Override PartName="/ppt/media/image4.jpg" ContentType="image/jpg"/>
  <Override PartName="/ppt/media/image5.jpg" ContentType="image/jpg"/>
  <Override PartName="/ppt/media/image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9" r:id="rId1"/>
  </p:sldMasterIdLst>
  <p:notesMasterIdLst>
    <p:notesMasterId r:id="rId9"/>
  </p:notesMasterIdLst>
  <p:sldIdLst>
    <p:sldId id="256" r:id="rId2"/>
    <p:sldId id="265" r:id="rId3"/>
    <p:sldId id="266" r:id="rId4"/>
    <p:sldId id="257" r:id="rId5"/>
    <p:sldId id="259" r:id="rId6"/>
    <p:sldId id="260" r:id="rId7"/>
    <p:sldId id="264" r:id="rId8"/>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2FE2F8C-2318-49D6-A278-137841D4657D}" type="datetimeFigureOut">
              <a:rPr lang="en-US" smtClean="0"/>
              <a:t>10/20/2021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4B3425-5C83-469C-A2D3-A1B3F3D0487A}" type="slidenum">
              <a:rPr lang="en-US" smtClean="0"/>
              <a:t>‹#›</a:t>
            </a:fld>
            <a:endParaRPr lang="en-US"/>
          </a:p>
        </p:txBody>
      </p:sp>
    </p:spTree>
    <p:extLst>
      <p:ext uri="{BB962C8B-B14F-4D97-AF65-F5344CB8AC3E}">
        <p14:creationId xmlns:p14="http://schemas.microsoft.com/office/powerpoint/2010/main" val="235204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157122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61527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03876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394505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08784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28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68588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569269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65770B-7836-4EB4-8B76-B5EB5C7441D3}"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247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218B7-EF3B-4DAD-A1CE-AACAD304A2CC}" type="datetime1">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732982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218B7-EF3B-4DAD-A1CE-AACAD304A2CC}" type="datetime1">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365298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218B7-EF3B-4DAD-A1CE-AACAD304A2CC}" type="datetime1">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949532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E94671-700F-4200-979A-2C7DD36DF914}" type="datetime1">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6650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F5425-79EF-458F-9FF5-40E39358C01B}" type="datetime1">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33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218B7-EF3B-4DAD-A1CE-AACAD304A2CC}" type="datetime1">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22060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A218B7-EF3B-4DAD-A1CE-AACAD304A2CC}" type="datetime1">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595736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A218B7-EF3B-4DAD-A1CE-AACAD304A2CC}" type="datetime1">
              <a:rPr lang="en-US" smtClean="0"/>
              <a:t>10/20/2021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6984246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71E9-C4E8-417B-839D-C1407831D1D4}"/>
              </a:ext>
            </a:extLst>
          </p:cNvPr>
          <p:cNvSpPr>
            <a:spLocks noGrp="1"/>
          </p:cNvSpPr>
          <p:nvPr>
            <p:ph type="ctrTitle"/>
          </p:nvPr>
        </p:nvSpPr>
        <p:spPr>
          <a:xfrm>
            <a:off x="1143000" y="1018002"/>
            <a:ext cx="8164945" cy="2340568"/>
          </a:xfrm>
        </p:spPr>
        <p:txBody>
          <a:bodyPr>
            <a:normAutofit fontScale="90000"/>
          </a:bodyPr>
          <a:lstStyle/>
          <a:p>
            <a:r>
              <a:rPr lang="en-US" sz="4000" b="1" dirty="0">
                <a:latin typeface="+mn-lt"/>
              </a:rPr>
              <a:t>Student Housing Project</a:t>
            </a:r>
            <a:br>
              <a:rPr lang="en-US" sz="2800" b="1" dirty="0">
                <a:latin typeface="+mn-lt"/>
              </a:rPr>
            </a:br>
            <a:br>
              <a:rPr lang="en-US" sz="2800" dirty="0">
                <a:latin typeface="+mn-lt"/>
              </a:rPr>
            </a:br>
            <a:br>
              <a:rPr lang="en-US" sz="2800" b="1" dirty="0">
                <a:latin typeface="+mn-lt"/>
              </a:rPr>
            </a:br>
            <a:br>
              <a:rPr lang="en-US" sz="2800" b="1" dirty="0">
                <a:solidFill>
                  <a:schemeClr val="tx1"/>
                </a:solidFill>
                <a:latin typeface="+mn-lt"/>
              </a:rPr>
            </a:br>
            <a:r>
              <a:rPr lang="en-US" sz="2800" b="1" dirty="0">
                <a:solidFill>
                  <a:schemeClr val="tx1"/>
                </a:solidFill>
                <a:latin typeface="+mn-lt"/>
              </a:rPr>
              <a:t>October 18, 2021</a:t>
            </a:r>
          </a:p>
        </p:txBody>
      </p:sp>
      <p:sp>
        <p:nvSpPr>
          <p:cNvPr id="3" name="TextBox 2">
            <a:extLst>
              <a:ext uri="{FF2B5EF4-FFF2-40B4-BE49-F238E27FC236}">
                <a16:creationId xmlns:a16="http://schemas.microsoft.com/office/drawing/2014/main" id="{5C38A6CA-0075-4EAE-8815-3AA22D682FFA}"/>
              </a:ext>
            </a:extLst>
          </p:cNvPr>
          <p:cNvSpPr txBox="1"/>
          <p:nvPr/>
        </p:nvSpPr>
        <p:spPr>
          <a:xfrm>
            <a:off x="6096000" y="5432611"/>
            <a:ext cx="3131127" cy="646331"/>
          </a:xfrm>
          <a:prstGeom prst="rect">
            <a:avLst/>
          </a:prstGeom>
          <a:noFill/>
        </p:spPr>
        <p:txBody>
          <a:bodyPr wrap="square" rtlCol="0">
            <a:spAutoFit/>
          </a:bodyPr>
          <a:lstStyle/>
          <a:p>
            <a:pPr algn="r"/>
            <a:r>
              <a:rPr lang="en-US" dirty="0"/>
              <a:t>Mike Giacomini</a:t>
            </a:r>
          </a:p>
          <a:p>
            <a:endParaRPr lang="en-US" dirty="0"/>
          </a:p>
        </p:txBody>
      </p:sp>
      <p:pic>
        <p:nvPicPr>
          <p:cNvPr id="4" name="Picture Placeholder 10">
            <a:extLst>
              <a:ext uri="{FF2B5EF4-FFF2-40B4-BE49-F238E27FC236}">
                <a16:creationId xmlns:a16="http://schemas.microsoft.com/office/drawing/2014/main" id="{E1359856-910D-4268-A09C-880440EC3A0F}"/>
              </a:ext>
            </a:extLst>
          </p:cNvPr>
          <p:cNvPicPr>
            <a:picLocks noChangeAspect="1"/>
          </p:cNvPicPr>
          <p:nvPr/>
        </p:nvPicPr>
        <p:blipFill>
          <a:blip r:embed="rId2"/>
          <a:srcRect t="3550" b="3550"/>
          <a:stretch/>
        </p:blipFill>
        <p:spPr>
          <a:xfrm>
            <a:off x="650620" y="2188286"/>
            <a:ext cx="3131127" cy="4363626"/>
          </a:xfrm>
          <a:prstGeom prst="rect">
            <a:avLst/>
          </a:prstGeom>
        </p:spPr>
      </p:pic>
    </p:spTree>
    <p:extLst>
      <p:ext uri="{BB962C8B-B14F-4D97-AF65-F5344CB8AC3E}">
        <p14:creationId xmlns:p14="http://schemas.microsoft.com/office/powerpoint/2010/main" val="427598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0354-4698-43CD-A3A6-02C7760BD2DB}"/>
              </a:ext>
            </a:extLst>
          </p:cNvPr>
          <p:cNvSpPr>
            <a:spLocks noGrp="1"/>
          </p:cNvSpPr>
          <p:nvPr>
            <p:ph type="title"/>
          </p:nvPr>
        </p:nvSpPr>
        <p:spPr>
          <a:xfrm>
            <a:off x="448767" y="205232"/>
            <a:ext cx="11294465" cy="369332"/>
          </a:xfrm>
        </p:spPr>
        <p:txBody>
          <a:bodyPr>
            <a:noAutofit/>
          </a:bodyPr>
          <a:lstStyle/>
          <a:p>
            <a:r>
              <a:rPr lang="en-US" sz="2800" dirty="0"/>
              <a:t>Higher Education Student Housing Grant Program</a:t>
            </a:r>
            <a:endParaRPr lang="en-US" sz="2800" dirty="0">
              <a:latin typeface="+mn-lt"/>
            </a:endParaRPr>
          </a:p>
        </p:txBody>
      </p:sp>
      <p:sp>
        <p:nvSpPr>
          <p:cNvPr id="4" name="Rectangle 3">
            <a:extLst>
              <a:ext uri="{FF2B5EF4-FFF2-40B4-BE49-F238E27FC236}">
                <a16:creationId xmlns:a16="http://schemas.microsoft.com/office/drawing/2014/main" id="{A9BBAF74-F571-4D46-8DAB-70061AF7E7AD}"/>
              </a:ext>
            </a:extLst>
          </p:cNvPr>
          <p:cNvSpPr/>
          <p:nvPr/>
        </p:nvSpPr>
        <p:spPr>
          <a:xfrm>
            <a:off x="304800" y="1166842"/>
            <a:ext cx="9753600" cy="4524315"/>
          </a:xfrm>
          <a:prstGeom prst="rect">
            <a:avLst/>
          </a:prstGeom>
        </p:spPr>
        <p:txBody>
          <a:bodyPr wrap="square">
            <a:spAutoFit/>
          </a:bodyPr>
          <a:lstStyle/>
          <a:p>
            <a:r>
              <a:rPr lang="en-US" dirty="0"/>
              <a:t>On September 23, 2021, the Governor signed Senate Bill 169, which established the Higher Education Student Housing Grant Program to increase the current stock of affordable student housing across the three public higher education segments in California, for purposes of supporting low-income students and addressing the most significant non-tuition aspect of students’ total cost of attendance. </a:t>
            </a:r>
          </a:p>
          <a:p>
            <a:endParaRPr lang="en-US" dirty="0"/>
          </a:p>
          <a:p>
            <a:r>
              <a:rPr lang="en-US" dirty="0"/>
              <a:t>This program provides one-time grants to applicants for the construction of student housing or for the acquisition and renovation of commercial properties into student housing. This program is intended to provide a total of $2 billion General Fund over a three-year period, with $500 million available in fiscal year 2021-22. Of the total amount provided over the three-year period, 50 percent is available for the California Community Colleges; 30 percent is available for the CSUs; and 20 percent is available for UCs. </a:t>
            </a:r>
          </a:p>
          <a:p>
            <a:endParaRPr lang="en-US" dirty="0"/>
          </a:p>
          <a:p>
            <a:r>
              <a:rPr lang="en-US" dirty="0"/>
              <a:t>In addition, California community colleges may submit requests for planning grants for campuses that are exploring or determining if it is feasible to offer affordable student housing. Up to $25 million of total program funding is available for this purpose. </a:t>
            </a:r>
          </a:p>
        </p:txBody>
      </p:sp>
    </p:spTree>
    <p:extLst>
      <p:ext uri="{BB962C8B-B14F-4D97-AF65-F5344CB8AC3E}">
        <p14:creationId xmlns:p14="http://schemas.microsoft.com/office/powerpoint/2010/main" val="344200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0354-4698-43CD-A3A6-02C7760BD2DB}"/>
              </a:ext>
            </a:extLst>
          </p:cNvPr>
          <p:cNvSpPr>
            <a:spLocks noGrp="1"/>
          </p:cNvSpPr>
          <p:nvPr>
            <p:ph type="title"/>
          </p:nvPr>
        </p:nvSpPr>
        <p:spPr>
          <a:xfrm>
            <a:off x="448767" y="205232"/>
            <a:ext cx="11294465" cy="709168"/>
          </a:xfrm>
        </p:spPr>
        <p:txBody>
          <a:bodyPr>
            <a:noAutofit/>
          </a:bodyPr>
          <a:lstStyle/>
          <a:p>
            <a:pPr algn="ctr"/>
            <a:r>
              <a:rPr lang="en-US" sz="3200" b="1" dirty="0">
                <a:latin typeface="+mn-lt"/>
              </a:rPr>
              <a:t>BC Student Housing Project Schedule Analysis </a:t>
            </a:r>
            <a:endParaRPr lang="en-US" sz="2800" dirty="0">
              <a:latin typeface="+mn-lt"/>
            </a:endParaRPr>
          </a:p>
        </p:txBody>
      </p:sp>
      <p:pic>
        <p:nvPicPr>
          <p:cNvPr id="3" name="Picture 2">
            <a:extLst>
              <a:ext uri="{FF2B5EF4-FFF2-40B4-BE49-F238E27FC236}">
                <a16:creationId xmlns:a16="http://schemas.microsoft.com/office/drawing/2014/main" id="{52A42F9E-BB20-4007-A4EF-FBD40987E17A}"/>
              </a:ext>
            </a:extLst>
          </p:cNvPr>
          <p:cNvPicPr>
            <a:picLocks noChangeAspect="1"/>
          </p:cNvPicPr>
          <p:nvPr/>
        </p:nvPicPr>
        <p:blipFill>
          <a:blip r:embed="rId2"/>
          <a:stretch>
            <a:fillRect/>
          </a:stretch>
        </p:blipFill>
        <p:spPr>
          <a:xfrm>
            <a:off x="5562600" y="2571136"/>
            <a:ext cx="6510070" cy="3627690"/>
          </a:xfrm>
          <a:prstGeom prst="rect">
            <a:avLst/>
          </a:prstGeom>
        </p:spPr>
      </p:pic>
      <p:sp>
        <p:nvSpPr>
          <p:cNvPr id="4" name="Rectangle 3">
            <a:extLst>
              <a:ext uri="{FF2B5EF4-FFF2-40B4-BE49-F238E27FC236}">
                <a16:creationId xmlns:a16="http://schemas.microsoft.com/office/drawing/2014/main" id="{A9BBAF74-F571-4D46-8DAB-70061AF7E7AD}"/>
              </a:ext>
            </a:extLst>
          </p:cNvPr>
          <p:cNvSpPr/>
          <p:nvPr/>
        </p:nvSpPr>
        <p:spPr>
          <a:xfrm>
            <a:off x="115579" y="869244"/>
            <a:ext cx="11734112" cy="1354217"/>
          </a:xfrm>
          <a:prstGeom prst="rect">
            <a:avLst/>
          </a:prstGeom>
        </p:spPr>
        <p:txBody>
          <a:bodyPr wrap="square">
            <a:spAutoFit/>
          </a:bodyPr>
          <a:lstStyle/>
          <a:p>
            <a:r>
              <a:rPr lang="en-US" sz="1600" b="1" u="sng" dirty="0"/>
              <a:t>Accelerated Project Schedule (Aggressive Approach)</a:t>
            </a:r>
            <a:endParaRPr lang="en-US" sz="1600" dirty="0"/>
          </a:p>
          <a:p>
            <a:r>
              <a:rPr lang="en-US" sz="1600" dirty="0"/>
              <a:t>This approach commences conceptual design immediately and preliminary plans/working drawings on November 18, 2021 with BOT approval of a design agreement. This approach DOES NOT wait for award of grant by the Department of Finance. This approach DOES produce a construction award to BOT for approval in Dec 2022 within DOF Dec 31, 2022 target date.</a:t>
            </a:r>
            <a:endParaRPr lang="en-US" sz="1600" i="1" dirty="0"/>
          </a:p>
          <a:p>
            <a:r>
              <a:rPr lang="en-US" dirty="0"/>
              <a:t> </a:t>
            </a:r>
            <a:endParaRPr lang="en-US" i="1" dirty="0"/>
          </a:p>
        </p:txBody>
      </p:sp>
      <p:sp>
        <p:nvSpPr>
          <p:cNvPr id="5" name="TextBox 4">
            <a:extLst>
              <a:ext uri="{FF2B5EF4-FFF2-40B4-BE49-F238E27FC236}">
                <a16:creationId xmlns:a16="http://schemas.microsoft.com/office/drawing/2014/main" id="{FA675A4A-1758-4183-ABFE-E65962CBF993}"/>
              </a:ext>
            </a:extLst>
          </p:cNvPr>
          <p:cNvSpPr txBox="1"/>
          <p:nvPr/>
        </p:nvSpPr>
        <p:spPr>
          <a:xfrm>
            <a:off x="153088" y="2223461"/>
            <a:ext cx="5409512" cy="4308872"/>
          </a:xfrm>
          <a:prstGeom prst="rect">
            <a:avLst/>
          </a:prstGeom>
          <a:noFill/>
        </p:spPr>
        <p:txBody>
          <a:bodyPr wrap="square" rtlCol="0">
            <a:spAutoFit/>
          </a:bodyPr>
          <a:lstStyle/>
          <a:p>
            <a:r>
              <a:rPr lang="en-US" sz="1600" b="1" dirty="0"/>
              <a:t>Advantages to Aggressive Approach</a:t>
            </a:r>
            <a:endParaRPr lang="en-US" sz="1600" b="1" i="1" dirty="0"/>
          </a:p>
          <a:p>
            <a:pPr marL="342900" lvl="0" indent="-342900">
              <a:buFont typeface="+mj-lt"/>
              <a:buAutoNum type="arabicPeriod"/>
            </a:pPr>
            <a:r>
              <a:rPr lang="en-US" sz="1600" dirty="0"/>
              <a:t>First Mover Advantage - State is funding 100% of project cost to projects that are “shovel ready” and can begin construction by December 31, 2022. </a:t>
            </a:r>
          </a:p>
          <a:p>
            <a:pPr marL="342900" lvl="0" indent="-342900">
              <a:buFont typeface="+mj-lt"/>
              <a:buAutoNum type="arabicPeriod"/>
            </a:pPr>
            <a:r>
              <a:rPr lang="en-US" sz="1600" dirty="0"/>
              <a:t>Less Competition for Construction funds in Funding Round I. </a:t>
            </a:r>
          </a:p>
          <a:p>
            <a:pPr marL="342900" lvl="0" indent="-342900">
              <a:buFont typeface="+mj-lt"/>
              <a:buAutoNum type="arabicPeriod"/>
            </a:pPr>
            <a:r>
              <a:rPr lang="en-US" sz="1600" dirty="0"/>
              <a:t>Avoid DOF’s certain SH Program changes and constraints in Rounds II and III. </a:t>
            </a:r>
          </a:p>
          <a:p>
            <a:pPr marL="342900" lvl="0" indent="-342900">
              <a:buFont typeface="+mj-lt"/>
              <a:buAutoNum type="arabicPeriod"/>
            </a:pPr>
            <a:r>
              <a:rPr lang="en-US" sz="1600" dirty="0"/>
              <a:t>Tangible Results. </a:t>
            </a:r>
            <a:r>
              <a:rPr lang="en-US" sz="1600" i="1" dirty="0"/>
              <a:t>Will produce affordable student housing to 150 BC students by January 2025. </a:t>
            </a:r>
            <a:r>
              <a:rPr lang="en-US" sz="1600" i="1" u="sng" dirty="0"/>
              <a:t>Three (3) years. </a:t>
            </a:r>
            <a:r>
              <a:rPr lang="en-US" sz="1600" i="1" dirty="0"/>
              <a:t>Most SH projects take 4-5 years from beginning to end.</a:t>
            </a:r>
            <a:endParaRPr lang="en-US" sz="1600" dirty="0"/>
          </a:p>
          <a:p>
            <a:r>
              <a:rPr lang="en-US" sz="1600" b="1" dirty="0"/>
              <a:t>Disadvantages to the Aggressive Approach</a:t>
            </a:r>
            <a:endParaRPr lang="en-US" sz="1600" b="1" i="1" dirty="0"/>
          </a:p>
          <a:p>
            <a:pPr marL="342900" lvl="0" indent="-342900">
              <a:buFont typeface="+mj-lt"/>
              <a:buAutoNum type="arabicPeriod"/>
            </a:pPr>
            <a:r>
              <a:rPr lang="en-US" sz="1600" dirty="0"/>
              <a:t>District absorbs fiscal risk by commencing architectural design ahead of DOF grant award assuming no reimbursement will be allowed.</a:t>
            </a:r>
          </a:p>
          <a:p>
            <a:endParaRPr lang="en-US" dirty="0"/>
          </a:p>
        </p:txBody>
      </p:sp>
    </p:spTree>
    <p:extLst>
      <p:ext uri="{BB962C8B-B14F-4D97-AF65-F5344CB8AC3E}">
        <p14:creationId xmlns:p14="http://schemas.microsoft.com/office/powerpoint/2010/main" val="218229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723900"/>
            <a:ext cx="12191999" cy="6134096"/>
          </a:xfrm>
          <a:prstGeom prst="rect">
            <a:avLst/>
          </a:prstGeom>
        </p:spPr>
      </p:pic>
      <p:sp>
        <p:nvSpPr>
          <p:cNvPr id="4" name="object 4"/>
          <p:cNvSpPr txBox="1">
            <a:spLocks noGrp="1"/>
          </p:cNvSpPr>
          <p:nvPr>
            <p:ph type="title"/>
          </p:nvPr>
        </p:nvSpPr>
        <p:spPr>
          <a:xfrm>
            <a:off x="448767" y="178957"/>
            <a:ext cx="8378190"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mn-lt"/>
              </a:rPr>
              <a:t>CONCEPT</a:t>
            </a:r>
            <a:r>
              <a:rPr sz="2400" spc="10" dirty="0">
                <a:latin typeface="+mn-lt"/>
              </a:rPr>
              <a:t> </a:t>
            </a:r>
            <a:r>
              <a:rPr sz="2400" dirty="0">
                <a:latin typeface="+mn-lt"/>
              </a:rPr>
              <a:t>SITE</a:t>
            </a:r>
            <a:r>
              <a:rPr sz="2400" spc="-10" dirty="0">
                <a:latin typeface="+mn-lt"/>
              </a:rPr>
              <a:t> PLAN</a:t>
            </a:r>
            <a:r>
              <a:rPr sz="2400" spc="15" dirty="0">
                <a:latin typeface="+mn-lt"/>
              </a:rPr>
              <a:t> </a:t>
            </a:r>
            <a:r>
              <a:rPr sz="2400" dirty="0">
                <a:latin typeface="+mn-lt"/>
              </a:rPr>
              <a:t>– </a:t>
            </a:r>
            <a:r>
              <a:rPr sz="2400" spc="-5" dirty="0">
                <a:latin typeface="+mn-lt"/>
              </a:rPr>
              <a:t>4</a:t>
            </a:r>
            <a:r>
              <a:rPr sz="2400" dirty="0">
                <a:latin typeface="+mn-lt"/>
              </a:rPr>
              <a:t> </a:t>
            </a:r>
            <a:r>
              <a:rPr sz="2400" spc="-30" dirty="0">
                <a:latin typeface="+mn-lt"/>
              </a:rPr>
              <a:t>STORY</a:t>
            </a:r>
            <a:r>
              <a:rPr sz="2400" spc="-55" dirty="0">
                <a:latin typeface="+mn-lt"/>
              </a:rPr>
              <a:t> </a:t>
            </a:r>
            <a:r>
              <a:rPr sz="2400" spc="-5" dirty="0">
                <a:latin typeface="+mn-lt"/>
              </a:rPr>
              <a:t>FOOTPRINT</a:t>
            </a:r>
            <a:r>
              <a:rPr sz="2400" spc="-25" dirty="0">
                <a:latin typeface="+mn-lt"/>
              </a:rPr>
              <a:t> </a:t>
            </a:r>
            <a:r>
              <a:rPr sz="2400" spc="-5" dirty="0">
                <a:latin typeface="+mn-lt"/>
              </a:rPr>
              <a:t>(150</a:t>
            </a:r>
            <a:r>
              <a:rPr sz="2400" dirty="0">
                <a:latin typeface="+mn-lt"/>
              </a:rPr>
              <a:t> </a:t>
            </a:r>
            <a:r>
              <a:rPr sz="2400" spc="-5" dirty="0">
                <a:latin typeface="+mn-lt"/>
              </a:rPr>
              <a:t>BEDS)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723900"/>
            <a:ext cx="12191999" cy="6134097"/>
          </a:xfrm>
          <a:prstGeom prst="rect">
            <a:avLst/>
          </a:prstGeom>
        </p:spPr>
      </p:pic>
      <p:sp>
        <p:nvSpPr>
          <p:cNvPr id="4" name="object 4"/>
          <p:cNvSpPr txBox="1">
            <a:spLocks noGrp="1"/>
          </p:cNvSpPr>
          <p:nvPr>
            <p:ph type="title"/>
          </p:nvPr>
        </p:nvSpPr>
        <p:spPr>
          <a:xfrm>
            <a:off x="448767" y="178957"/>
            <a:ext cx="4087495" cy="443711"/>
          </a:xfrm>
          <a:prstGeom prst="rect">
            <a:avLst/>
          </a:prstGeom>
        </p:spPr>
        <p:txBody>
          <a:bodyPr vert="horz" wrap="square" lIns="0" tIns="12700" rIns="0" bIns="0" rtlCol="0">
            <a:spAutoFit/>
          </a:bodyPr>
          <a:lstStyle/>
          <a:p>
            <a:pPr marL="12700">
              <a:lnSpc>
                <a:spcPct val="100000"/>
              </a:lnSpc>
              <a:spcBef>
                <a:spcPts val="100"/>
              </a:spcBef>
            </a:pPr>
            <a:r>
              <a:rPr sz="2800" spc="-5" dirty="0">
                <a:latin typeface="+mn-lt"/>
              </a:rPr>
              <a:t>CONCEPT</a:t>
            </a:r>
            <a:r>
              <a:rPr sz="2800" spc="-10" dirty="0">
                <a:latin typeface="+mn-lt"/>
              </a:rPr>
              <a:t> </a:t>
            </a:r>
            <a:r>
              <a:rPr sz="2800" spc="-5" dirty="0">
                <a:latin typeface="+mn-lt"/>
              </a:rPr>
              <a:t>PLAN </a:t>
            </a:r>
            <a:r>
              <a:rPr sz="2800" dirty="0">
                <a:latin typeface="+mn-lt"/>
              </a:rPr>
              <a:t>–</a:t>
            </a:r>
            <a:r>
              <a:rPr sz="2800" spc="-15" dirty="0">
                <a:latin typeface="+mn-lt"/>
              </a:rPr>
              <a:t> </a:t>
            </a:r>
            <a:r>
              <a:rPr sz="2800" dirty="0">
                <a:latin typeface="+mn-lt"/>
              </a:rPr>
              <a:t>FLOOR</a:t>
            </a:r>
            <a:r>
              <a:rPr sz="2800" spc="-40" dirty="0">
                <a:latin typeface="+mn-lt"/>
              </a:rPr>
              <a:t> </a:t>
            </a:r>
            <a:r>
              <a:rPr sz="2800" spc="-5" dirty="0">
                <a:latin typeface="+mn-lt"/>
              </a:rPr>
              <a:t>1</a:t>
            </a:r>
          </a:p>
        </p:txBody>
      </p:sp>
      <p:sp>
        <p:nvSpPr>
          <p:cNvPr id="5" name="object 5"/>
          <p:cNvSpPr txBox="1"/>
          <p:nvPr/>
        </p:nvSpPr>
        <p:spPr>
          <a:xfrm>
            <a:off x="461772" y="986027"/>
            <a:ext cx="2840990" cy="3049905"/>
          </a:xfrm>
          <a:prstGeom prst="rect">
            <a:avLst/>
          </a:prstGeom>
          <a:solidFill>
            <a:srgbClr val="FFFFFF"/>
          </a:solidFill>
        </p:spPr>
        <p:txBody>
          <a:bodyPr vert="horz" wrap="square" lIns="0" tIns="24765" rIns="0" bIns="0" rtlCol="0">
            <a:spAutoFit/>
          </a:bodyPr>
          <a:lstStyle/>
          <a:p>
            <a:pPr marL="90805">
              <a:lnSpc>
                <a:spcPts val="1255"/>
              </a:lnSpc>
              <a:spcBef>
                <a:spcPts val="195"/>
              </a:spcBef>
            </a:pPr>
            <a:r>
              <a:rPr sz="1100" b="1" spc="-10" dirty="0">
                <a:solidFill>
                  <a:srgbClr val="6E6E6E"/>
                </a:solidFill>
                <a:latin typeface="Arial"/>
                <a:cs typeface="Arial"/>
              </a:rPr>
              <a:t>TARGET</a:t>
            </a:r>
            <a:r>
              <a:rPr sz="1100" b="1" spc="5" dirty="0">
                <a:solidFill>
                  <a:srgbClr val="6E6E6E"/>
                </a:solidFill>
                <a:latin typeface="Arial"/>
                <a:cs typeface="Arial"/>
              </a:rPr>
              <a:t> </a:t>
            </a:r>
            <a:r>
              <a:rPr sz="1100" b="1" spc="-10" dirty="0">
                <a:solidFill>
                  <a:srgbClr val="6E6E6E"/>
                </a:solidFill>
                <a:latin typeface="Arial"/>
                <a:cs typeface="Arial"/>
              </a:rPr>
              <a:t>QUANTITIES</a:t>
            </a:r>
            <a:endParaRPr sz="1100">
              <a:latin typeface="Arial"/>
              <a:cs typeface="Arial"/>
            </a:endParaRPr>
          </a:p>
          <a:p>
            <a:pPr marL="90805">
              <a:lnSpc>
                <a:spcPts val="1190"/>
              </a:lnSpc>
            </a:pPr>
            <a:r>
              <a:rPr sz="1100" spc="-5" dirty="0">
                <a:solidFill>
                  <a:srgbClr val="6E6E6E"/>
                </a:solidFill>
                <a:latin typeface="Arial"/>
                <a:cs typeface="Arial"/>
              </a:rPr>
              <a:t>UNIT </a:t>
            </a:r>
            <a:r>
              <a:rPr sz="1100" dirty="0">
                <a:solidFill>
                  <a:srgbClr val="6E6E6E"/>
                </a:solidFill>
                <a:latin typeface="Arial"/>
                <a:cs typeface="Arial"/>
              </a:rPr>
              <a:t>A</a:t>
            </a:r>
            <a:r>
              <a:rPr sz="1100" spc="-15" dirty="0">
                <a:solidFill>
                  <a:srgbClr val="6E6E6E"/>
                </a:solidFill>
                <a:latin typeface="Arial"/>
                <a:cs typeface="Arial"/>
              </a:rPr>
              <a:t> </a:t>
            </a:r>
            <a:r>
              <a:rPr sz="1100" dirty="0">
                <a:solidFill>
                  <a:srgbClr val="6E6E6E"/>
                </a:solidFill>
                <a:latin typeface="Arial"/>
                <a:cs typeface="Arial"/>
              </a:rPr>
              <a:t>(24%)</a:t>
            </a:r>
            <a:r>
              <a:rPr sz="1100" spc="-30" dirty="0">
                <a:solidFill>
                  <a:srgbClr val="6E6E6E"/>
                </a:solidFill>
                <a:latin typeface="Arial"/>
                <a:cs typeface="Arial"/>
              </a:rPr>
              <a:t> </a:t>
            </a:r>
            <a:r>
              <a:rPr sz="1100" dirty="0">
                <a:solidFill>
                  <a:srgbClr val="6E6E6E"/>
                </a:solidFill>
                <a:latin typeface="Arial"/>
                <a:cs typeface="Arial"/>
              </a:rPr>
              <a:t>=</a:t>
            </a:r>
            <a:r>
              <a:rPr sz="1100" spc="-15" dirty="0">
                <a:solidFill>
                  <a:srgbClr val="6E6E6E"/>
                </a:solidFill>
                <a:latin typeface="Arial"/>
                <a:cs typeface="Arial"/>
              </a:rPr>
              <a:t> </a:t>
            </a:r>
            <a:r>
              <a:rPr sz="1100" dirty="0">
                <a:solidFill>
                  <a:srgbClr val="6E6E6E"/>
                </a:solidFill>
                <a:latin typeface="Arial"/>
                <a:cs typeface="Arial"/>
              </a:rPr>
              <a:t>36</a:t>
            </a:r>
            <a:r>
              <a:rPr sz="1100" spc="-15" dirty="0">
                <a:solidFill>
                  <a:srgbClr val="6E6E6E"/>
                </a:solidFill>
                <a:latin typeface="Arial"/>
                <a:cs typeface="Arial"/>
              </a:rPr>
              <a:t> </a:t>
            </a:r>
            <a:r>
              <a:rPr sz="1100" spc="-5" dirty="0">
                <a:solidFill>
                  <a:srgbClr val="6E6E6E"/>
                </a:solidFill>
                <a:latin typeface="Arial"/>
                <a:cs typeface="Arial"/>
              </a:rPr>
              <a:t>BEDS</a:t>
            </a:r>
            <a:r>
              <a:rPr sz="1100" spc="5" dirty="0">
                <a:solidFill>
                  <a:srgbClr val="6E6E6E"/>
                </a:solidFill>
                <a:latin typeface="Arial"/>
                <a:cs typeface="Arial"/>
              </a:rPr>
              <a:t> </a:t>
            </a:r>
            <a:r>
              <a:rPr sz="1100" dirty="0">
                <a:solidFill>
                  <a:srgbClr val="6E6E6E"/>
                </a:solidFill>
                <a:latin typeface="Arial"/>
                <a:cs typeface="Arial"/>
              </a:rPr>
              <a:t>OR</a:t>
            </a:r>
            <a:r>
              <a:rPr sz="1100" spc="-20" dirty="0">
                <a:solidFill>
                  <a:srgbClr val="6E6E6E"/>
                </a:solidFill>
                <a:latin typeface="Arial"/>
                <a:cs typeface="Arial"/>
              </a:rPr>
              <a:t> </a:t>
            </a:r>
            <a:r>
              <a:rPr sz="1100" dirty="0">
                <a:solidFill>
                  <a:srgbClr val="6E6E6E"/>
                </a:solidFill>
                <a:latin typeface="Arial"/>
                <a:cs typeface="Arial"/>
              </a:rPr>
              <a:t>36</a:t>
            </a:r>
            <a:r>
              <a:rPr sz="1100" spc="-10" dirty="0">
                <a:solidFill>
                  <a:srgbClr val="6E6E6E"/>
                </a:solidFill>
                <a:latin typeface="Arial"/>
                <a:cs typeface="Arial"/>
              </a:rPr>
              <a:t> </a:t>
            </a:r>
            <a:r>
              <a:rPr sz="1100" spc="-5" dirty="0">
                <a:solidFill>
                  <a:srgbClr val="6E6E6E"/>
                </a:solidFill>
                <a:latin typeface="Arial"/>
                <a:cs typeface="Arial"/>
              </a:rPr>
              <a:t>UNITS</a:t>
            </a:r>
            <a:endParaRPr sz="1100">
              <a:latin typeface="Arial"/>
              <a:cs typeface="Arial"/>
            </a:endParaRPr>
          </a:p>
          <a:p>
            <a:pPr marL="90805" marR="231775">
              <a:lnSpc>
                <a:spcPct val="90100"/>
              </a:lnSpc>
              <a:spcBef>
                <a:spcPts val="65"/>
              </a:spcBef>
            </a:pPr>
            <a:r>
              <a:rPr sz="1100" spc="-5" dirty="0">
                <a:solidFill>
                  <a:srgbClr val="6E6E6E"/>
                </a:solidFill>
                <a:latin typeface="Arial"/>
                <a:cs typeface="Arial"/>
              </a:rPr>
              <a:t>UNIT </a:t>
            </a:r>
            <a:r>
              <a:rPr sz="1100" dirty="0">
                <a:solidFill>
                  <a:srgbClr val="6E6E6E"/>
                </a:solidFill>
                <a:latin typeface="Arial"/>
                <a:cs typeface="Arial"/>
              </a:rPr>
              <a:t>C</a:t>
            </a:r>
            <a:r>
              <a:rPr sz="1100" spc="-20" dirty="0">
                <a:solidFill>
                  <a:srgbClr val="6E6E6E"/>
                </a:solidFill>
                <a:latin typeface="Arial"/>
                <a:cs typeface="Arial"/>
              </a:rPr>
              <a:t> </a:t>
            </a:r>
            <a:r>
              <a:rPr sz="1100" dirty="0">
                <a:solidFill>
                  <a:srgbClr val="6E6E6E"/>
                </a:solidFill>
                <a:latin typeface="Arial"/>
                <a:cs typeface="Arial"/>
              </a:rPr>
              <a:t>(60%)</a:t>
            </a:r>
            <a:r>
              <a:rPr sz="1100" spc="-30" dirty="0">
                <a:solidFill>
                  <a:srgbClr val="6E6E6E"/>
                </a:solidFill>
                <a:latin typeface="Arial"/>
                <a:cs typeface="Arial"/>
              </a:rPr>
              <a:t> </a:t>
            </a:r>
            <a:r>
              <a:rPr sz="1100" dirty="0">
                <a:solidFill>
                  <a:srgbClr val="6E6E6E"/>
                </a:solidFill>
                <a:latin typeface="Arial"/>
                <a:cs typeface="Arial"/>
              </a:rPr>
              <a:t>=</a:t>
            </a:r>
            <a:r>
              <a:rPr sz="1100" spc="-20" dirty="0">
                <a:solidFill>
                  <a:srgbClr val="6E6E6E"/>
                </a:solidFill>
                <a:latin typeface="Arial"/>
                <a:cs typeface="Arial"/>
              </a:rPr>
              <a:t> </a:t>
            </a:r>
            <a:r>
              <a:rPr sz="1100" dirty="0">
                <a:solidFill>
                  <a:srgbClr val="6E6E6E"/>
                </a:solidFill>
                <a:latin typeface="Arial"/>
                <a:cs typeface="Arial"/>
              </a:rPr>
              <a:t>90</a:t>
            </a:r>
            <a:r>
              <a:rPr sz="1100" spc="-10" dirty="0">
                <a:solidFill>
                  <a:srgbClr val="6E6E6E"/>
                </a:solidFill>
                <a:latin typeface="Arial"/>
                <a:cs typeface="Arial"/>
              </a:rPr>
              <a:t> </a:t>
            </a:r>
            <a:r>
              <a:rPr sz="1100" spc="-5" dirty="0">
                <a:solidFill>
                  <a:srgbClr val="6E6E6E"/>
                </a:solidFill>
                <a:latin typeface="Arial"/>
                <a:cs typeface="Arial"/>
              </a:rPr>
              <a:t>BEDS</a:t>
            </a:r>
            <a:r>
              <a:rPr sz="1100" spc="5" dirty="0">
                <a:solidFill>
                  <a:srgbClr val="6E6E6E"/>
                </a:solidFill>
                <a:latin typeface="Arial"/>
                <a:cs typeface="Arial"/>
              </a:rPr>
              <a:t> </a:t>
            </a:r>
            <a:r>
              <a:rPr sz="1100" dirty="0">
                <a:solidFill>
                  <a:srgbClr val="6E6E6E"/>
                </a:solidFill>
                <a:latin typeface="Arial"/>
                <a:cs typeface="Arial"/>
              </a:rPr>
              <a:t>OR</a:t>
            </a:r>
            <a:r>
              <a:rPr sz="1100" spc="-20" dirty="0">
                <a:solidFill>
                  <a:srgbClr val="6E6E6E"/>
                </a:solidFill>
                <a:latin typeface="Arial"/>
                <a:cs typeface="Arial"/>
              </a:rPr>
              <a:t> </a:t>
            </a:r>
            <a:r>
              <a:rPr sz="1100" dirty="0">
                <a:solidFill>
                  <a:srgbClr val="6E6E6E"/>
                </a:solidFill>
                <a:latin typeface="Arial"/>
                <a:cs typeface="Arial"/>
              </a:rPr>
              <a:t>45</a:t>
            </a:r>
            <a:r>
              <a:rPr sz="1100" spc="-15" dirty="0">
                <a:solidFill>
                  <a:srgbClr val="6E6E6E"/>
                </a:solidFill>
                <a:latin typeface="Arial"/>
                <a:cs typeface="Arial"/>
              </a:rPr>
              <a:t> </a:t>
            </a:r>
            <a:r>
              <a:rPr sz="1100" spc="-5" dirty="0">
                <a:solidFill>
                  <a:srgbClr val="6E6E6E"/>
                </a:solidFill>
                <a:latin typeface="Arial"/>
                <a:cs typeface="Arial"/>
              </a:rPr>
              <a:t>UNITS </a:t>
            </a:r>
            <a:r>
              <a:rPr sz="1100" spc="-290" dirty="0">
                <a:solidFill>
                  <a:srgbClr val="6E6E6E"/>
                </a:solidFill>
                <a:latin typeface="Arial"/>
                <a:cs typeface="Arial"/>
              </a:rPr>
              <a:t> </a:t>
            </a:r>
            <a:r>
              <a:rPr sz="1100" u="sng" spc="-5" dirty="0">
                <a:solidFill>
                  <a:srgbClr val="6E6E6E"/>
                </a:solidFill>
                <a:uFill>
                  <a:solidFill>
                    <a:srgbClr val="6E6E6E"/>
                  </a:solidFill>
                </a:uFill>
                <a:latin typeface="Arial"/>
                <a:cs typeface="Arial"/>
              </a:rPr>
              <a:t>UNIT </a:t>
            </a:r>
            <a:r>
              <a:rPr sz="1100" u="sng" dirty="0">
                <a:solidFill>
                  <a:srgbClr val="6E6E6E"/>
                </a:solidFill>
                <a:uFill>
                  <a:solidFill>
                    <a:srgbClr val="6E6E6E"/>
                  </a:solidFill>
                </a:uFill>
                <a:latin typeface="Arial"/>
                <a:cs typeface="Arial"/>
              </a:rPr>
              <a:t>E (16%) = 24 </a:t>
            </a:r>
            <a:r>
              <a:rPr sz="1100" u="sng" spc="-5" dirty="0">
                <a:solidFill>
                  <a:srgbClr val="6E6E6E"/>
                </a:solidFill>
                <a:uFill>
                  <a:solidFill>
                    <a:srgbClr val="6E6E6E"/>
                  </a:solidFill>
                </a:uFill>
                <a:latin typeface="Arial"/>
                <a:cs typeface="Arial"/>
              </a:rPr>
              <a:t>BEDS </a:t>
            </a:r>
            <a:r>
              <a:rPr sz="1100" u="sng" dirty="0">
                <a:solidFill>
                  <a:srgbClr val="6E6E6E"/>
                </a:solidFill>
                <a:uFill>
                  <a:solidFill>
                    <a:srgbClr val="6E6E6E"/>
                  </a:solidFill>
                </a:uFill>
                <a:latin typeface="Arial"/>
                <a:cs typeface="Arial"/>
              </a:rPr>
              <a:t>OR 6 UNITS </a:t>
            </a:r>
            <a:r>
              <a:rPr sz="1100" spc="5" dirty="0">
                <a:solidFill>
                  <a:srgbClr val="6E6E6E"/>
                </a:solidFill>
                <a:latin typeface="Arial"/>
                <a:cs typeface="Arial"/>
              </a:rPr>
              <a:t> </a:t>
            </a:r>
            <a:r>
              <a:rPr sz="1100" b="1" spc="-10" dirty="0">
                <a:solidFill>
                  <a:srgbClr val="6E6E6E"/>
                </a:solidFill>
                <a:latin typeface="Arial"/>
                <a:cs typeface="Arial"/>
              </a:rPr>
              <a:t>TARGET</a:t>
            </a:r>
            <a:r>
              <a:rPr sz="1100" b="1" spc="30" dirty="0">
                <a:solidFill>
                  <a:srgbClr val="6E6E6E"/>
                </a:solidFill>
                <a:latin typeface="Arial"/>
                <a:cs typeface="Arial"/>
              </a:rPr>
              <a:t> </a:t>
            </a:r>
            <a:r>
              <a:rPr sz="1100" b="1" spc="-15" dirty="0">
                <a:solidFill>
                  <a:srgbClr val="6E6E6E"/>
                </a:solidFill>
                <a:latin typeface="Arial"/>
                <a:cs typeface="Arial"/>
              </a:rPr>
              <a:t>TOTAL</a:t>
            </a:r>
            <a:r>
              <a:rPr sz="1100" b="1" spc="45" dirty="0">
                <a:solidFill>
                  <a:srgbClr val="6E6E6E"/>
                </a:solidFill>
                <a:latin typeface="Arial"/>
                <a:cs typeface="Arial"/>
              </a:rPr>
              <a:t> </a:t>
            </a:r>
            <a:r>
              <a:rPr sz="1100" b="1" dirty="0">
                <a:solidFill>
                  <a:srgbClr val="6E6E6E"/>
                </a:solidFill>
                <a:latin typeface="Arial"/>
                <a:cs typeface="Arial"/>
              </a:rPr>
              <a:t>=</a:t>
            </a:r>
            <a:r>
              <a:rPr sz="1100" b="1" spc="-15" dirty="0">
                <a:solidFill>
                  <a:srgbClr val="6E6E6E"/>
                </a:solidFill>
                <a:latin typeface="Arial"/>
                <a:cs typeface="Arial"/>
              </a:rPr>
              <a:t> </a:t>
            </a:r>
            <a:r>
              <a:rPr sz="1100" b="1" dirty="0">
                <a:solidFill>
                  <a:srgbClr val="6E6E6E"/>
                </a:solidFill>
                <a:latin typeface="Arial"/>
                <a:cs typeface="Arial"/>
              </a:rPr>
              <a:t>150</a:t>
            </a:r>
            <a:r>
              <a:rPr sz="1100" b="1" spc="-5" dirty="0">
                <a:solidFill>
                  <a:srgbClr val="6E6E6E"/>
                </a:solidFill>
                <a:latin typeface="Arial"/>
                <a:cs typeface="Arial"/>
              </a:rPr>
              <a:t> BEDS</a:t>
            </a:r>
            <a:endParaRPr sz="1100">
              <a:latin typeface="Arial"/>
              <a:cs typeface="Arial"/>
            </a:endParaRPr>
          </a:p>
          <a:p>
            <a:pPr marL="90805">
              <a:lnSpc>
                <a:spcPts val="1255"/>
              </a:lnSpc>
              <a:spcBef>
                <a:spcPts val="1055"/>
              </a:spcBef>
            </a:pPr>
            <a:r>
              <a:rPr sz="1100" b="1" spc="-5" dirty="0">
                <a:solidFill>
                  <a:srgbClr val="6E6E6E"/>
                </a:solidFill>
                <a:latin typeface="Arial"/>
                <a:cs typeface="Arial"/>
              </a:rPr>
              <a:t>PROPOSED</a:t>
            </a:r>
            <a:r>
              <a:rPr sz="1100" b="1" spc="-20" dirty="0">
                <a:solidFill>
                  <a:srgbClr val="6E6E6E"/>
                </a:solidFill>
                <a:latin typeface="Arial"/>
                <a:cs typeface="Arial"/>
              </a:rPr>
              <a:t> </a:t>
            </a:r>
            <a:r>
              <a:rPr sz="1100" b="1" spc="-10" dirty="0">
                <a:solidFill>
                  <a:srgbClr val="6E6E6E"/>
                </a:solidFill>
                <a:latin typeface="Arial"/>
                <a:cs typeface="Arial"/>
              </a:rPr>
              <a:t>QUANTITIES</a:t>
            </a:r>
            <a:endParaRPr sz="1100">
              <a:latin typeface="Arial"/>
              <a:cs typeface="Arial"/>
            </a:endParaRPr>
          </a:p>
          <a:p>
            <a:pPr marL="90805" marR="628015">
              <a:lnSpc>
                <a:spcPts val="1190"/>
              </a:lnSpc>
              <a:spcBef>
                <a:spcPts val="80"/>
              </a:spcBef>
            </a:pPr>
            <a:r>
              <a:rPr sz="1100" spc="-5" dirty="0">
                <a:solidFill>
                  <a:srgbClr val="6E6E6E"/>
                </a:solidFill>
                <a:latin typeface="Arial"/>
                <a:cs typeface="Arial"/>
              </a:rPr>
              <a:t>UNIT </a:t>
            </a:r>
            <a:r>
              <a:rPr sz="1100" dirty="0">
                <a:solidFill>
                  <a:srgbClr val="6E6E6E"/>
                </a:solidFill>
                <a:latin typeface="Arial"/>
                <a:cs typeface="Arial"/>
              </a:rPr>
              <a:t>A = 34 </a:t>
            </a:r>
            <a:r>
              <a:rPr sz="1100" spc="-5" dirty="0">
                <a:solidFill>
                  <a:srgbClr val="6E6E6E"/>
                </a:solidFill>
                <a:latin typeface="Arial"/>
                <a:cs typeface="Arial"/>
              </a:rPr>
              <a:t>BEDS </a:t>
            </a:r>
            <a:r>
              <a:rPr sz="1100" dirty="0">
                <a:solidFill>
                  <a:srgbClr val="6E6E6E"/>
                </a:solidFill>
                <a:latin typeface="Arial"/>
                <a:cs typeface="Arial"/>
              </a:rPr>
              <a:t>OR 34 </a:t>
            </a:r>
            <a:r>
              <a:rPr sz="1100" spc="-5" dirty="0">
                <a:solidFill>
                  <a:srgbClr val="6E6E6E"/>
                </a:solidFill>
                <a:latin typeface="Arial"/>
                <a:cs typeface="Arial"/>
              </a:rPr>
              <a:t>UNITS </a:t>
            </a:r>
            <a:r>
              <a:rPr sz="1100" spc="-295" dirty="0">
                <a:solidFill>
                  <a:srgbClr val="6E6E6E"/>
                </a:solidFill>
                <a:latin typeface="Arial"/>
                <a:cs typeface="Arial"/>
              </a:rPr>
              <a:t> </a:t>
            </a:r>
            <a:r>
              <a:rPr sz="1100" spc="-5" dirty="0">
                <a:solidFill>
                  <a:srgbClr val="6E6E6E"/>
                </a:solidFill>
                <a:latin typeface="Arial"/>
                <a:cs typeface="Arial"/>
              </a:rPr>
              <a:t>UNIT </a:t>
            </a:r>
            <a:r>
              <a:rPr sz="1100" dirty="0">
                <a:solidFill>
                  <a:srgbClr val="6E6E6E"/>
                </a:solidFill>
                <a:latin typeface="Arial"/>
                <a:cs typeface="Arial"/>
              </a:rPr>
              <a:t>C = 94 </a:t>
            </a:r>
            <a:r>
              <a:rPr sz="1100" spc="-5" dirty="0">
                <a:solidFill>
                  <a:srgbClr val="6E6E6E"/>
                </a:solidFill>
                <a:latin typeface="Arial"/>
                <a:cs typeface="Arial"/>
              </a:rPr>
              <a:t>BEDS </a:t>
            </a:r>
            <a:r>
              <a:rPr sz="1100" dirty="0">
                <a:solidFill>
                  <a:srgbClr val="6E6E6E"/>
                </a:solidFill>
                <a:latin typeface="Arial"/>
                <a:cs typeface="Arial"/>
              </a:rPr>
              <a:t>OR 47 </a:t>
            </a:r>
            <a:r>
              <a:rPr sz="1100" spc="-5" dirty="0">
                <a:solidFill>
                  <a:srgbClr val="6E6E6E"/>
                </a:solidFill>
                <a:latin typeface="Arial"/>
                <a:cs typeface="Arial"/>
              </a:rPr>
              <a:t>UNITS </a:t>
            </a:r>
            <a:r>
              <a:rPr sz="1100" spc="-295" dirty="0">
                <a:solidFill>
                  <a:srgbClr val="6E6E6E"/>
                </a:solidFill>
                <a:latin typeface="Arial"/>
                <a:cs typeface="Arial"/>
              </a:rPr>
              <a:t> </a:t>
            </a:r>
            <a:r>
              <a:rPr sz="1100" u="sng" spc="-5" dirty="0">
                <a:solidFill>
                  <a:srgbClr val="6E6E6E"/>
                </a:solidFill>
                <a:uFill>
                  <a:solidFill>
                    <a:srgbClr val="6E6E6E"/>
                  </a:solidFill>
                </a:uFill>
                <a:latin typeface="Arial"/>
                <a:cs typeface="Arial"/>
              </a:rPr>
              <a:t>UNIT </a:t>
            </a:r>
            <a:r>
              <a:rPr sz="1100" u="sng" dirty="0">
                <a:solidFill>
                  <a:srgbClr val="6E6E6E"/>
                </a:solidFill>
                <a:uFill>
                  <a:solidFill>
                    <a:srgbClr val="6E6E6E"/>
                  </a:solidFill>
                </a:uFill>
                <a:latin typeface="Arial"/>
                <a:cs typeface="Arial"/>
              </a:rPr>
              <a:t>E = 24 </a:t>
            </a:r>
            <a:r>
              <a:rPr sz="1100" u="sng" spc="-5" dirty="0">
                <a:solidFill>
                  <a:srgbClr val="6E6E6E"/>
                </a:solidFill>
                <a:uFill>
                  <a:solidFill>
                    <a:srgbClr val="6E6E6E"/>
                  </a:solidFill>
                </a:uFill>
                <a:latin typeface="Arial"/>
                <a:cs typeface="Arial"/>
              </a:rPr>
              <a:t>BEDS </a:t>
            </a:r>
            <a:r>
              <a:rPr sz="1100" u="sng" dirty="0">
                <a:solidFill>
                  <a:srgbClr val="6E6E6E"/>
                </a:solidFill>
                <a:uFill>
                  <a:solidFill>
                    <a:srgbClr val="6E6E6E"/>
                  </a:solidFill>
                </a:uFill>
                <a:latin typeface="Arial"/>
                <a:cs typeface="Arial"/>
              </a:rPr>
              <a:t>OR 6 </a:t>
            </a:r>
            <a:r>
              <a:rPr sz="1100" u="sng" spc="-5" dirty="0">
                <a:solidFill>
                  <a:srgbClr val="6E6E6E"/>
                </a:solidFill>
                <a:uFill>
                  <a:solidFill>
                    <a:srgbClr val="6E6E6E"/>
                  </a:solidFill>
                </a:uFill>
                <a:latin typeface="Arial"/>
                <a:cs typeface="Arial"/>
              </a:rPr>
              <a:t>UNITS </a:t>
            </a:r>
            <a:r>
              <a:rPr sz="1100" dirty="0">
                <a:solidFill>
                  <a:srgbClr val="6E6E6E"/>
                </a:solidFill>
                <a:latin typeface="Arial"/>
                <a:cs typeface="Arial"/>
              </a:rPr>
              <a:t> </a:t>
            </a:r>
            <a:r>
              <a:rPr sz="1100" b="1" spc="-5" dirty="0">
                <a:solidFill>
                  <a:srgbClr val="6E6E6E"/>
                </a:solidFill>
                <a:latin typeface="Arial"/>
                <a:cs typeface="Arial"/>
              </a:rPr>
              <a:t>PROPOSED</a:t>
            </a:r>
            <a:r>
              <a:rPr sz="1100" b="1" spc="-15" dirty="0">
                <a:solidFill>
                  <a:srgbClr val="6E6E6E"/>
                </a:solidFill>
                <a:latin typeface="Arial"/>
                <a:cs typeface="Arial"/>
              </a:rPr>
              <a:t> TOTAL</a:t>
            </a:r>
            <a:r>
              <a:rPr sz="1100" b="1" spc="40" dirty="0">
                <a:solidFill>
                  <a:srgbClr val="6E6E6E"/>
                </a:solidFill>
                <a:latin typeface="Arial"/>
                <a:cs typeface="Arial"/>
              </a:rPr>
              <a:t> </a:t>
            </a:r>
            <a:r>
              <a:rPr sz="1100" b="1" dirty="0">
                <a:solidFill>
                  <a:srgbClr val="6E6E6E"/>
                </a:solidFill>
                <a:latin typeface="Arial"/>
                <a:cs typeface="Arial"/>
              </a:rPr>
              <a:t>=</a:t>
            </a:r>
            <a:r>
              <a:rPr sz="1100" b="1" spc="-25" dirty="0">
                <a:solidFill>
                  <a:srgbClr val="6E6E6E"/>
                </a:solidFill>
                <a:latin typeface="Arial"/>
                <a:cs typeface="Arial"/>
              </a:rPr>
              <a:t> </a:t>
            </a:r>
            <a:r>
              <a:rPr sz="1100" b="1" dirty="0">
                <a:solidFill>
                  <a:srgbClr val="6E6E6E"/>
                </a:solidFill>
                <a:latin typeface="Arial"/>
                <a:cs typeface="Arial"/>
              </a:rPr>
              <a:t>152</a:t>
            </a:r>
            <a:r>
              <a:rPr sz="1100" b="1" spc="-20" dirty="0">
                <a:solidFill>
                  <a:srgbClr val="6E6E6E"/>
                </a:solidFill>
                <a:latin typeface="Arial"/>
                <a:cs typeface="Arial"/>
              </a:rPr>
              <a:t> </a:t>
            </a:r>
            <a:r>
              <a:rPr sz="1100" b="1" spc="-5" dirty="0">
                <a:solidFill>
                  <a:srgbClr val="6E6E6E"/>
                </a:solidFill>
                <a:latin typeface="Arial"/>
                <a:cs typeface="Arial"/>
              </a:rPr>
              <a:t>BEDS</a:t>
            </a:r>
            <a:endParaRPr sz="1100">
              <a:latin typeface="Arial"/>
              <a:cs typeface="Arial"/>
            </a:endParaRPr>
          </a:p>
          <a:p>
            <a:pPr>
              <a:lnSpc>
                <a:spcPct val="100000"/>
              </a:lnSpc>
              <a:spcBef>
                <a:spcPts val="35"/>
              </a:spcBef>
            </a:pPr>
            <a:endParaRPr sz="1150">
              <a:latin typeface="Arial"/>
              <a:cs typeface="Arial"/>
            </a:endParaRPr>
          </a:p>
          <a:p>
            <a:pPr marL="90805">
              <a:lnSpc>
                <a:spcPct val="100000"/>
              </a:lnSpc>
            </a:pPr>
            <a:r>
              <a:rPr sz="1100" b="1" spc="-10" dirty="0">
                <a:solidFill>
                  <a:srgbClr val="6E6E6E"/>
                </a:solidFill>
                <a:latin typeface="Arial"/>
                <a:cs typeface="Arial"/>
              </a:rPr>
              <a:t>APPROXIMATE</a:t>
            </a:r>
            <a:r>
              <a:rPr sz="1100" b="1" spc="40" dirty="0">
                <a:solidFill>
                  <a:srgbClr val="6E6E6E"/>
                </a:solidFill>
                <a:latin typeface="Arial"/>
                <a:cs typeface="Arial"/>
              </a:rPr>
              <a:t> </a:t>
            </a:r>
            <a:r>
              <a:rPr sz="1100" b="1" spc="-15" dirty="0">
                <a:solidFill>
                  <a:srgbClr val="6E6E6E"/>
                </a:solidFill>
                <a:latin typeface="Arial"/>
                <a:cs typeface="Arial"/>
              </a:rPr>
              <a:t>TOTAL</a:t>
            </a:r>
            <a:r>
              <a:rPr sz="1100" b="1" spc="45" dirty="0">
                <a:solidFill>
                  <a:srgbClr val="6E6E6E"/>
                </a:solidFill>
                <a:latin typeface="Arial"/>
                <a:cs typeface="Arial"/>
              </a:rPr>
              <a:t> </a:t>
            </a:r>
            <a:r>
              <a:rPr sz="1100" b="1" spc="-5" dirty="0">
                <a:solidFill>
                  <a:srgbClr val="6E6E6E"/>
                </a:solidFill>
                <a:latin typeface="Arial"/>
                <a:cs typeface="Arial"/>
              </a:rPr>
              <a:t>SF</a:t>
            </a:r>
            <a:r>
              <a:rPr sz="1100" b="1" dirty="0">
                <a:solidFill>
                  <a:srgbClr val="6E6E6E"/>
                </a:solidFill>
                <a:latin typeface="Arial"/>
                <a:cs typeface="Arial"/>
              </a:rPr>
              <a:t> =</a:t>
            </a:r>
            <a:r>
              <a:rPr sz="1100" b="1" spc="-25" dirty="0">
                <a:solidFill>
                  <a:srgbClr val="6E6E6E"/>
                </a:solidFill>
                <a:latin typeface="Arial"/>
                <a:cs typeface="Arial"/>
              </a:rPr>
              <a:t> </a:t>
            </a:r>
            <a:r>
              <a:rPr sz="1100" b="1" dirty="0">
                <a:solidFill>
                  <a:srgbClr val="6E6E6E"/>
                </a:solidFill>
                <a:latin typeface="Arial"/>
                <a:cs typeface="Arial"/>
              </a:rPr>
              <a:t>104,000</a:t>
            </a:r>
            <a:r>
              <a:rPr sz="1100" b="1" spc="-25" dirty="0">
                <a:solidFill>
                  <a:srgbClr val="6E6E6E"/>
                </a:solidFill>
                <a:latin typeface="Arial"/>
                <a:cs typeface="Arial"/>
              </a:rPr>
              <a:t> </a:t>
            </a:r>
            <a:r>
              <a:rPr sz="1100" b="1" spc="-5" dirty="0">
                <a:solidFill>
                  <a:srgbClr val="6E6E6E"/>
                </a:solidFill>
                <a:latin typeface="Arial"/>
                <a:cs typeface="Arial"/>
              </a:rPr>
              <a:t>SF</a:t>
            </a:r>
            <a:endParaRPr sz="1100">
              <a:latin typeface="Arial"/>
              <a:cs typeface="Arial"/>
            </a:endParaRPr>
          </a:p>
          <a:p>
            <a:pPr marL="90805">
              <a:lnSpc>
                <a:spcPts val="1255"/>
              </a:lnSpc>
              <a:spcBef>
                <a:spcPts val="1060"/>
              </a:spcBef>
            </a:pPr>
            <a:r>
              <a:rPr sz="1100" b="1" spc="-5" dirty="0">
                <a:solidFill>
                  <a:srgbClr val="6E6E6E"/>
                </a:solidFill>
                <a:latin typeface="Arial"/>
                <a:cs typeface="Arial"/>
              </a:rPr>
              <a:t>BEDS</a:t>
            </a:r>
            <a:r>
              <a:rPr sz="1100" b="1" spc="-15" dirty="0">
                <a:solidFill>
                  <a:srgbClr val="6E6E6E"/>
                </a:solidFill>
                <a:latin typeface="Arial"/>
                <a:cs typeface="Arial"/>
              </a:rPr>
              <a:t> </a:t>
            </a:r>
            <a:r>
              <a:rPr sz="1100" b="1" spc="-5" dirty="0">
                <a:solidFill>
                  <a:srgbClr val="6E6E6E"/>
                </a:solidFill>
                <a:latin typeface="Arial"/>
                <a:cs typeface="Arial"/>
              </a:rPr>
              <a:t>PER</a:t>
            </a:r>
            <a:r>
              <a:rPr sz="1100" b="1" spc="-15" dirty="0">
                <a:solidFill>
                  <a:srgbClr val="6E6E6E"/>
                </a:solidFill>
                <a:latin typeface="Arial"/>
                <a:cs typeface="Arial"/>
              </a:rPr>
              <a:t> </a:t>
            </a:r>
            <a:r>
              <a:rPr sz="1100" b="1" dirty="0">
                <a:solidFill>
                  <a:srgbClr val="6E6E6E"/>
                </a:solidFill>
                <a:latin typeface="Arial"/>
                <a:cs typeface="Arial"/>
              </a:rPr>
              <a:t>FLOOR</a:t>
            </a:r>
            <a:endParaRPr sz="1100">
              <a:latin typeface="Arial"/>
              <a:cs typeface="Arial"/>
            </a:endParaRPr>
          </a:p>
          <a:p>
            <a:pPr marL="90805" marR="1532890" algn="just">
              <a:lnSpc>
                <a:spcPts val="1190"/>
              </a:lnSpc>
              <a:spcBef>
                <a:spcPts val="80"/>
              </a:spcBef>
            </a:pPr>
            <a:r>
              <a:rPr sz="1100" spc="5" dirty="0">
                <a:solidFill>
                  <a:srgbClr val="6E6E6E"/>
                </a:solidFill>
                <a:latin typeface="Arial"/>
                <a:cs typeface="Arial"/>
              </a:rPr>
              <a:t>1</a:t>
            </a:r>
            <a:r>
              <a:rPr sz="1050" spc="7" baseline="27777" dirty="0">
                <a:solidFill>
                  <a:srgbClr val="6E6E6E"/>
                </a:solidFill>
                <a:latin typeface="Arial"/>
                <a:cs typeface="Arial"/>
              </a:rPr>
              <a:t>st </a:t>
            </a:r>
            <a:r>
              <a:rPr sz="1100" spc="-5" dirty="0">
                <a:solidFill>
                  <a:srgbClr val="6E6E6E"/>
                </a:solidFill>
                <a:latin typeface="Arial"/>
                <a:cs typeface="Arial"/>
              </a:rPr>
              <a:t>Floor </a:t>
            </a:r>
            <a:r>
              <a:rPr sz="1100" dirty="0">
                <a:solidFill>
                  <a:srgbClr val="6E6E6E"/>
                </a:solidFill>
                <a:latin typeface="Arial"/>
                <a:cs typeface="Arial"/>
              </a:rPr>
              <a:t>= 29 </a:t>
            </a:r>
            <a:r>
              <a:rPr sz="1100" spc="-5" dirty="0">
                <a:solidFill>
                  <a:srgbClr val="6E6E6E"/>
                </a:solidFill>
                <a:latin typeface="Arial"/>
                <a:cs typeface="Arial"/>
              </a:rPr>
              <a:t>Beds </a:t>
            </a:r>
            <a:r>
              <a:rPr sz="1100" dirty="0">
                <a:solidFill>
                  <a:srgbClr val="6E6E6E"/>
                </a:solidFill>
                <a:latin typeface="Arial"/>
                <a:cs typeface="Arial"/>
              </a:rPr>
              <a:t> </a:t>
            </a:r>
            <a:r>
              <a:rPr sz="1100" spc="10" dirty="0">
                <a:solidFill>
                  <a:srgbClr val="6E6E6E"/>
                </a:solidFill>
                <a:latin typeface="Arial"/>
                <a:cs typeface="Arial"/>
              </a:rPr>
              <a:t>2</a:t>
            </a:r>
            <a:r>
              <a:rPr sz="1050" spc="15" baseline="27777" dirty="0">
                <a:solidFill>
                  <a:srgbClr val="6E6E6E"/>
                </a:solidFill>
                <a:latin typeface="Arial"/>
                <a:cs typeface="Arial"/>
              </a:rPr>
              <a:t>nd </a:t>
            </a:r>
            <a:r>
              <a:rPr sz="1100" spc="-5" dirty="0">
                <a:solidFill>
                  <a:srgbClr val="6E6E6E"/>
                </a:solidFill>
                <a:latin typeface="Arial"/>
                <a:cs typeface="Arial"/>
              </a:rPr>
              <a:t>Floor </a:t>
            </a:r>
            <a:r>
              <a:rPr sz="1100" dirty="0">
                <a:solidFill>
                  <a:srgbClr val="6E6E6E"/>
                </a:solidFill>
                <a:latin typeface="Arial"/>
                <a:cs typeface="Arial"/>
              </a:rPr>
              <a:t>= 41 </a:t>
            </a:r>
            <a:r>
              <a:rPr sz="1100" spc="-5" dirty="0">
                <a:solidFill>
                  <a:srgbClr val="6E6E6E"/>
                </a:solidFill>
                <a:latin typeface="Arial"/>
                <a:cs typeface="Arial"/>
              </a:rPr>
              <a:t>Beds </a:t>
            </a:r>
            <a:r>
              <a:rPr sz="1100" spc="-295" dirty="0">
                <a:solidFill>
                  <a:srgbClr val="6E6E6E"/>
                </a:solidFill>
                <a:latin typeface="Arial"/>
                <a:cs typeface="Arial"/>
              </a:rPr>
              <a:t> </a:t>
            </a:r>
            <a:r>
              <a:rPr sz="1100" spc="5" dirty="0">
                <a:solidFill>
                  <a:srgbClr val="6E6E6E"/>
                </a:solidFill>
                <a:latin typeface="Arial"/>
                <a:cs typeface="Arial"/>
              </a:rPr>
              <a:t>3</a:t>
            </a:r>
            <a:r>
              <a:rPr sz="1050" spc="7" baseline="27777" dirty="0">
                <a:solidFill>
                  <a:srgbClr val="6E6E6E"/>
                </a:solidFill>
                <a:latin typeface="Arial"/>
                <a:cs typeface="Arial"/>
              </a:rPr>
              <a:t>rd </a:t>
            </a:r>
            <a:r>
              <a:rPr sz="1100" spc="-5" dirty="0">
                <a:solidFill>
                  <a:srgbClr val="6E6E6E"/>
                </a:solidFill>
                <a:latin typeface="Arial"/>
                <a:cs typeface="Arial"/>
              </a:rPr>
              <a:t>Floor </a:t>
            </a:r>
            <a:r>
              <a:rPr sz="1100" dirty="0">
                <a:solidFill>
                  <a:srgbClr val="6E6E6E"/>
                </a:solidFill>
                <a:latin typeface="Arial"/>
                <a:cs typeface="Arial"/>
              </a:rPr>
              <a:t>= 41 </a:t>
            </a:r>
            <a:r>
              <a:rPr sz="1100" spc="-5" dirty="0">
                <a:solidFill>
                  <a:srgbClr val="6E6E6E"/>
                </a:solidFill>
                <a:latin typeface="Arial"/>
                <a:cs typeface="Arial"/>
              </a:rPr>
              <a:t>Beds </a:t>
            </a:r>
            <a:r>
              <a:rPr sz="1100" spc="-295" dirty="0">
                <a:solidFill>
                  <a:srgbClr val="6E6E6E"/>
                </a:solidFill>
                <a:latin typeface="Arial"/>
                <a:cs typeface="Arial"/>
              </a:rPr>
              <a:t> </a:t>
            </a:r>
            <a:r>
              <a:rPr sz="1100" spc="5" dirty="0">
                <a:solidFill>
                  <a:srgbClr val="6E6E6E"/>
                </a:solidFill>
                <a:latin typeface="Arial"/>
                <a:cs typeface="Arial"/>
              </a:rPr>
              <a:t>4</a:t>
            </a:r>
            <a:r>
              <a:rPr sz="1050" spc="7" baseline="27777" dirty="0">
                <a:solidFill>
                  <a:srgbClr val="6E6E6E"/>
                </a:solidFill>
                <a:latin typeface="Arial"/>
                <a:cs typeface="Arial"/>
              </a:rPr>
              <a:t>th</a:t>
            </a:r>
            <a:r>
              <a:rPr sz="1050" spc="135" baseline="27777" dirty="0">
                <a:solidFill>
                  <a:srgbClr val="6E6E6E"/>
                </a:solidFill>
                <a:latin typeface="Arial"/>
                <a:cs typeface="Arial"/>
              </a:rPr>
              <a:t> </a:t>
            </a:r>
            <a:r>
              <a:rPr sz="1100" spc="-5" dirty="0">
                <a:solidFill>
                  <a:srgbClr val="6E6E6E"/>
                </a:solidFill>
                <a:latin typeface="Arial"/>
                <a:cs typeface="Arial"/>
              </a:rPr>
              <a:t>Floor</a:t>
            </a:r>
            <a:r>
              <a:rPr sz="1100" spc="-15" dirty="0">
                <a:solidFill>
                  <a:srgbClr val="6E6E6E"/>
                </a:solidFill>
                <a:latin typeface="Arial"/>
                <a:cs typeface="Arial"/>
              </a:rPr>
              <a:t> </a:t>
            </a:r>
            <a:r>
              <a:rPr sz="1100" dirty="0">
                <a:solidFill>
                  <a:srgbClr val="6E6E6E"/>
                </a:solidFill>
                <a:latin typeface="Arial"/>
                <a:cs typeface="Arial"/>
              </a:rPr>
              <a:t>=</a:t>
            </a:r>
            <a:r>
              <a:rPr sz="1100" spc="-15" dirty="0">
                <a:solidFill>
                  <a:srgbClr val="6E6E6E"/>
                </a:solidFill>
                <a:latin typeface="Arial"/>
                <a:cs typeface="Arial"/>
              </a:rPr>
              <a:t> </a:t>
            </a:r>
            <a:r>
              <a:rPr sz="1100" dirty="0">
                <a:solidFill>
                  <a:srgbClr val="6E6E6E"/>
                </a:solidFill>
                <a:latin typeface="Arial"/>
                <a:cs typeface="Arial"/>
              </a:rPr>
              <a:t>41</a:t>
            </a:r>
            <a:r>
              <a:rPr sz="1100" spc="-15" dirty="0">
                <a:solidFill>
                  <a:srgbClr val="6E6E6E"/>
                </a:solidFill>
                <a:latin typeface="Arial"/>
                <a:cs typeface="Arial"/>
              </a:rPr>
              <a:t> </a:t>
            </a:r>
            <a:r>
              <a:rPr sz="1100" spc="-5" dirty="0">
                <a:solidFill>
                  <a:srgbClr val="6E6E6E"/>
                </a:solidFill>
                <a:latin typeface="Arial"/>
                <a:cs typeface="Arial"/>
              </a:rPr>
              <a:t>Beds</a:t>
            </a:r>
            <a:endParaRPr sz="11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723900"/>
            <a:ext cx="12191999" cy="6134097"/>
          </a:xfrm>
          <a:prstGeom prst="rect">
            <a:avLst/>
          </a:prstGeom>
        </p:spPr>
      </p:pic>
      <p:sp>
        <p:nvSpPr>
          <p:cNvPr id="4" name="object 4"/>
          <p:cNvSpPr txBox="1">
            <a:spLocks noGrp="1"/>
          </p:cNvSpPr>
          <p:nvPr>
            <p:ph type="title"/>
          </p:nvPr>
        </p:nvSpPr>
        <p:spPr>
          <a:xfrm>
            <a:off x="448767" y="178957"/>
            <a:ext cx="4495165" cy="443711"/>
          </a:xfrm>
          <a:prstGeom prst="rect">
            <a:avLst/>
          </a:prstGeom>
        </p:spPr>
        <p:txBody>
          <a:bodyPr vert="horz" wrap="square" lIns="0" tIns="12700" rIns="0" bIns="0" rtlCol="0">
            <a:spAutoFit/>
          </a:bodyPr>
          <a:lstStyle/>
          <a:p>
            <a:pPr marL="12700">
              <a:lnSpc>
                <a:spcPct val="100000"/>
              </a:lnSpc>
              <a:spcBef>
                <a:spcPts val="100"/>
              </a:spcBef>
            </a:pPr>
            <a:r>
              <a:rPr sz="2800" spc="-5" dirty="0">
                <a:latin typeface="+mn-lt"/>
              </a:rPr>
              <a:t>CONCEPT</a:t>
            </a:r>
            <a:r>
              <a:rPr sz="2800" spc="-10" dirty="0">
                <a:latin typeface="+mn-lt"/>
              </a:rPr>
              <a:t> </a:t>
            </a:r>
            <a:r>
              <a:rPr sz="2800" spc="-5" dirty="0">
                <a:latin typeface="+mn-lt"/>
              </a:rPr>
              <a:t>PLAN</a:t>
            </a:r>
            <a:r>
              <a:rPr sz="2800" dirty="0">
                <a:latin typeface="+mn-lt"/>
              </a:rPr>
              <a:t> -</a:t>
            </a:r>
            <a:r>
              <a:rPr sz="2800" spc="-20" dirty="0">
                <a:latin typeface="+mn-lt"/>
              </a:rPr>
              <a:t> </a:t>
            </a:r>
            <a:r>
              <a:rPr sz="2800" dirty="0">
                <a:latin typeface="+mn-lt"/>
              </a:rPr>
              <a:t>FLOORS</a:t>
            </a:r>
            <a:r>
              <a:rPr sz="2800" spc="-30" dirty="0">
                <a:latin typeface="+mn-lt"/>
              </a:rPr>
              <a:t> </a:t>
            </a:r>
            <a:r>
              <a:rPr sz="2800" spc="-5" dirty="0">
                <a:latin typeface="+mn-lt"/>
              </a:rPr>
              <a:t>2-4</a:t>
            </a:r>
          </a:p>
        </p:txBody>
      </p:sp>
      <p:sp>
        <p:nvSpPr>
          <p:cNvPr id="5" name="object 5"/>
          <p:cNvSpPr txBox="1"/>
          <p:nvPr/>
        </p:nvSpPr>
        <p:spPr>
          <a:xfrm>
            <a:off x="461772" y="986027"/>
            <a:ext cx="2840990" cy="3150235"/>
          </a:xfrm>
          <a:prstGeom prst="rect">
            <a:avLst/>
          </a:prstGeom>
          <a:solidFill>
            <a:srgbClr val="FFFFFF"/>
          </a:solidFill>
        </p:spPr>
        <p:txBody>
          <a:bodyPr vert="horz" wrap="square" lIns="0" tIns="24765" rIns="0" bIns="0" rtlCol="0">
            <a:spAutoFit/>
          </a:bodyPr>
          <a:lstStyle/>
          <a:p>
            <a:pPr marL="90805">
              <a:lnSpc>
                <a:spcPts val="1255"/>
              </a:lnSpc>
              <a:spcBef>
                <a:spcPts val="195"/>
              </a:spcBef>
            </a:pPr>
            <a:r>
              <a:rPr sz="1100" b="1" spc="-10" dirty="0">
                <a:solidFill>
                  <a:srgbClr val="6E6E6E"/>
                </a:solidFill>
                <a:latin typeface="Arial"/>
                <a:cs typeface="Arial"/>
              </a:rPr>
              <a:t>TARGET</a:t>
            </a:r>
            <a:r>
              <a:rPr sz="1100" b="1" spc="5" dirty="0">
                <a:solidFill>
                  <a:srgbClr val="6E6E6E"/>
                </a:solidFill>
                <a:latin typeface="Arial"/>
                <a:cs typeface="Arial"/>
              </a:rPr>
              <a:t> </a:t>
            </a:r>
            <a:r>
              <a:rPr sz="1100" b="1" spc="-10" dirty="0">
                <a:solidFill>
                  <a:srgbClr val="6E6E6E"/>
                </a:solidFill>
                <a:latin typeface="Arial"/>
                <a:cs typeface="Arial"/>
              </a:rPr>
              <a:t>QUANTITIES</a:t>
            </a:r>
            <a:endParaRPr sz="1100">
              <a:latin typeface="Arial"/>
              <a:cs typeface="Arial"/>
            </a:endParaRPr>
          </a:p>
          <a:p>
            <a:pPr marL="90805">
              <a:lnSpc>
                <a:spcPts val="1190"/>
              </a:lnSpc>
            </a:pPr>
            <a:r>
              <a:rPr sz="1100" spc="-5" dirty="0">
                <a:solidFill>
                  <a:srgbClr val="6E6E6E"/>
                </a:solidFill>
                <a:latin typeface="Arial"/>
                <a:cs typeface="Arial"/>
              </a:rPr>
              <a:t>UNIT </a:t>
            </a:r>
            <a:r>
              <a:rPr sz="1100" dirty="0">
                <a:solidFill>
                  <a:srgbClr val="6E6E6E"/>
                </a:solidFill>
                <a:latin typeface="Arial"/>
                <a:cs typeface="Arial"/>
              </a:rPr>
              <a:t>A</a:t>
            </a:r>
            <a:r>
              <a:rPr sz="1100" spc="-15" dirty="0">
                <a:solidFill>
                  <a:srgbClr val="6E6E6E"/>
                </a:solidFill>
                <a:latin typeface="Arial"/>
                <a:cs typeface="Arial"/>
              </a:rPr>
              <a:t> </a:t>
            </a:r>
            <a:r>
              <a:rPr sz="1100" dirty="0">
                <a:solidFill>
                  <a:srgbClr val="6E6E6E"/>
                </a:solidFill>
                <a:latin typeface="Arial"/>
                <a:cs typeface="Arial"/>
              </a:rPr>
              <a:t>(24%)</a:t>
            </a:r>
            <a:r>
              <a:rPr sz="1100" spc="-30" dirty="0">
                <a:solidFill>
                  <a:srgbClr val="6E6E6E"/>
                </a:solidFill>
                <a:latin typeface="Arial"/>
                <a:cs typeface="Arial"/>
              </a:rPr>
              <a:t> </a:t>
            </a:r>
            <a:r>
              <a:rPr sz="1100" dirty="0">
                <a:solidFill>
                  <a:srgbClr val="6E6E6E"/>
                </a:solidFill>
                <a:latin typeface="Arial"/>
                <a:cs typeface="Arial"/>
              </a:rPr>
              <a:t>=</a:t>
            </a:r>
            <a:r>
              <a:rPr sz="1100" spc="-15" dirty="0">
                <a:solidFill>
                  <a:srgbClr val="6E6E6E"/>
                </a:solidFill>
                <a:latin typeface="Arial"/>
                <a:cs typeface="Arial"/>
              </a:rPr>
              <a:t> </a:t>
            </a:r>
            <a:r>
              <a:rPr sz="1100" dirty="0">
                <a:solidFill>
                  <a:srgbClr val="6E6E6E"/>
                </a:solidFill>
                <a:latin typeface="Arial"/>
                <a:cs typeface="Arial"/>
              </a:rPr>
              <a:t>36</a:t>
            </a:r>
            <a:r>
              <a:rPr sz="1100" spc="-15" dirty="0">
                <a:solidFill>
                  <a:srgbClr val="6E6E6E"/>
                </a:solidFill>
                <a:latin typeface="Arial"/>
                <a:cs typeface="Arial"/>
              </a:rPr>
              <a:t> </a:t>
            </a:r>
            <a:r>
              <a:rPr sz="1100" spc="-5" dirty="0">
                <a:solidFill>
                  <a:srgbClr val="6E6E6E"/>
                </a:solidFill>
                <a:latin typeface="Arial"/>
                <a:cs typeface="Arial"/>
              </a:rPr>
              <a:t>BEDS</a:t>
            </a:r>
            <a:r>
              <a:rPr sz="1100" spc="5" dirty="0">
                <a:solidFill>
                  <a:srgbClr val="6E6E6E"/>
                </a:solidFill>
                <a:latin typeface="Arial"/>
                <a:cs typeface="Arial"/>
              </a:rPr>
              <a:t> </a:t>
            </a:r>
            <a:r>
              <a:rPr sz="1100" dirty="0">
                <a:solidFill>
                  <a:srgbClr val="6E6E6E"/>
                </a:solidFill>
                <a:latin typeface="Arial"/>
                <a:cs typeface="Arial"/>
              </a:rPr>
              <a:t>OR</a:t>
            </a:r>
            <a:r>
              <a:rPr sz="1100" spc="-20" dirty="0">
                <a:solidFill>
                  <a:srgbClr val="6E6E6E"/>
                </a:solidFill>
                <a:latin typeface="Arial"/>
                <a:cs typeface="Arial"/>
              </a:rPr>
              <a:t> </a:t>
            </a:r>
            <a:r>
              <a:rPr sz="1100" dirty="0">
                <a:solidFill>
                  <a:srgbClr val="6E6E6E"/>
                </a:solidFill>
                <a:latin typeface="Arial"/>
                <a:cs typeface="Arial"/>
              </a:rPr>
              <a:t>36</a:t>
            </a:r>
            <a:r>
              <a:rPr sz="1100" spc="-10" dirty="0">
                <a:solidFill>
                  <a:srgbClr val="6E6E6E"/>
                </a:solidFill>
                <a:latin typeface="Arial"/>
                <a:cs typeface="Arial"/>
              </a:rPr>
              <a:t> </a:t>
            </a:r>
            <a:r>
              <a:rPr sz="1100" spc="-5" dirty="0">
                <a:solidFill>
                  <a:srgbClr val="6E6E6E"/>
                </a:solidFill>
                <a:latin typeface="Arial"/>
                <a:cs typeface="Arial"/>
              </a:rPr>
              <a:t>UNITS</a:t>
            </a:r>
            <a:endParaRPr sz="1100">
              <a:latin typeface="Arial"/>
              <a:cs typeface="Arial"/>
            </a:endParaRPr>
          </a:p>
          <a:p>
            <a:pPr marL="90805" marR="231775">
              <a:lnSpc>
                <a:spcPct val="90100"/>
              </a:lnSpc>
              <a:spcBef>
                <a:spcPts val="65"/>
              </a:spcBef>
            </a:pPr>
            <a:r>
              <a:rPr sz="1100" spc="-5" dirty="0">
                <a:solidFill>
                  <a:srgbClr val="6E6E6E"/>
                </a:solidFill>
                <a:latin typeface="Arial"/>
                <a:cs typeface="Arial"/>
              </a:rPr>
              <a:t>UNIT </a:t>
            </a:r>
            <a:r>
              <a:rPr sz="1100" dirty="0">
                <a:solidFill>
                  <a:srgbClr val="6E6E6E"/>
                </a:solidFill>
                <a:latin typeface="Arial"/>
                <a:cs typeface="Arial"/>
              </a:rPr>
              <a:t>C</a:t>
            </a:r>
            <a:r>
              <a:rPr sz="1100" spc="-20" dirty="0">
                <a:solidFill>
                  <a:srgbClr val="6E6E6E"/>
                </a:solidFill>
                <a:latin typeface="Arial"/>
                <a:cs typeface="Arial"/>
              </a:rPr>
              <a:t> </a:t>
            </a:r>
            <a:r>
              <a:rPr sz="1100" dirty="0">
                <a:solidFill>
                  <a:srgbClr val="6E6E6E"/>
                </a:solidFill>
                <a:latin typeface="Arial"/>
                <a:cs typeface="Arial"/>
              </a:rPr>
              <a:t>(60%)</a:t>
            </a:r>
            <a:r>
              <a:rPr sz="1100" spc="-30" dirty="0">
                <a:solidFill>
                  <a:srgbClr val="6E6E6E"/>
                </a:solidFill>
                <a:latin typeface="Arial"/>
                <a:cs typeface="Arial"/>
              </a:rPr>
              <a:t> </a:t>
            </a:r>
            <a:r>
              <a:rPr sz="1100" dirty="0">
                <a:solidFill>
                  <a:srgbClr val="6E6E6E"/>
                </a:solidFill>
                <a:latin typeface="Arial"/>
                <a:cs typeface="Arial"/>
              </a:rPr>
              <a:t>=</a:t>
            </a:r>
            <a:r>
              <a:rPr sz="1100" spc="-20" dirty="0">
                <a:solidFill>
                  <a:srgbClr val="6E6E6E"/>
                </a:solidFill>
                <a:latin typeface="Arial"/>
                <a:cs typeface="Arial"/>
              </a:rPr>
              <a:t> </a:t>
            </a:r>
            <a:r>
              <a:rPr sz="1100" dirty="0">
                <a:solidFill>
                  <a:srgbClr val="6E6E6E"/>
                </a:solidFill>
                <a:latin typeface="Arial"/>
                <a:cs typeface="Arial"/>
              </a:rPr>
              <a:t>90</a:t>
            </a:r>
            <a:r>
              <a:rPr sz="1100" spc="-10" dirty="0">
                <a:solidFill>
                  <a:srgbClr val="6E6E6E"/>
                </a:solidFill>
                <a:latin typeface="Arial"/>
                <a:cs typeface="Arial"/>
              </a:rPr>
              <a:t> </a:t>
            </a:r>
            <a:r>
              <a:rPr sz="1100" spc="-5" dirty="0">
                <a:solidFill>
                  <a:srgbClr val="6E6E6E"/>
                </a:solidFill>
                <a:latin typeface="Arial"/>
                <a:cs typeface="Arial"/>
              </a:rPr>
              <a:t>BEDS</a:t>
            </a:r>
            <a:r>
              <a:rPr sz="1100" spc="5" dirty="0">
                <a:solidFill>
                  <a:srgbClr val="6E6E6E"/>
                </a:solidFill>
                <a:latin typeface="Arial"/>
                <a:cs typeface="Arial"/>
              </a:rPr>
              <a:t> </a:t>
            </a:r>
            <a:r>
              <a:rPr sz="1100" dirty="0">
                <a:solidFill>
                  <a:srgbClr val="6E6E6E"/>
                </a:solidFill>
                <a:latin typeface="Arial"/>
                <a:cs typeface="Arial"/>
              </a:rPr>
              <a:t>OR</a:t>
            </a:r>
            <a:r>
              <a:rPr sz="1100" spc="-20" dirty="0">
                <a:solidFill>
                  <a:srgbClr val="6E6E6E"/>
                </a:solidFill>
                <a:latin typeface="Arial"/>
                <a:cs typeface="Arial"/>
              </a:rPr>
              <a:t> </a:t>
            </a:r>
            <a:r>
              <a:rPr sz="1100" dirty="0">
                <a:solidFill>
                  <a:srgbClr val="6E6E6E"/>
                </a:solidFill>
                <a:latin typeface="Arial"/>
                <a:cs typeface="Arial"/>
              </a:rPr>
              <a:t>45</a:t>
            </a:r>
            <a:r>
              <a:rPr sz="1100" spc="-15" dirty="0">
                <a:solidFill>
                  <a:srgbClr val="6E6E6E"/>
                </a:solidFill>
                <a:latin typeface="Arial"/>
                <a:cs typeface="Arial"/>
              </a:rPr>
              <a:t> </a:t>
            </a:r>
            <a:r>
              <a:rPr sz="1100" spc="-5" dirty="0">
                <a:solidFill>
                  <a:srgbClr val="6E6E6E"/>
                </a:solidFill>
                <a:latin typeface="Arial"/>
                <a:cs typeface="Arial"/>
              </a:rPr>
              <a:t>UNITS </a:t>
            </a:r>
            <a:r>
              <a:rPr sz="1100" spc="-290" dirty="0">
                <a:solidFill>
                  <a:srgbClr val="6E6E6E"/>
                </a:solidFill>
                <a:latin typeface="Arial"/>
                <a:cs typeface="Arial"/>
              </a:rPr>
              <a:t> </a:t>
            </a:r>
            <a:r>
              <a:rPr sz="1100" u="sng" spc="-5" dirty="0">
                <a:solidFill>
                  <a:srgbClr val="6E6E6E"/>
                </a:solidFill>
                <a:uFill>
                  <a:solidFill>
                    <a:srgbClr val="6E6E6E"/>
                  </a:solidFill>
                </a:uFill>
                <a:latin typeface="Arial"/>
                <a:cs typeface="Arial"/>
              </a:rPr>
              <a:t>UNIT </a:t>
            </a:r>
            <a:r>
              <a:rPr sz="1100" u="sng" dirty="0">
                <a:solidFill>
                  <a:srgbClr val="6E6E6E"/>
                </a:solidFill>
                <a:uFill>
                  <a:solidFill>
                    <a:srgbClr val="6E6E6E"/>
                  </a:solidFill>
                </a:uFill>
                <a:latin typeface="Arial"/>
                <a:cs typeface="Arial"/>
              </a:rPr>
              <a:t>E (16%) = 24 </a:t>
            </a:r>
            <a:r>
              <a:rPr sz="1100" u="sng" spc="-5" dirty="0">
                <a:solidFill>
                  <a:srgbClr val="6E6E6E"/>
                </a:solidFill>
                <a:uFill>
                  <a:solidFill>
                    <a:srgbClr val="6E6E6E"/>
                  </a:solidFill>
                </a:uFill>
                <a:latin typeface="Arial"/>
                <a:cs typeface="Arial"/>
              </a:rPr>
              <a:t>BEDS </a:t>
            </a:r>
            <a:r>
              <a:rPr sz="1100" u="sng" dirty="0">
                <a:solidFill>
                  <a:srgbClr val="6E6E6E"/>
                </a:solidFill>
                <a:uFill>
                  <a:solidFill>
                    <a:srgbClr val="6E6E6E"/>
                  </a:solidFill>
                </a:uFill>
                <a:latin typeface="Arial"/>
                <a:cs typeface="Arial"/>
              </a:rPr>
              <a:t>OR 6 UNITS </a:t>
            </a:r>
            <a:r>
              <a:rPr sz="1100" spc="5" dirty="0">
                <a:solidFill>
                  <a:srgbClr val="6E6E6E"/>
                </a:solidFill>
                <a:latin typeface="Arial"/>
                <a:cs typeface="Arial"/>
              </a:rPr>
              <a:t> </a:t>
            </a:r>
            <a:r>
              <a:rPr sz="1100" b="1" spc="-10" dirty="0">
                <a:solidFill>
                  <a:srgbClr val="6E6E6E"/>
                </a:solidFill>
                <a:latin typeface="Arial"/>
                <a:cs typeface="Arial"/>
              </a:rPr>
              <a:t>TARGET</a:t>
            </a:r>
            <a:r>
              <a:rPr sz="1100" b="1" spc="30" dirty="0">
                <a:solidFill>
                  <a:srgbClr val="6E6E6E"/>
                </a:solidFill>
                <a:latin typeface="Arial"/>
                <a:cs typeface="Arial"/>
              </a:rPr>
              <a:t> </a:t>
            </a:r>
            <a:r>
              <a:rPr sz="1100" b="1" spc="-15" dirty="0">
                <a:solidFill>
                  <a:srgbClr val="6E6E6E"/>
                </a:solidFill>
                <a:latin typeface="Arial"/>
                <a:cs typeface="Arial"/>
              </a:rPr>
              <a:t>TOTAL</a:t>
            </a:r>
            <a:r>
              <a:rPr sz="1100" b="1" spc="45" dirty="0">
                <a:solidFill>
                  <a:srgbClr val="6E6E6E"/>
                </a:solidFill>
                <a:latin typeface="Arial"/>
                <a:cs typeface="Arial"/>
              </a:rPr>
              <a:t> </a:t>
            </a:r>
            <a:r>
              <a:rPr sz="1100" b="1" dirty="0">
                <a:solidFill>
                  <a:srgbClr val="6E6E6E"/>
                </a:solidFill>
                <a:latin typeface="Arial"/>
                <a:cs typeface="Arial"/>
              </a:rPr>
              <a:t>=</a:t>
            </a:r>
            <a:r>
              <a:rPr sz="1100" b="1" spc="-15" dirty="0">
                <a:solidFill>
                  <a:srgbClr val="6E6E6E"/>
                </a:solidFill>
                <a:latin typeface="Arial"/>
                <a:cs typeface="Arial"/>
              </a:rPr>
              <a:t> </a:t>
            </a:r>
            <a:r>
              <a:rPr sz="1100" b="1" dirty="0">
                <a:solidFill>
                  <a:srgbClr val="6E6E6E"/>
                </a:solidFill>
                <a:latin typeface="Arial"/>
                <a:cs typeface="Arial"/>
              </a:rPr>
              <a:t>150</a:t>
            </a:r>
            <a:r>
              <a:rPr sz="1100" b="1" spc="-5" dirty="0">
                <a:solidFill>
                  <a:srgbClr val="6E6E6E"/>
                </a:solidFill>
                <a:latin typeface="Arial"/>
                <a:cs typeface="Arial"/>
              </a:rPr>
              <a:t> BEDS</a:t>
            </a:r>
            <a:endParaRPr sz="1100">
              <a:latin typeface="Arial"/>
              <a:cs typeface="Arial"/>
            </a:endParaRPr>
          </a:p>
          <a:p>
            <a:pPr marL="90805">
              <a:lnSpc>
                <a:spcPts val="1255"/>
              </a:lnSpc>
              <a:spcBef>
                <a:spcPts val="1055"/>
              </a:spcBef>
            </a:pPr>
            <a:r>
              <a:rPr sz="1100" b="1" spc="-5" dirty="0">
                <a:solidFill>
                  <a:srgbClr val="6E6E6E"/>
                </a:solidFill>
                <a:latin typeface="Arial"/>
                <a:cs typeface="Arial"/>
              </a:rPr>
              <a:t>PROPOSED</a:t>
            </a:r>
            <a:r>
              <a:rPr sz="1100" b="1" spc="-20" dirty="0">
                <a:solidFill>
                  <a:srgbClr val="6E6E6E"/>
                </a:solidFill>
                <a:latin typeface="Arial"/>
                <a:cs typeface="Arial"/>
              </a:rPr>
              <a:t> </a:t>
            </a:r>
            <a:r>
              <a:rPr sz="1100" b="1" spc="-10" dirty="0">
                <a:solidFill>
                  <a:srgbClr val="6E6E6E"/>
                </a:solidFill>
                <a:latin typeface="Arial"/>
                <a:cs typeface="Arial"/>
              </a:rPr>
              <a:t>QUANTITIES</a:t>
            </a:r>
            <a:endParaRPr sz="1100">
              <a:latin typeface="Arial"/>
              <a:cs typeface="Arial"/>
            </a:endParaRPr>
          </a:p>
          <a:p>
            <a:pPr marL="90805" marR="628015">
              <a:lnSpc>
                <a:spcPts val="1190"/>
              </a:lnSpc>
              <a:spcBef>
                <a:spcPts val="80"/>
              </a:spcBef>
            </a:pPr>
            <a:r>
              <a:rPr sz="1100" spc="-5" dirty="0">
                <a:solidFill>
                  <a:srgbClr val="6E6E6E"/>
                </a:solidFill>
                <a:latin typeface="Arial"/>
                <a:cs typeface="Arial"/>
              </a:rPr>
              <a:t>UNIT </a:t>
            </a:r>
            <a:r>
              <a:rPr sz="1100" dirty="0">
                <a:solidFill>
                  <a:srgbClr val="6E6E6E"/>
                </a:solidFill>
                <a:latin typeface="Arial"/>
                <a:cs typeface="Arial"/>
              </a:rPr>
              <a:t>A = 34 </a:t>
            </a:r>
            <a:r>
              <a:rPr sz="1100" spc="-5" dirty="0">
                <a:solidFill>
                  <a:srgbClr val="6E6E6E"/>
                </a:solidFill>
                <a:latin typeface="Arial"/>
                <a:cs typeface="Arial"/>
              </a:rPr>
              <a:t>BEDS </a:t>
            </a:r>
            <a:r>
              <a:rPr sz="1100" dirty="0">
                <a:solidFill>
                  <a:srgbClr val="6E6E6E"/>
                </a:solidFill>
                <a:latin typeface="Arial"/>
                <a:cs typeface="Arial"/>
              </a:rPr>
              <a:t>OR 34 </a:t>
            </a:r>
            <a:r>
              <a:rPr sz="1100" spc="-5" dirty="0">
                <a:solidFill>
                  <a:srgbClr val="6E6E6E"/>
                </a:solidFill>
                <a:latin typeface="Arial"/>
                <a:cs typeface="Arial"/>
              </a:rPr>
              <a:t>UNITS </a:t>
            </a:r>
            <a:r>
              <a:rPr sz="1100" spc="-295" dirty="0">
                <a:solidFill>
                  <a:srgbClr val="6E6E6E"/>
                </a:solidFill>
                <a:latin typeface="Arial"/>
                <a:cs typeface="Arial"/>
              </a:rPr>
              <a:t> </a:t>
            </a:r>
            <a:r>
              <a:rPr sz="1100" spc="-5" dirty="0">
                <a:solidFill>
                  <a:srgbClr val="6E6E6E"/>
                </a:solidFill>
                <a:latin typeface="Arial"/>
                <a:cs typeface="Arial"/>
              </a:rPr>
              <a:t>UNIT </a:t>
            </a:r>
            <a:r>
              <a:rPr sz="1100" dirty="0">
                <a:solidFill>
                  <a:srgbClr val="6E6E6E"/>
                </a:solidFill>
                <a:latin typeface="Arial"/>
                <a:cs typeface="Arial"/>
              </a:rPr>
              <a:t>C = 94 </a:t>
            </a:r>
            <a:r>
              <a:rPr sz="1100" spc="-5" dirty="0">
                <a:solidFill>
                  <a:srgbClr val="6E6E6E"/>
                </a:solidFill>
                <a:latin typeface="Arial"/>
                <a:cs typeface="Arial"/>
              </a:rPr>
              <a:t>BEDS </a:t>
            </a:r>
            <a:r>
              <a:rPr sz="1100" dirty="0">
                <a:solidFill>
                  <a:srgbClr val="6E6E6E"/>
                </a:solidFill>
                <a:latin typeface="Arial"/>
                <a:cs typeface="Arial"/>
              </a:rPr>
              <a:t>OR 47 </a:t>
            </a:r>
            <a:r>
              <a:rPr sz="1100" spc="-5" dirty="0">
                <a:solidFill>
                  <a:srgbClr val="6E6E6E"/>
                </a:solidFill>
                <a:latin typeface="Arial"/>
                <a:cs typeface="Arial"/>
              </a:rPr>
              <a:t>UNITS </a:t>
            </a:r>
            <a:r>
              <a:rPr sz="1100" spc="-295" dirty="0">
                <a:solidFill>
                  <a:srgbClr val="6E6E6E"/>
                </a:solidFill>
                <a:latin typeface="Arial"/>
                <a:cs typeface="Arial"/>
              </a:rPr>
              <a:t> </a:t>
            </a:r>
            <a:r>
              <a:rPr sz="1100" u="sng" spc="-5" dirty="0">
                <a:solidFill>
                  <a:srgbClr val="6E6E6E"/>
                </a:solidFill>
                <a:uFill>
                  <a:solidFill>
                    <a:srgbClr val="6E6E6E"/>
                  </a:solidFill>
                </a:uFill>
                <a:latin typeface="Arial"/>
                <a:cs typeface="Arial"/>
              </a:rPr>
              <a:t>UNIT </a:t>
            </a:r>
            <a:r>
              <a:rPr sz="1100" u="sng" dirty="0">
                <a:solidFill>
                  <a:srgbClr val="6E6E6E"/>
                </a:solidFill>
                <a:uFill>
                  <a:solidFill>
                    <a:srgbClr val="6E6E6E"/>
                  </a:solidFill>
                </a:uFill>
                <a:latin typeface="Arial"/>
                <a:cs typeface="Arial"/>
              </a:rPr>
              <a:t>E = 24 </a:t>
            </a:r>
            <a:r>
              <a:rPr sz="1100" u="sng" spc="-5" dirty="0">
                <a:solidFill>
                  <a:srgbClr val="6E6E6E"/>
                </a:solidFill>
                <a:uFill>
                  <a:solidFill>
                    <a:srgbClr val="6E6E6E"/>
                  </a:solidFill>
                </a:uFill>
                <a:latin typeface="Arial"/>
                <a:cs typeface="Arial"/>
              </a:rPr>
              <a:t>BEDS </a:t>
            </a:r>
            <a:r>
              <a:rPr sz="1100" u="sng" dirty="0">
                <a:solidFill>
                  <a:srgbClr val="6E6E6E"/>
                </a:solidFill>
                <a:uFill>
                  <a:solidFill>
                    <a:srgbClr val="6E6E6E"/>
                  </a:solidFill>
                </a:uFill>
                <a:latin typeface="Arial"/>
                <a:cs typeface="Arial"/>
              </a:rPr>
              <a:t>OR 6 </a:t>
            </a:r>
            <a:r>
              <a:rPr sz="1100" u="sng" spc="-5" dirty="0">
                <a:solidFill>
                  <a:srgbClr val="6E6E6E"/>
                </a:solidFill>
                <a:uFill>
                  <a:solidFill>
                    <a:srgbClr val="6E6E6E"/>
                  </a:solidFill>
                </a:uFill>
                <a:latin typeface="Arial"/>
                <a:cs typeface="Arial"/>
              </a:rPr>
              <a:t>UNITS </a:t>
            </a:r>
            <a:r>
              <a:rPr sz="1100" dirty="0">
                <a:solidFill>
                  <a:srgbClr val="6E6E6E"/>
                </a:solidFill>
                <a:latin typeface="Arial"/>
                <a:cs typeface="Arial"/>
              </a:rPr>
              <a:t> </a:t>
            </a:r>
            <a:r>
              <a:rPr sz="1100" b="1" spc="-5" dirty="0">
                <a:solidFill>
                  <a:srgbClr val="6E6E6E"/>
                </a:solidFill>
                <a:latin typeface="Arial"/>
                <a:cs typeface="Arial"/>
              </a:rPr>
              <a:t>PROPOSED</a:t>
            </a:r>
            <a:r>
              <a:rPr sz="1100" b="1" spc="-15" dirty="0">
                <a:solidFill>
                  <a:srgbClr val="6E6E6E"/>
                </a:solidFill>
                <a:latin typeface="Arial"/>
                <a:cs typeface="Arial"/>
              </a:rPr>
              <a:t> TOTAL</a:t>
            </a:r>
            <a:r>
              <a:rPr sz="1100" b="1" spc="40" dirty="0">
                <a:solidFill>
                  <a:srgbClr val="6E6E6E"/>
                </a:solidFill>
                <a:latin typeface="Arial"/>
                <a:cs typeface="Arial"/>
              </a:rPr>
              <a:t> </a:t>
            </a:r>
            <a:r>
              <a:rPr sz="1100" b="1" dirty="0">
                <a:solidFill>
                  <a:srgbClr val="6E6E6E"/>
                </a:solidFill>
                <a:latin typeface="Arial"/>
                <a:cs typeface="Arial"/>
              </a:rPr>
              <a:t>=</a:t>
            </a:r>
            <a:r>
              <a:rPr sz="1100" b="1" spc="-25" dirty="0">
                <a:solidFill>
                  <a:srgbClr val="6E6E6E"/>
                </a:solidFill>
                <a:latin typeface="Arial"/>
                <a:cs typeface="Arial"/>
              </a:rPr>
              <a:t> </a:t>
            </a:r>
            <a:r>
              <a:rPr sz="1100" b="1" dirty="0">
                <a:solidFill>
                  <a:srgbClr val="6E6E6E"/>
                </a:solidFill>
                <a:latin typeface="Arial"/>
                <a:cs typeface="Arial"/>
              </a:rPr>
              <a:t>152</a:t>
            </a:r>
            <a:r>
              <a:rPr sz="1100" b="1" spc="-20" dirty="0">
                <a:solidFill>
                  <a:srgbClr val="6E6E6E"/>
                </a:solidFill>
                <a:latin typeface="Arial"/>
                <a:cs typeface="Arial"/>
              </a:rPr>
              <a:t> </a:t>
            </a:r>
            <a:r>
              <a:rPr sz="1100" b="1" spc="-5" dirty="0">
                <a:solidFill>
                  <a:srgbClr val="6E6E6E"/>
                </a:solidFill>
                <a:latin typeface="Arial"/>
                <a:cs typeface="Arial"/>
              </a:rPr>
              <a:t>BEDS</a:t>
            </a:r>
            <a:endParaRPr sz="1100">
              <a:latin typeface="Arial"/>
              <a:cs typeface="Arial"/>
            </a:endParaRPr>
          </a:p>
          <a:p>
            <a:pPr>
              <a:lnSpc>
                <a:spcPct val="100000"/>
              </a:lnSpc>
              <a:spcBef>
                <a:spcPts val="35"/>
              </a:spcBef>
            </a:pPr>
            <a:endParaRPr sz="1150">
              <a:latin typeface="Arial"/>
              <a:cs typeface="Arial"/>
            </a:endParaRPr>
          </a:p>
          <a:p>
            <a:pPr marL="90805">
              <a:lnSpc>
                <a:spcPct val="100000"/>
              </a:lnSpc>
            </a:pPr>
            <a:r>
              <a:rPr sz="1100" b="1" spc="-10" dirty="0">
                <a:solidFill>
                  <a:srgbClr val="6E6E6E"/>
                </a:solidFill>
                <a:latin typeface="Arial"/>
                <a:cs typeface="Arial"/>
              </a:rPr>
              <a:t>APPROXIMATE</a:t>
            </a:r>
            <a:r>
              <a:rPr sz="1100" b="1" spc="40" dirty="0">
                <a:solidFill>
                  <a:srgbClr val="6E6E6E"/>
                </a:solidFill>
                <a:latin typeface="Arial"/>
                <a:cs typeface="Arial"/>
              </a:rPr>
              <a:t> </a:t>
            </a:r>
            <a:r>
              <a:rPr sz="1100" b="1" spc="-15" dirty="0">
                <a:solidFill>
                  <a:srgbClr val="6E6E6E"/>
                </a:solidFill>
                <a:latin typeface="Arial"/>
                <a:cs typeface="Arial"/>
              </a:rPr>
              <a:t>TOTAL</a:t>
            </a:r>
            <a:r>
              <a:rPr sz="1100" b="1" spc="45" dirty="0">
                <a:solidFill>
                  <a:srgbClr val="6E6E6E"/>
                </a:solidFill>
                <a:latin typeface="Arial"/>
                <a:cs typeface="Arial"/>
              </a:rPr>
              <a:t> </a:t>
            </a:r>
            <a:r>
              <a:rPr sz="1100" b="1" spc="-5" dirty="0">
                <a:solidFill>
                  <a:srgbClr val="6E6E6E"/>
                </a:solidFill>
                <a:latin typeface="Arial"/>
                <a:cs typeface="Arial"/>
              </a:rPr>
              <a:t>SF</a:t>
            </a:r>
            <a:r>
              <a:rPr sz="1100" b="1" dirty="0">
                <a:solidFill>
                  <a:srgbClr val="6E6E6E"/>
                </a:solidFill>
                <a:latin typeface="Arial"/>
                <a:cs typeface="Arial"/>
              </a:rPr>
              <a:t> =</a:t>
            </a:r>
            <a:r>
              <a:rPr sz="1100" b="1" spc="-25" dirty="0">
                <a:solidFill>
                  <a:srgbClr val="6E6E6E"/>
                </a:solidFill>
                <a:latin typeface="Arial"/>
                <a:cs typeface="Arial"/>
              </a:rPr>
              <a:t> </a:t>
            </a:r>
            <a:r>
              <a:rPr sz="1100" b="1" dirty="0">
                <a:solidFill>
                  <a:srgbClr val="6E6E6E"/>
                </a:solidFill>
                <a:latin typeface="Arial"/>
                <a:cs typeface="Arial"/>
              </a:rPr>
              <a:t>104,000</a:t>
            </a:r>
            <a:r>
              <a:rPr sz="1100" b="1" spc="-25" dirty="0">
                <a:solidFill>
                  <a:srgbClr val="6E6E6E"/>
                </a:solidFill>
                <a:latin typeface="Arial"/>
                <a:cs typeface="Arial"/>
              </a:rPr>
              <a:t> </a:t>
            </a:r>
            <a:r>
              <a:rPr sz="1100" b="1" spc="-5" dirty="0">
                <a:solidFill>
                  <a:srgbClr val="6E6E6E"/>
                </a:solidFill>
                <a:latin typeface="Arial"/>
                <a:cs typeface="Arial"/>
              </a:rPr>
              <a:t>SF</a:t>
            </a:r>
            <a:endParaRPr sz="1100">
              <a:latin typeface="Arial"/>
              <a:cs typeface="Arial"/>
            </a:endParaRPr>
          </a:p>
          <a:p>
            <a:pPr>
              <a:lnSpc>
                <a:spcPct val="100000"/>
              </a:lnSpc>
            </a:pPr>
            <a:endParaRPr sz="1200">
              <a:latin typeface="Arial"/>
              <a:cs typeface="Arial"/>
            </a:endParaRPr>
          </a:p>
          <a:p>
            <a:pPr marL="90805">
              <a:lnSpc>
                <a:spcPts val="1255"/>
              </a:lnSpc>
              <a:spcBef>
                <a:spcPts val="870"/>
              </a:spcBef>
            </a:pPr>
            <a:r>
              <a:rPr sz="1100" b="1" spc="-5" dirty="0">
                <a:solidFill>
                  <a:srgbClr val="6E6E6E"/>
                </a:solidFill>
                <a:latin typeface="Arial"/>
                <a:cs typeface="Arial"/>
              </a:rPr>
              <a:t>BEDS</a:t>
            </a:r>
            <a:r>
              <a:rPr sz="1100" b="1" spc="-15" dirty="0">
                <a:solidFill>
                  <a:srgbClr val="6E6E6E"/>
                </a:solidFill>
                <a:latin typeface="Arial"/>
                <a:cs typeface="Arial"/>
              </a:rPr>
              <a:t> </a:t>
            </a:r>
            <a:r>
              <a:rPr sz="1100" b="1" spc="-5" dirty="0">
                <a:solidFill>
                  <a:srgbClr val="6E6E6E"/>
                </a:solidFill>
                <a:latin typeface="Arial"/>
                <a:cs typeface="Arial"/>
              </a:rPr>
              <a:t>PER</a:t>
            </a:r>
            <a:r>
              <a:rPr sz="1100" b="1" spc="-15" dirty="0">
                <a:solidFill>
                  <a:srgbClr val="6E6E6E"/>
                </a:solidFill>
                <a:latin typeface="Arial"/>
                <a:cs typeface="Arial"/>
              </a:rPr>
              <a:t> </a:t>
            </a:r>
            <a:r>
              <a:rPr sz="1100" b="1" dirty="0">
                <a:solidFill>
                  <a:srgbClr val="6E6E6E"/>
                </a:solidFill>
                <a:latin typeface="Arial"/>
                <a:cs typeface="Arial"/>
              </a:rPr>
              <a:t>FLOOR</a:t>
            </a:r>
            <a:endParaRPr sz="1100">
              <a:latin typeface="Arial"/>
              <a:cs typeface="Arial"/>
            </a:endParaRPr>
          </a:p>
          <a:p>
            <a:pPr marL="90805" marR="1532890" algn="just">
              <a:lnSpc>
                <a:spcPts val="1190"/>
              </a:lnSpc>
              <a:spcBef>
                <a:spcPts val="80"/>
              </a:spcBef>
            </a:pPr>
            <a:r>
              <a:rPr sz="1100" spc="5" dirty="0">
                <a:solidFill>
                  <a:srgbClr val="6E6E6E"/>
                </a:solidFill>
                <a:latin typeface="Arial"/>
                <a:cs typeface="Arial"/>
              </a:rPr>
              <a:t>1</a:t>
            </a:r>
            <a:r>
              <a:rPr sz="1050" spc="7" baseline="27777" dirty="0">
                <a:solidFill>
                  <a:srgbClr val="6E6E6E"/>
                </a:solidFill>
                <a:latin typeface="Arial"/>
                <a:cs typeface="Arial"/>
              </a:rPr>
              <a:t>st </a:t>
            </a:r>
            <a:r>
              <a:rPr sz="1100" spc="-5" dirty="0">
                <a:solidFill>
                  <a:srgbClr val="6E6E6E"/>
                </a:solidFill>
                <a:latin typeface="Arial"/>
                <a:cs typeface="Arial"/>
              </a:rPr>
              <a:t>Floor </a:t>
            </a:r>
            <a:r>
              <a:rPr sz="1100" dirty="0">
                <a:solidFill>
                  <a:srgbClr val="6E6E6E"/>
                </a:solidFill>
                <a:latin typeface="Arial"/>
                <a:cs typeface="Arial"/>
              </a:rPr>
              <a:t>= 29 </a:t>
            </a:r>
            <a:r>
              <a:rPr sz="1100" spc="-5" dirty="0">
                <a:solidFill>
                  <a:srgbClr val="6E6E6E"/>
                </a:solidFill>
                <a:latin typeface="Arial"/>
                <a:cs typeface="Arial"/>
              </a:rPr>
              <a:t>Beds </a:t>
            </a:r>
            <a:r>
              <a:rPr sz="1100" dirty="0">
                <a:solidFill>
                  <a:srgbClr val="6E6E6E"/>
                </a:solidFill>
                <a:latin typeface="Arial"/>
                <a:cs typeface="Arial"/>
              </a:rPr>
              <a:t> </a:t>
            </a:r>
            <a:r>
              <a:rPr sz="1100" spc="10" dirty="0">
                <a:solidFill>
                  <a:srgbClr val="6E6E6E"/>
                </a:solidFill>
                <a:latin typeface="Arial"/>
                <a:cs typeface="Arial"/>
              </a:rPr>
              <a:t>2</a:t>
            </a:r>
            <a:r>
              <a:rPr sz="1050" spc="15" baseline="27777" dirty="0">
                <a:solidFill>
                  <a:srgbClr val="6E6E6E"/>
                </a:solidFill>
                <a:latin typeface="Arial"/>
                <a:cs typeface="Arial"/>
              </a:rPr>
              <a:t>nd </a:t>
            </a:r>
            <a:r>
              <a:rPr sz="1100" spc="-5" dirty="0">
                <a:solidFill>
                  <a:srgbClr val="6E6E6E"/>
                </a:solidFill>
                <a:latin typeface="Arial"/>
                <a:cs typeface="Arial"/>
              </a:rPr>
              <a:t>Floor </a:t>
            </a:r>
            <a:r>
              <a:rPr sz="1100" dirty="0">
                <a:solidFill>
                  <a:srgbClr val="6E6E6E"/>
                </a:solidFill>
                <a:latin typeface="Arial"/>
                <a:cs typeface="Arial"/>
              </a:rPr>
              <a:t>= 41 </a:t>
            </a:r>
            <a:r>
              <a:rPr sz="1100" spc="-5" dirty="0">
                <a:solidFill>
                  <a:srgbClr val="6E6E6E"/>
                </a:solidFill>
                <a:latin typeface="Arial"/>
                <a:cs typeface="Arial"/>
              </a:rPr>
              <a:t>Beds </a:t>
            </a:r>
            <a:r>
              <a:rPr sz="1100" spc="-295" dirty="0">
                <a:solidFill>
                  <a:srgbClr val="6E6E6E"/>
                </a:solidFill>
                <a:latin typeface="Arial"/>
                <a:cs typeface="Arial"/>
              </a:rPr>
              <a:t> </a:t>
            </a:r>
            <a:r>
              <a:rPr sz="1100" spc="5" dirty="0">
                <a:solidFill>
                  <a:srgbClr val="6E6E6E"/>
                </a:solidFill>
                <a:latin typeface="Arial"/>
                <a:cs typeface="Arial"/>
              </a:rPr>
              <a:t>3</a:t>
            </a:r>
            <a:r>
              <a:rPr sz="1050" spc="7" baseline="27777" dirty="0">
                <a:solidFill>
                  <a:srgbClr val="6E6E6E"/>
                </a:solidFill>
                <a:latin typeface="Arial"/>
                <a:cs typeface="Arial"/>
              </a:rPr>
              <a:t>rd </a:t>
            </a:r>
            <a:r>
              <a:rPr sz="1100" spc="-5" dirty="0">
                <a:solidFill>
                  <a:srgbClr val="6E6E6E"/>
                </a:solidFill>
                <a:latin typeface="Arial"/>
                <a:cs typeface="Arial"/>
              </a:rPr>
              <a:t>Floor </a:t>
            </a:r>
            <a:r>
              <a:rPr sz="1100" dirty="0">
                <a:solidFill>
                  <a:srgbClr val="6E6E6E"/>
                </a:solidFill>
                <a:latin typeface="Arial"/>
                <a:cs typeface="Arial"/>
              </a:rPr>
              <a:t>= 41 </a:t>
            </a:r>
            <a:r>
              <a:rPr sz="1100" spc="-5" dirty="0">
                <a:solidFill>
                  <a:srgbClr val="6E6E6E"/>
                </a:solidFill>
                <a:latin typeface="Arial"/>
                <a:cs typeface="Arial"/>
              </a:rPr>
              <a:t>Beds </a:t>
            </a:r>
            <a:r>
              <a:rPr sz="1100" spc="-295" dirty="0">
                <a:solidFill>
                  <a:srgbClr val="6E6E6E"/>
                </a:solidFill>
                <a:latin typeface="Arial"/>
                <a:cs typeface="Arial"/>
              </a:rPr>
              <a:t> </a:t>
            </a:r>
            <a:r>
              <a:rPr sz="1100" spc="5" dirty="0">
                <a:solidFill>
                  <a:srgbClr val="6E6E6E"/>
                </a:solidFill>
                <a:latin typeface="Arial"/>
                <a:cs typeface="Arial"/>
              </a:rPr>
              <a:t>4</a:t>
            </a:r>
            <a:r>
              <a:rPr sz="1050" spc="7" baseline="27777" dirty="0">
                <a:solidFill>
                  <a:srgbClr val="6E6E6E"/>
                </a:solidFill>
                <a:latin typeface="Arial"/>
                <a:cs typeface="Arial"/>
              </a:rPr>
              <a:t>th</a:t>
            </a:r>
            <a:r>
              <a:rPr sz="1050" spc="135" baseline="27777" dirty="0">
                <a:solidFill>
                  <a:srgbClr val="6E6E6E"/>
                </a:solidFill>
                <a:latin typeface="Arial"/>
                <a:cs typeface="Arial"/>
              </a:rPr>
              <a:t> </a:t>
            </a:r>
            <a:r>
              <a:rPr sz="1100" spc="-5" dirty="0">
                <a:solidFill>
                  <a:srgbClr val="6E6E6E"/>
                </a:solidFill>
                <a:latin typeface="Arial"/>
                <a:cs typeface="Arial"/>
              </a:rPr>
              <a:t>Floor</a:t>
            </a:r>
            <a:r>
              <a:rPr sz="1100" spc="-15" dirty="0">
                <a:solidFill>
                  <a:srgbClr val="6E6E6E"/>
                </a:solidFill>
                <a:latin typeface="Arial"/>
                <a:cs typeface="Arial"/>
              </a:rPr>
              <a:t> </a:t>
            </a:r>
            <a:r>
              <a:rPr sz="1100" dirty="0">
                <a:solidFill>
                  <a:srgbClr val="6E6E6E"/>
                </a:solidFill>
                <a:latin typeface="Arial"/>
                <a:cs typeface="Arial"/>
              </a:rPr>
              <a:t>=</a:t>
            </a:r>
            <a:r>
              <a:rPr sz="1100" spc="-15" dirty="0">
                <a:solidFill>
                  <a:srgbClr val="6E6E6E"/>
                </a:solidFill>
                <a:latin typeface="Arial"/>
                <a:cs typeface="Arial"/>
              </a:rPr>
              <a:t> </a:t>
            </a:r>
            <a:r>
              <a:rPr sz="1100" dirty="0">
                <a:solidFill>
                  <a:srgbClr val="6E6E6E"/>
                </a:solidFill>
                <a:latin typeface="Arial"/>
                <a:cs typeface="Arial"/>
              </a:rPr>
              <a:t>41</a:t>
            </a:r>
            <a:r>
              <a:rPr sz="1100" spc="-15" dirty="0">
                <a:solidFill>
                  <a:srgbClr val="6E6E6E"/>
                </a:solidFill>
                <a:latin typeface="Arial"/>
                <a:cs typeface="Arial"/>
              </a:rPr>
              <a:t> </a:t>
            </a:r>
            <a:r>
              <a:rPr sz="1100" spc="-5" dirty="0">
                <a:solidFill>
                  <a:srgbClr val="6E6E6E"/>
                </a:solidFill>
                <a:latin typeface="Arial"/>
                <a:cs typeface="Arial"/>
              </a:rPr>
              <a:t>Beds</a:t>
            </a:r>
            <a:endParaRPr sz="1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05341" y="141224"/>
            <a:ext cx="1199515" cy="482600"/>
          </a:xfrm>
          <a:prstGeom prst="rect">
            <a:avLst/>
          </a:prstGeom>
        </p:spPr>
        <p:txBody>
          <a:bodyPr vert="horz" wrap="square" lIns="0" tIns="12065" rIns="0" bIns="0" rtlCol="0">
            <a:spAutoFit/>
          </a:bodyPr>
          <a:lstStyle/>
          <a:p>
            <a:pPr marL="212725" marR="5080" indent="-200025" algn="r">
              <a:lnSpc>
                <a:spcPct val="100000"/>
              </a:lnSpc>
              <a:spcBef>
                <a:spcPts val="95"/>
              </a:spcBef>
            </a:pPr>
            <a:r>
              <a:rPr sz="1000" spc="-5" dirty="0">
                <a:solidFill>
                  <a:srgbClr val="7B7B7B"/>
                </a:solidFill>
                <a:latin typeface="Calibri"/>
                <a:cs typeface="Calibri"/>
              </a:rPr>
              <a:t>BAKERSFIELD COLLEGE </a:t>
            </a:r>
            <a:r>
              <a:rPr sz="1000" spc="-220" dirty="0">
                <a:solidFill>
                  <a:srgbClr val="7B7B7B"/>
                </a:solidFill>
                <a:latin typeface="Calibri"/>
                <a:cs typeface="Calibri"/>
              </a:rPr>
              <a:t> </a:t>
            </a:r>
            <a:r>
              <a:rPr sz="1000" spc="-5" dirty="0">
                <a:solidFill>
                  <a:srgbClr val="7B7B7B"/>
                </a:solidFill>
                <a:latin typeface="Calibri"/>
                <a:cs typeface="Calibri"/>
              </a:rPr>
              <a:t>RESIDENCE HALL </a:t>
            </a:r>
            <a:r>
              <a:rPr sz="1000" dirty="0">
                <a:solidFill>
                  <a:srgbClr val="7B7B7B"/>
                </a:solidFill>
                <a:latin typeface="Calibri"/>
                <a:cs typeface="Calibri"/>
              </a:rPr>
              <a:t> </a:t>
            </a:r>
            <a:r>
              <a:rPr sz="1000" spc="-10" dirty="0">
                <a:solidFill>
                  <a:srgbClr val="7B7B7B"/>
                </a:solidFill>
                <a:latin typeface="Calibri"/>
                <a:cs typeface="Calibri"/>
              </a:rPr>
              <a:t>OCTOBER </a:t>
            </a:r>
            <a:r>
              <a:rPr sz="1000" spc="-5" dirty="0">
                <a:solidFill>
                  <a:srgbClr val="7B7B7B"/>
                </a:solidFill>
                <a:latin typeface="Calibri"/>
                <a:cs typeface="Calibri"/>
              </a:rPr>
              <a:t>11,</a:t>
            </a:r>
            <a:r>
              <a:rPr sz="1000" spc="-10" dirty="0">
                <a:solidFill>
                  <a:srgbClr val="7B7B7B"/>
                </a:solidFill>
                <a:latin typeface="Calibri"/>
                <a:cs typeface="Calibri"/>
              </a:rPr>
              <a:t> </a:t>
            </a:r>
            <a:r>
              <a:rPr sz="1000" spc="-5" dirty="0">
                <a:solidFill>
                  <a:srgbClr val="7B7B7B"/>
                </a:solidFill>
                <a:latin typeface="Calibri"/>
                <a:cs typeface="Calibri"/>
              </a:rPr>
              <a:t>2021</a:t>
            </a:r>
            <a:endParaRPr sz="1000">
              <a:latin typeface="Calibri"/>
              <a:cs typeface="Calibri"/>
            </a:endParaRPr>
          </a:p>
        </p:txBody>
      </p:sp>
      <p:grpSp>
        <p:nvGrpSpPr>
          <p:cNvPr id="3" name="object 3"/>
          <p:cNvGrpSpPr/>
          <p:nvPr/>
        </p:nvGrpSpPr>
        <p:grpSpPr>
          <a:xfrm>
            <a:off x="2238755" y="850772"/>
            <a:ext cx="7966075" cy="5815330"/>
            <a:chOff x="2238755" y="850772"/>
            <a:chExt cx="7966075" cy="5815330"/>
          </a:xfrm>
        </p:grpSpPr>
        <p:pic>
          <p:nvPicPr>
            <p:cNvPr id="4" name="object 4"/>
            <p:cNvPicPr/>
            <p:nvPr/>
          </p:nvPicPr>
          <p:blipFill>
            <a:blip r:embed="rId2" cstate="print"/>
            <a:stretch>
              <a:fillRect/>
            </a:stretch>
          </p:blipFill>
          <p:spPr>
            <a:xfrm>
              <a:off x="2238755" y="879347"/>
              <a:ext cx="7851648" cy="5700986"/>
            </a:xfrm>
            <a:prstGeom prst="rect">
              <a:avLst/>
            </a:prstGeom>
          </p:spPr>
        </p:pic>
        <p:sp>
          <p:nvSpPr>
            <p:cNvPr id="5" name="object 5"/>
            <p:cNvSpPr/>
            <p:nvPr/>
          </p:nvSpPr>
          <p:spPr>
            <a:xfrm>
              <a:off x="2324099" y="879347"/>
              <a:ext cx="7851775" cy="5758180"/>
            </a:xfrm>
            <a:custGeom>
              <a:avLst/>
              <a:gdLst/>
              <a:ahLst/>
              <a:cxnLst/>
              <a:rect l="l" t="t" r="r" b="b"/>
              <a:pathLst>
                <a:path w="7851775" h="5758180">
                  <a:moveTo>
                    <a:pt x="0" y="393700"/>
                  </a:moveTo>
                  <a:lnTo>
                    <a:pt x="3067" y="344317"/>
                  </a:lnTo>
                  <a:lnTo>
                    <a:pt x="12024" y="296764"/>
                  </a:lnTo>
                  <a:lnTo>
                    <a:pt x="26501" y="251410"/>
                  </a:lnTo>
                  <a:lnTo>
                    <a:pt x="46130" y="208624"/>
                  </a:lnTo>
                  <a:lnTo>
                    <a:pt x="70540" y="168775"/>
                  </a:lnTo>
                  <a:lnTo>
                    <a:pt x="99364" y="132232"/>
                  </a:lnTo>
                  <a:lnTo>
                    <a:pt x="132232" y="99364"/>
                  </a:lnTo>
                  <a:lnTo>
                    <a:pt x="168775" y="70540"/>
                  </a:lnTo>
                  <a:lnTo>
                    <a:pt x="208624" y="46130"/>
                  </a:lnTo>
                  <a:lnTo>
                    <a:pt x="251410" y="26501"/>
                  </a:lnTo>
                  <a:lnTo>
                    <a:pt x="296764" y="12024"/>
                  </a:lnTo>
                  <a:lnTo>
                    <a:pt x="344317" y="3067"/>
                  </a:lnTo>
                  <a:lnTo>
                    <a:pt x="393700" y="0"/>
                  </a:lnTo>
                  <a:lnTo>
                    <a:pt x="1968500" y="0"/>
                  </a:lnTo>
                  <a:lnTo>
                    <a:pt x="2017882" y="3067"/>
                  </a:lnTo>
                  <a:lnTo>
                    <a:pt x="2065435" y="12024"/>
                  </a:lnTo>
                  <a:lnTo>
                    <a:pt x="2110789" y="26501"/>
                  </a:lnTo>
                  <a:lnTo>
                    <a:pt x="2153575" y="46130"/>
                  </a:lnTo>
                  <a:lnTo>
                    <a:pt x="2193424" y="70540"/>
                  </a:lnTo>
                  <a:lnTo>
                    <a:pt x="2229967" y="99364"/>
                  </a:lnTo>
                  <a:lnTo>
                    <a:pt x="2262835" y="132232"/>
                  </a:lnTo>
                  <a:lnTo>
                    <a:pt x="2291659" y="168775"/>
                  </a:lnTo>
                  <a:lnTo>
                    <a:pt x="2316069" y="208624"/>
                  </a:lnTo>
                  <a:lnTo>
                    <a:pt x="2335698" y="251410"/>
                  </a:lnTo>
                  <a:lnTo>
                    <a:pt x="2350175" y="296764"/>
                  </a:lnTo>
                  <a:lnTo>
                    <a:pt x="2359132" y="344317"/>
                  </a:lnTo>
                  <a:lnTo>
                    <a:pt x="2362200" y="393700"/>
                  </a:lnTo>
                  <a:lnTo>
                    <a:pt x="2362200" y="2088896"/>
                  </a:lnTo>
                  <a:lnTo>
                    <a:pt x="2359132" y="2138278"/>
                  </a:lnTo>
                  <a:lnTo>
                    <a:pt x="2350175" y="2185831"/>
                  </a:lnTo>
                  <a:lnTo>
                    <a:pt x="2335698" y="2231185"/>
                  </a:lnTo>
                  <a:lnTo>
                    <a:pt x="2316069" y="2273971"/>
                  </a:lnTo>
                  <a:lnTo>
                    <a:pt x="2291659" y="2313820"/>
                  </a:lnTo>
                  <a:lnTo>
                    <a:pt x="2262835" y="2350363"/>
                  </a:lnTo>
                  <a:lnTo>
                    <a:pt x="2229967" y="2383231"/>
                  </a:lnTo>
                  <a:lnTo>
                    <a:pt x="2193424" y="2412055"/>
                  </a:lnTo>
                  <a:lnTo>
                    <a:pt x="2153575" y="2436465"/>
                  </a:lnTo>
                  <a:lnTo>
                    <a:pt x="2110789" y="2456094"/>
                  </a:lnTo>
                  <a:lnTo>
                    <a:pt x="2065435" y="2470571"/>
                  </a:lnTo>
                  <a:lnTo>
                    <a:pt x="2017882" y="2479528"/>
                  </a:lnTo>
                  <a:lnTo>
                    <a:pt x="1968500" y="2482596"/>
                  </a:lnTo>
                  <a:lnTo>
                    <a:pt x="393700" y="2482596"/>
                  </a:lnTo>
                  <a:lnTo>
                    <a:pt x="344317" y="2479528"/>
                  </a:lnTo>
                  <a:lnTo>
                    <a:pt x="296764" y="2470571"/>
                  </a:lnTo>
                  <a:lnTo>
                    <a:pt x="251410" y="2456094"/>
                  </a:lnTo>
                  <a:lnTo>
                    <a:pt x="208624" y="2436465"/>
                  </a:lnTo>
                  <a:lnTo>
                    <a:pt x="168775" y="2412055"/>
                  </a:lnTo>
                  <a:lnTo>
                    <a:pt x="132232" y="2383231"/>
                  </a:lnTo>
                  <a:lnTo>
                    <a:pt x="99364" y="2350363"/>
                  </a:lnTo>
                  <a:lnTo>
                    <a:pt x="70540" y="2313820"/>
                  </a:lnTo>
                  <a:lnTo>
                    <a:pt x="46130" y="2273971"/>
                  </a:lnTo>
                  <a:lnTo>
                    <a:pt x="26501" y="2231185"/>
                  </a:lnTo>
                  <a:lnTo>
                    <a:pt x="12024" y="2185831"/>
                  </a:lnTo>
                  <a:lnTo>
                    <a:pt x="3067" y="2138278"/>
                  </a:lnTo>
                  <a:lnTo>
                    <a:pt x="0" y="2088896"/>
                  </a:lnTo>
                  <a:lnTo>
                    <a:pt x="0" y="393700"/>
                  </a:lnTo>
                  <a:close/>
                </a:path>
                <a:path w="7851775" h="5758180">
                  <a:moveTo>
                    <a:pt x="4666488" y="413765"/>
                  </a:moveTo>
                  <a:lnTo>
                    <a:pt x="4669272" y="365520"/>
                  </a:lnTo>
                  <a:lnTo>
                    <a:pt x="4677418" y="318906"/>
                  </a:lnTo>
                  <a:lnTo>
                    <a:pt x="4690614" y="274237"/>
                  </a:lnTo>
                  <a:lnTo>
                    <a:pt x="4708551" y="231821"/>
                  </a:lnTo>
                  <a:lnTo>
                    <a:pt x="4730917" y="191970"/>
                  </a:lnTo>
                  <a:lnTo>
                    <a:pt x="4757401" y="154994"/>
                  </a:lnTo>
                  <a:lnTo>
                    <a:pt x="4787693" y="121205"/>
                  </a:lnTo>
                  <a:lnTo>
                    <a:pt x="4821482" y="90913"/>
                  </a:lnTo>
                  <a:lnTo>
                    <a:pt x="4858458" y="64429"/>
                  </a:lnTo>
                  <a:lnTo>
                    <a:pt x="4898309" y="42063"/>
                  </a:lnTo>
                  <a:lnTo>
                    <a:pt x="4940725" y="24126"/>
                  </a:lnTo>
                  <a:lnTo>
                    <a:pt x="4985394" y="10930"/>
                  </a:lnTo>
                  <a:lnTo>
                    <a:pt x="5032008" y="2784"/>
                  </a:lnTo>
                  <a:lnTo>
                    <a:pt x="5080254" y="0"/>
                  </a:lnTo>
                  <a:lnTo>
                    <a:pt x="7437882" y="0"/>
                  </a:lnTo>
                  <a:lnTo>
                    <a:pt x="7486127" y="2784"/>
                  </a:lnTo>
                  <a:lnTo>
                    <a:pt x="7532741" y="10930"/>
                  </a:lnTo>
                  <a:lnTo>
                    <a:pt x="7577410" y="24126"/>
                  </a:lnTo>
                  <a:lnTo>
                    <a:pt x="7619826" y="42063"/>
                  </a:lnTo>
                  <a:lnTo>
                    <a:pt x="7659677" y="64429"/>
                  </a:lnTo>
                  <a:lnTo>
                    <a:pt x="7696653" y="90913"/>
                  </a:lnTo>
                  <a:lnTo>
                    <a:pt x="7730442" y="121205"/>
                  </a:lnTo>
                  <a:lnTo>
                    <a:pt x="7760734" y="154994"/>
                  </a:lnTo>
                  <a:lnTo>
                    <a:pt x="7787218" y="191970"/>
                  </a:lnTo>
                  <a:lnTo>
                    <a:pt x="7809584" y="231821"/>
                  </a:lnTo>
                  <a:lnTo>
                    <a:pt x="7827521" y="274237"/>
                  </a:lnTo>
                  <a:lnTo>
                    <a:pt x="7840717" y="318906"/>
                  </a:lnTo>
                  <a:lnTo>
                    <a:pt x="7848863" y="365520"/>
                  </a:lnTo>
                  <a:lnTo>
                    <a:pt x="7851648" y="413765"/>
                  </a:lnTo>
                  <a:lnTo>
                    <a:pt x="7851648" y="2068829"/>
                  </a:lnTo>
                  <a:lnTo>
                    <a:pt x="7848863" y="2117075"/>
                  </a:lnTo>
                  <a:lnTo>
                    <a:pt x="7840717" y="2163689"/>
                  </a:lnTo>
                  <a:lnTo>
                    <a:pt x="7827521" y="2208358"/>
                  </a:lnTo>
                  <a:lnTo>
                    <a:pt x="7809584" y="2250774"/>
                  </a:lnTo>
                  <a:lnTo>
                    <a:pt x="7787218" y="2290625"/>
                  </a:lnTo>
                  <a:lnTo>
                    <a:pt x="7760734" y="2327601"/>
                  </a:lnTo>
                  <a:lnTo>
                    <a:pt x="7730442" y="2361390"/>
                  </a:lnTo>
                  <a:lnTo>
                    <a:pt x="7696653" y="2391682"/>
                  </a:lnTo>
                  <a:lnTo>
                    <a:pt x="7659677" y="2418166"/>
                  </a:lnTo>
                  <a:lnTo>
                    <a:pt x="7619826" y="2440532"/>
                  </a:lnTo>
                  <a:lnTo>
                    <a:pt x="7577410" y="2458469"/>
                  </a:lnTo>
                  <a:lnTo>
                    <a:pt x="7532741" y="2471665"/>
                  </a:lnTo>
                  <a:lnTo>
                    <a:pt x="7486127" y="2479811"/>
                  </a:lnTo>
                  <a:lnTo>
                    <a:pt x="7437882" y="2482596"/>
                  </a:lnTo>
                  <a:lnTo>
                    <a:pt x="5080254" y="2482596"/>
                  </a:lnTo>
                  <a:lnTo>
                    <a:pt x="5032008" y="2479811"/>
                  </a:lnTo>
                  <a:lnTo>
                    <a:pt x="4985394" y="2471665"/>
                  </a:lnTo>
                  <a:lnTo>
                    <a:pt x="4940725" y="2458469"/>
                  </a:lnTo>
                  <a:lnTo>
                    <a:pt x="4898309" y="2440532"/>
                  </a:lnTo>
                  <a:lnTo>
                    <a:pt x="4858458" y="2418166"/>
                  </a:lnTo>
                  <a:lnTo>
                    <a:pt x="4821482" y="2391682"/>
                  </a:lnTo>
                  <a:lnTo>
                    <a:pt x="4787693" y="2361390"/>
                  </a:lnTo>
                  <a:lnTo>
                    <a:pt x="4757401" y="2327601"/>
                  </a:lnTo>
                  <a:lnTo>
                    <a:pt x="4730917" y="2290625"/>
                  </a:lnTo>
                  <a:lnTo>
                    <a:pt x="4708551" y="2250774"/>
                  </a:lnTo>
                  <a:lnTo>
                    <a:pt x="4690614" y="2208358"/>
                  </a:lnTo>
                  <a:lnTo>
                    <a:pt x="4677418" y="2163689"/>
                  </a:lnTo>
                  <a:lnTo>
                    <a:pt x="4669272" y="2117075"/>
                  </a:lnTo>
                  <a:lnTo>
                    <a:pt x="4666488" y="2068829"/>
                  </a:lnTo>
                  <a:lnTo>
                    <a:pt x="4666488" y="413765"/>
                  </a:lnTo>
                  <a:close/>
                </a:path>
                <a:path w="7851775" h="5758180">
                  <a:moveTo>
                    <a:pt x="2895600" y="3451352"/>
                  </a:moveTo>
                  <a:lnTo>
                    <a:pt x="2897981" y="3404188"/>
                  </a:lnTo>
                  <a:lnTo>
                    <a:pt x="2904970" y="3358387"/>
                  </a:lnTo>
                  <a:lnTo>
                    <a:pt x="2916336" y="3314181"/>
                  </a:lnTo>
                  <a:lnTo>
                    <a:pt x="2931846" y="3271801"/>
                  </a:lnTo>
                  <a:lnTo>
                    <a:pt x="2951269" y="3231480"/>
                  </a:lnTo>
                  <a:lnTo>
                    <a:pt x="2974373" y="3193449"/>
                  </a:lnTo>
                  <a:lnTo>
                    <a:pt x="3000926" y="3157939"/>
                  </a:lnTo>
                  <a:lnTo>
                    <a:pt x="3030696" y="3125184"/>
                  </a:lnTo>
                  <a:lnTo>
                    <a:pt x="3063451" y="3095414"/>
                  </a:lnTo>
                  <a:lnTo>
                    <a:pt x="3098961" y="3068861"/>
                  </a:lnTo>
                  <a:lnTo>
                    <a:pt x="3136992" y="3045757"/>
                  </a:lnTo>
                  <a:lnTo>
                    <a:pt x="3177313" y="3026334"/>
                  </a:lnTo>
                  <a:lnTo>
                    <a:pt x="3219693" y="3010824"/>
                  </a:lnTo>
                  <a:lnTo>
                    <a:pt x="3263899" y="2999458"/>
                  </a:lnTo>
                  <a:lnTo>
                    <a:pt x="3309700" y="2992469"/>
                  </a:lnTo>
                  <a:lnTo>
                    <a:pt x="3356864" y="2990088"/>
                  </a:lnTo>
                  <a:lnTo>
                    <a:pt x="7390383" y="2990088"/>
                  </a:lnTo>
                  <a:lnTo>
                    <a:pt x="7437547" y="2992469"/>
                  </a:lnTo>
                  <a:lnTo>
                    <a:pt x="7483348" y="2999458"/>
                  </a:lnTo>
                  <a:lnTo>
                    <a:pt x="7527554" y="3010824"/>
                  </a:lnTo>
                  <a:lnTo>
                    <a:pt x="7569934" y="3026334"/>
                  </a:lnTo>
                  <a:lnTo>
                    <a:pt x="7610255" y="3045757"/>
                  </a:lnTo>
                  <a:lnTo>
                    <a:pt x="7648286" y="3068861"/>
                  </a:lnTo>
                  <a:lnTo>
                    <a:pt x="7683796" y="3095414"/>
                  </a:lnTo>
                  <a:lnTo>
                    <a:pt x="7716551" y="3125184"/>
                  </a:lnTo>
                  <a:lnTo>
                    <a:pt x="7746321" y="3157939"/>
                  </a:lnTo>
                  <a:lnTo>
                    <a:pt x="7772874" y="3193449"/>
                  </a:lnTo>
                  <a:lnTo>
                    <a:pt x="7795978" y="3231480"/>
                  </a:lnTo>
                  <a:lnTo>
                    <a:pt x="7815401" y="3271801"/>
                  </a:lnTo>
                  <a:lnTo>
                    <a:pt x="7830911" y="3314181"/>
                  </a:lnTo>
                  <a:lnTo>
                    <a:pt x="7842277" y="3358387"/>
                  </a:lnTo>
                  <a:lnTo>
                    <a:pt x="7849266" y="3404188"/>
                  </a:lnTo>
                  <a:lnTo>
                    <a:pt x="7851648" y="3451352"/>
                  </a:lnTo>
                  <a:lnTo>
                    <a:pt x="7851648" y="5296395"/>
                  </a:lnTo>
                  <a:lnTo>
                    <a:pt x="7849266" y="5343559"/>
                  </a:lnTo>
                  <a:lnTo>
                    <a:pt x="7842277" y="5389360"/>
                  </a:lnTo>
                  <a:lnTo>
                    <a:pt x="7830911" y="5433567"/>
                  </a:lnTo>
                  <a:lnTo>
                    <a:pt x="7815401" y="5475947"/>
                  </a:lnTo>
                  <a:lnTo>
                    <a:pt x="7795978" y="5516269"/>
                  </a:lnTo>
                  <a:lnTo>
                    <a:pt x="7772874" y="5554302"/>
                  </a:lnTo>
                  <a:lnTo>
                    <a:pt x="7746321" y="5589812"/>
                  </a:lnTo>
                  <a:lnTo>
                    <a:pt x="7716551" y="5622569"/>
                  </a:lnTo>
                  <a:lnTo>
                    <a:pt x="7683796" y="5652340"/>
                  </a:lnTo>
                  <a:lnTo>
                    <a:pt x="7648286" y="5678894"/>
                  </a:lnTo>
                  <a:lnTo>
                    <a:pt x="7610255" y="5701999"/>
                  </a:lnTo>
                  <a:lnTo>
                    <a:pt x="7569934" y="5721423"/>
                  </a:lnTo>
                  <a:lnTo>
                    <a:pt x="7527554" y="5736934"/>
                  </a:lnTo>
                  <a:lnTo>
                    <a:pt x="7483348" y="5748300"/>
                  </a:lnTo>
                  <a:lnTo>
                    <a:pt x="7437547" y="5755290"/>
                  </a:lnTo>
                  <a:lnTo>
                    <a:pt x="7390383" y="5757672"/>
                  </a:lnTo>
                  <a:lnTo>
                    <a:pt x="3356864" y="5757672"/>
                  </a:lnTo>
                  <a:lnTo>
                    <a:pt x="3309700" y="5755290"/>
                  </a:lnTo>
                  <a:lnTo>
                    <a:pt x="3263899" y="5748300"/>
                  </a:lnTo>
                  <a:lnTo>
                    <a:pt x="3219693" y="5736934"/>
                  </a:lnTo>
                  <a:lnTo>
                    <a:pt x="3177313" y="5721423"/>
                  </a:lnTo>
                  <a:lnTo>
                    <a:pt x="3136992" y="5701999"/>
                  </a:lnTo>
                  <a:lnTo>
                    <a:pt x="3098961" y="5678894"/>
                  </a:lnTo>
                  <a:lnTo>
                    <a:pt x="3063451" y="5652340"/>
                  </a:lnTo>
                  <a:lnTo>
                    <a:pt x="3030696" y="5622569"/>
                  </a:lnTo>
                  <a:lnTo>
                    <a:pt x="3000926" y="5589812"/>
                  </a:lnTo>
                  <a:lnTo>
                    <a:pt x="2974373" y="5554302"/>
                  </a:lnTo>
                  <a:lnTo>
                    <a:pt x="2951269" y="5516269"/>
                  </a:lnTo>
                  <a:lnTo>
                    <a:pt x="2931846" y="5475947"/>
                  </a:lnTo>
                  <a:lnTo>
                    <a:pt x="2916336" y="5433567"/>
                  </a:lnTo>
                  <a:lnTo>
                    <a:pt x="2904970" y="5389360"/>
                  </a:lnTo>
                  <a:lnTo>
                    <a:pt x="2897981" y="5343559"/>
                  </a:lnTo>
                  <a:lnTo>
                    <a:pt x="2895600" y="5296395"/>
                  </a:lnTo>
                  <a:lnTo>
                    <a:pt x="2895600" y="3451352"/>
                  </a:lnTo>
                  <a:close/>
                </a:path>
              </a:pathLst>
            </a:custGeom>
            <a:ln w="57150">
              <a:solidFill>
                <a:srgbClr val="FFC000"/>
              </a:solidFill>
            </a:ln>
          </p:spPr>
          <p:txBody>
            <a:bodyPr wrap="square" lIns="0" tIns="0" rIns="0" bIns="0" rtlCol="0"/>
            <a:lstStyle/>
            <a:p>
              <a:endParaRPr/>
            </a:p>
          </p:txBody>
        </p:sp>
      </p:grpSp>
      <p:sp>
        <p:nvSpPr>
          <p:cNvPr id="6" name="object 6"/>
          <p:cNvSpPr txBox="1">
            <a:spLocks noGrp="1"/>
          </p:cNvSpPr>
          <p:nvPr>
            <p:ph type="title"/>
          </p:nvPr>
        </p:nvSpPr>
        <p:spPr>
          <a:xfrm>
            <a:off x="448767" y="178957"/>
            <a:ext cx="1852295" cy="443711"/>
          </a:xfrm>
          <a:prstGeom prst="rect">
            <a:avLst/>
          </a:prstGeom>
        </p:spPr>
        <p:txBody>
          <a:bodyPr vert="horz" wrap="square" lIns="0" tIns="12700" rIns="0" bIns="0" rtlCol="0">
            <a:spAutoFit/>
          </a:bodyPr>
          <a:lstStyle/>
          <a:p>
            <a:pPr marL="12700">
              <a:lnSpc>
                <a:spcPct val="100000"/>
              </a:lnSpc>
              <a:spcBef>
                <a:spcPts val="100"/>
              </a:spcBef>
            </a:pPr>
            <a:r>
              <a:rPr sz="2800" spc="-5" dirty="0">
                <a:latin typeface="+mn-lt"/>
              </a:rPr>
              <a:t>UNIT</a:t>
            </a:r>
            <a:r>
              <a:rPr sz="2800" spc="-65" dirty="0">
                <a:latin typeface="+mn-lt"/>
              </a:rPr>
              <a:t> </a:t>
            </a:r>
            <a:r>
              <a:rPr sz="2800" spc="-5" dirty="0">
                <a:latin typeface="+mn-lt"/>
              </a:rPr>
              <a:t>PLANS</a:t>
            </a:r>
          </a:p>
        </p:txBody>
      </p:sp>
    </p:spTree>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C00000"/>
      </a:accent1>
      <a:accent2>
        <a:srgbClr val="FF00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TotalTime>
  <Words>640</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Facet</vt:lpstr>
      <vt:lpstr>Student Housing Project    October 18, 2021</vt:lpstr>
      <vt:lpstr>Higher Education Student Housing Grant Program</vt:lpstr>
      <vt:lpstr>BC Student Housing Project Schedule Analysis </vt:lpstr>
      <vt:lpstr>CONCEPT SITE PLAN – 4 STORY FOOTPRINT (150 BEDS)</vt:lpstr>
      <vt:lpstr>CONCEPT PLAN – FLOOR 1</vt:lpstr>
      <vt:lpstr>CONCEPT PLAN - FLOORS 2-4</vt:lpstr>
      <vt:lpstr>UNIT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Kelsey</dc:creator>
  <cp:lastModifiedBy>Debra Anderson</cp:lastModifiedBy>
  <cp:revision>5</cp:revision>
  <dcterms:created xsi:type="dcterms:W3CDTF">2021-10-18T18:49:06Z</dcterms:created>
  <dcterms:modified xsi:type="dcterms:W3CDTF">2021-10-20T22:30:18Z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2021-10-11T00:00:00Z</vt:filetime>
  </property>
  <property fmtid="{D5CDD505-2E9C-101B-9397-08002B2CF9AE}" pid="3" name="Creator">
    <vt:lpwstr>Microsoft® PowerPoint® for Microsoft 365</vt:lpwstr>
  </property>
  <property fmtid="{D5CDD505-2E9C-101B-9397-08002B2CF9AE}" pid="4" name="LastSaved">
    <vt:filetime>2021-10-18T00:00:00Z</vt:filetime>
  </property>
</Properties>
</file>