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2" r:id="rId3"/>
    <p:sldId id="263" r:id="rId4"/>
    <p:sldId id="271" r:id="rId5"/>
    <p:sldId id="265" r:id="rId6"/>
    <p:sldId id="267" r:id="rId7"/>
    <p:sldId id="268" r:id="rId8"/>
    <p:sldId id="269" r:id="rId9"/>
    <p:sldId id="270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mela Gomez" initials="PG" lastIdx="0" clrIdx="0">
    <p:extLst>
      <p:ext uri="{19B8F6BF-5375-455C-9EA6-DF929625EA0E}">
        <p15:presenceInfo xmlns:p15="http://schemas.microsoft.com/office/powerpoint/2012/main" userId="S-1-5-21-1233836580-496834097-1642054019-814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29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20" autoAdjust="0"/>
    <p:restoredTop sz="76030"/>
  </p:normalViewPr>
  <p:slideViewPr>
    <p:cSldViewPr snapToGrid="0">
      <p:cViewPr varScale="1">
        <p:scale>
          <a:sx n="88" d="100"/>
          <a:sy n="88" d="100"/>
        </p:scale>
        <p:origin x="15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C9666-0643-E444-8E35-C0E0EAA90CA2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FBA2E-0D12-284B-B0F5-BB7CCF875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28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6FBA2E-0D12-284B-B0F5-BB7CCF8753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72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Book Antiqua" panose="020406020503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Book Antiqua" panose="0204060205030503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5651-A630-4B9D-B354-CC467E2B84F5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E64A-70B4-44E7-B6D7-14F2655EA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65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5651-A630-4B9D-B354-CC467E2B84F5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E64A-70B4-44E7-B6D7-14F2655EA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51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5651-A630-4B9D-B354-CC467E2B84F5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E64A-70B4-44E7-B6D7-14F2655EA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66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6504"/>
            <a:ext cx="10515600" cy="1325563"/>
          </a:xfrm>
        </p:spPr>
        <p:txBody>
          <a:bodyPr/>
          <a:lstStyle>
            <a:lvl1pPr>
              <a:defRPr>
                <a:latin typeface="Book Antiqua" panose="020406020503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Book Antiqua" panose="02040602050305030304" pitchFamily="18" charset="0"/>
              </a:defRPr>
            </a:lvl1pPr>
            <a:lvl2pPr>
              <a:defRPr>
                <a:latin typeface="Book Antiqua" panose="02040602050305030304" pitchFamily="18" charset="0"/>
              </a:defRPr>
            </a:lvl2pPr>
            <a:lvl3pPr>
              <a:defRPr>
                <a:latin typeface="Book Antiqua" panose="02040602050305030304" pitchFamily="18" charset="0"/>
              </a:defRPr>
            </a:lvl3pPr>
            <a:lvl4pPr>
              <a:defRPr>
                <a:latin typeface="Book Antiqua" panose="02040602050305030304" pitchFamily="18" charset="0"/>
              </a:defRPr>
            </a:lvl4pPr>
            <a:lvl5pPr>
              <a:defRPr>
                <a:latin typeface="Book Antiqua" panose="02040602050305030304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5651-A630-4B9D-B354-CC467E2B84F5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E64A-70B4-44E7-B6D7-14F2655EA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13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5651-A630-4B9D-B354-CC467E2B84F5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E64A-70B4-44E7-B6D7-14F2655EA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7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5651-A630-4B9D-B354-CC467E2B84F5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E64A-70B4-44E7-B6D7-14F2655EA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820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5651-A630-4B9D-B354-CC467E2B84F5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E64A-70B4-44E7-B6D7-14F2655EA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94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5651-A630-4B9D-B354-CC467E2B84F5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E64A-70B4-44E7-B6D7-14F2655EA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66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5651-A630-4B9D-B354-CC467E2B84F5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E64A-70B4-44E7-B6D7-14F2655EA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320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5651-A630-4B9D-B354-CC467E2B84F5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E64A-70B4-44E7-B6D7-14F2655EA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90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5651-A630-4B9D-B354-CC467E2B84F5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E64A-70B4-44E7-B6D7-14F2655EA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176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65651-A630-4B9D-B354-CC467E2B84F5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BE64A-70B4-44E7-B6D7-14F2655EA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15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79" y="739833"/>
            <a:ext cx="10914611" cy="2770130"/>
          </a:xfrm>
        </p:spPr>
        <p:txBody>
          <a:bodyPr anchor="ctr">
            <a:normAutofit/>
          </a:bodyPr>
          <a:lstStyle/>
          <a:p>
            <a:r>
              <a:rPr lang="en-US" sz="4800" dirty="0">
                <a:ea typeface="Tahoma" panose="020B0604030504040204" pitchFamily="34" charset="0"/>
                <a:cs typeface="Tahoma" panose="020B0604030504040204" pitchFamily="34" charset="0"/>
              </a:rPr>
              <a:t>Agriculture, Nutrition &amp; Culinary Arts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82082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dirty="0">
                <a:ea typeface="Tahoma" panose="020B0604030504040204" pitchFamily="34" charset="0"/>
                <a:cs typeface="Tahoma" panose="020B0604030504040204" pitchFamily="34" charset="0"/>
              </a:rPr>
              <a:t>Guided Pathways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760548"/>
            <a:ext cx="12192000" cy="922712"/>
          </a:xfrm>
          <a:prstGeom prst="rect">
            <a:avLst/>
          </a:prstGeom>
          <a:solidFill>
            <a:srgbClr val="B529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02399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886"/>
            <a:ext cx="10515600" cy="1325563"/>
          </a:xfrm>
        </p:spPr>
        <p:txBody>
          <a:bodyPr/>
          <a:lstStyle/>
          <a:p>
            <a:r>
              <a:rPr lang="en-US" dirty="0"/>
              <a:t>First-Time Students Headcount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5785658"/>
            <a:ext cx="12192000" cy="922712"/>
          </a:xfrm>
          <a:prstGeom prst="rect">
            <a:avLst/>
          </a:prstGeom>
          <a:solidFill>
            <a:srgbClr val="B529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6CF5048-0800-B447-951E-B441D26EC8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50" y="1105961"/>
            <a:ext cx="9989820" cy="5466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453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886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First-Time Students Headcount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5931962"/>
            <a:ext cx="12192000" cy="922712"/>
          </a:xfrm>
          <a:prstGeom prst="rect">
            <a:avLst/>
          </a:prstGeom>
          <a:solidFill>
            <a:srgbClr val="B529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pic>
        <p:nvPicPr>
          <p:cNvPr id="8" name="Picture 7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11" y="1639732"/>
            <a:ext cx="6080760" cy="417880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13A4746-0FFD-A54E-A85C-DE7A12C7888F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913" y="1639731"/>
            <a:ext cx="5166360" cy="4187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417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73F7728-0DAE-9C4C-9CEC-5067322E2D41}"/>
              </a:ext>
            </a:extLst>
          </p:cNvPr>
          <p:cNvSpPr/>
          <p:nvPr/>
        </p:nvSpPr>
        <p:spPr>
          <a:xfrm>
            <a:off x="-12192" y="5947480"/>
            <a:ext cx="12192000" cy="922712"/>
          </a:xfrm>
          <a:prstGeom prst="rect">
            <a:avLst/>
          </a:prstGeom>
          <a:solidFill>
            <a:srgbClr val="B529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First-Time Students Headcount Including Dual Enrollment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69"/>
          <a:stretch/>
        </p:blipFill>
        <p:spPr>
          <a:xfrm>
            <a:off x="6625027" y="2164701"/>
            <a:ext cx="4728773" cy="373224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056" y="1807552"/>
            <a:ext cx="5766594" cy="40484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21" y="1761831"/>
            <a:ext cx="6080760" cy="4113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086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First-Time Students Attempting 15+ Units in Their First Term</a:t>
            </a:r>
          </a:p>
        </p:txBody>
      </p:sp>
      <p:pic>
        <p:nvPicPr>
          <p:cNvPr id="8" name="Picture 7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16" y="1678470"/>
            <a:ext cx="6080760" cy="418795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673" y="1678470"/>
            <a:ext cx="5459646" cy="418795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3C20A15-FEA1-1948-B3A7-4272347FF110}"/>
              </a:ext>
            </a:extLst>
          </p:cNvPr>
          <p:cNvSpPr/>
          <p:nvPr/>
        </p:nvSpPr>
        <p:spPr>
          <a:xfrm>
            <a:off x="0" y="5931962"/>
            <a:ext cx="12192000" cy="922712"/>
          </a:xfrm>
          <a:prstGeom prst="rect">
            <a:avLst/>
          </a:prstGeom>
          <a:solidFill>
            <a:srgbClr val="B529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5338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19" y="1767468"/>
            <a:ext cx="6080760" cy="4187952"/>
          </a:xfrm>
          <a:prstGeom prst="rect">
            <a:avLst/>
          </a:prstGeom>
        </p:spPr>
      </p:pic>
      <p:pic>
        <p:nvPicPr>
          <p:cNvPr id="4" name="Picture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3995" y="1762085"/>
            <a:ext cx="5458968" cy="4181143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81B1E78-31D3-1240-AA25-9AA1DB575882}"/>
              </a:ext>
            </a:extLst>
          </p:cNvPr>
          <p:cNvSpPr txBox="1">
            <a:spLocks/>
          </p:cNvSpPr>
          <p:nvPr/>
        </p:nvSpPr>
        <p:spPr>
          <a:xfrm>
            <a:off x="838200" y="20650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r>
              <a:rPr lang="en-US" dirty="0"/>
              <a:t>First-Time Students Attempting 30+ Units in Their First Year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CDF022-C2B2-494F-A494-EFCFAF99B9E8}"/>
              </a:ext>
            </a:extLst>
          </p:cNvPr>
          <p:cNvSpPr/>
          <p:nvPr/>
        </p:nvSpPr>
        <p:spPr>
          <a:xfrm>
            <a:off x="0" y="6017306"/>
            <a:ext cx="12192000" cy="922712"/>
          </a:xfrm>
          <a:prstGeom prst="rect">
            <a:avLst/>
          </a:prstGeom>
          <a:solidFill>
            <a:srgbClr val="B529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0658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40" y="1692322"/>
            <a:ext cx="6080760" cy="4187952"/>
          </a:xfrm>
          <a:prstGeom prst="rect">
            <a:avLst/>
          </a:prstGeom>
        </p:spPr>
      </p:pic>
      <p:pic>
        <p:nvPicPr>
          <p:cNvPr id="4" name="Picture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4043" y="1692322"/>
            <a:ext cx="5458968" cy="4187952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83AA4572-2846-9B41-A1BF-7465E1870414}"/>
              </a:ext>
            </a:extLst>
          </p:cNvPr>
          <p:cNvSpPr txBox="1">
            <a:spLocks/>
          </p:cNvSpPr>
          <p:nvPr/>
        </p:nvSpPr>
        <p:spPr>
          <a:xfrm>
            <a:off x="816429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r>
              <a:rPr lang="en-US" dirty="0"/>
              <a:t>First-Time Students Completing Transfer-Level English and Math in Their First Year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E0DA3B-F4F9-3342-A6C5-CDF05E1B4CFD}"/>
              </a:ext>
            </a:extLst>
          </p:cNvPr>
          <p:cNvSpPr/>
          <p:nvPr/>
        </p:nvSpPr>
        <p:spPr>
          <a:xfrm>
            <a:off x="0" y="5944154"/>
            <a:ext cx="12192000" cy="922712"/>
          </a:xfrm>
          <a:prstGeom prst="rect">
            <a:avLst/>
          </a:prstGeom>
          <a:solidFill>
            <a:srgbClr val="B529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8861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28" y="1693472"/>
            <a:ext cx="6080760" cy="4187952"/>
          </a:xfrm>
          <a:prstGeom prst="rect">
            <a:avLst/>
          </a:prstGeom>
        </p:spPr>
      </p:pic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843" y="1693472"/>
            <a:ext cx="5458968" cy="418795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A359019A-CFCD-E34F-AEE5-D2886A7FC2D0}"/>
              </a:ext>
            </a:extLst>
          </p:cNvPr>
          <p:cNvSpPr txBox="1">
            <a:spLocks/>
          </p:cNvSpPr>
          <p:nvPr/>
        </p:nvSpPr>
        <p:spPr>
          <a:xfrm>
            <a:off x="816429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r>
              <a:rPr lang="en-US" dirty="0"/>
              <a:t>First-Time Students Completing Transfer-Level English in Their First Year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D0ECE3-7CA0-7741-B7C0-B90FBB91B390}"/>
              </a:ext>
            </a:extLst>
          </p:cNvPr>
          <p:cNvSpPr/>
          <p:nvPr/>
        </p:nvSpPr>
        <p:spPr>
          <a:xfrm>
            <a:off x="0" y="5944154"/>
            <a:ext cx="12192000" cy="922712"/>
          </a:xfrm>
          <a:prstGeom prst="rect">
            <a:avLst/>
          </a:prstGeom>
          <a:solidFill>
            <a:srgbClr val="B529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73987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23" y="1718887"/>
            <a:ext cx="6080760" cy="4187952"/>
          </a:xfrm>
          <a:prstGeom prst="rect">
            <a:avLst/>
          </a:prstGeom>
        </p:spPr>
      </p:pic>
      <p:pic>
        <p:nvPicPr>
          <p:cNvPr id="5" name="Picture 4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511" y="1718887"/>
            <a:ext cx="5458968" cy="418795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AA761D09-DE04-9C43-8C5C-68FB57A9A7FB}"/>
              </a:ext>
            </a:extLst>
          </p:cNvPr>
          <p:cNvSpPr txBox="1">
            <a:spLocks/>
          </p:cNvSpPr>
          <p:nvPr/>
        </p:nvSpPr>
        <p:spPr>
          <a:xfrm>
            <a:off x="816429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r>
              <a:rPr lang="en-US" dirty="0"/>
              <a:t>First-Time Students Completing Transfer-Level Math in Their First Year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983047-0D76-654E-8F5B-75170F068930}"/>
              </a:ext>
            </a:extLst>
          </p:cNvPr>
          <p:cNvSpPr/>
          <p:nvPr/>
        </p:nvSpPr>
        <p:spPr>
          <a:xfrm>
            <a:off x="0" y="5968538"/>
            <a:ext cx="12192000" cy="922712"/>
          </a:xfrm>
          <a:prstGeom prst="rect">
            <a:avLst/>
          </a:prstGeom>
          <a:solidFill>
            <a:srgbClr val="B529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2037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79</Words>
  <Application>Microsoft Office PowerPoint</Application>
  <PresentationFormat>Widescreen</PresentationFormat>
  <Paragraphs>20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Book Antiqua</vt:lpstr>
      <vt:lpstr>Calibri</vt:lpstr>
      <vt:lpstr>Calibri Light</vt:lpstr>
      <vt:lpstr>Tahoma</vt:lpstr>
      <vt:lpstr>Office Theme</vt:lpstr>
      <vt:lpstr>Agriculture, Nutrition &amp; Culinary Arts</vt:lpstr>
      <vt:lpstr>First-Time Students Headcount </vt:lpstr>
      <vt:lpstr>First-Time Students Headcount </vt:lpstr>
      <vt:lpstr>First-Time Students Headcount Including Dual Enrollment</vt:lpstr>
      <vt:lpstr>First-Time Students Attempting 15+ Units in Their First Term</vt:lpstr>
      <vt:lpstr>PowerPoint Presentation</vt:lpstr>
      <vt:lpstr>PowerPoint Presentation</vt:lpstr>
      <vt:lpstr>PowerPoint Presentation</vt:lpstr>
      <vt:lpstr>PowerPoint Presentation</vt:lpstr>
    </vt:vector>
  </TitlesOfParts>
  <Company>Bakersfield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Agriculture, Nutrition &amp; Culinary Arts</dc:title>
  <dc:creator>Pamela Gomez</dc:creator>
  <cp:lastModifiedBy>Jennifer Serratt</cp:lastModifiedBy>
  <cp:revision>34</cp:revision>
  <cp:lastPrinted>2018-09-21T00:11:43Z</cp:lastPrinted>
  <dcterms:created xsi:type="dcterms:W3CDTF">2018-09-20T21:54:00Z</dcterms:created>
  <dcterms:modified xsi:type="dcterms:W3CDTF">2019-09-19T20:38:27Z</dcterms:modified>
</cp:coreProperties>
</file>