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2.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3.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4.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5.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6.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7.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8.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9.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22.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drawings/drawing1.xml" ContentType="application/vnd.openxmlformats-officedocument.drawingml.chartshapes+xml"/>
  <Override PartName="/ppt/notesSlides/notesSlide23.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4.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5.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58" r:id="rId5"/>
    <p:sldId id="259" r:id="rId6"/>
    <p:sldId id="287" r:id="rId7"/>
    <p:sldId id="290" r:id="rId8"/>
    <p:sldId id="291" r:id="rId9"/>
    <p:sldId id="289" r:id="rId10"/>
    <p:sldId id="260" r:id="rId11"/>
    <p:sldId id="261" r:id="rId12"/>
    <p:sldId id="262" r:id="rId13"/>
    <p:sldId id="263" r:id="rId14"/>
    <p:sldId id="264" r:id="rId15"/>
    <p:sldId id="269" r:id="rId16"/>
    <p:sldId id="274" r:id="rId17"/>
    <p:sldId id="275" r:id="rId18"/>
    <p:sldId id="276" r:id="rId19"/>
    <p:sldId id="277" r:id="rId20"/>
    <p:sldId id="278" r:id="rId21"/>
    <p:sldId id="292" r:id="rId22"/>
    <p:sldId id="293" r:id="rId23"/>
    <p:sldId id="279" r:id="rId24"/>
    <p:sldId id="280" r:id="rId25"/>
    <p:sldId id="281" r:id="rId26"/>
    <p:sldId id="288"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sy Garcia" initials="PG" lastIdx="0" clrIdx="0">
    <p:extLst>
      <p:ext uri="{19B8F6BF-5375-455C-9EA6-DF929625EA0E}">
        <p15:presenceInfo xmlns:p15="http://schemas.microsoft.com/office/powerpoint/2012/main" userId="S-1-5-21-1233836580-496834097-1642054019-1697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607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46C9FE-A235-425D-AD5A-D6D40DE907D5}" v="29" dt="2023-11-17T00:32:42.3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43" autoAdjust="0"/>
  </p:normalViewPr>
  <p:slideViewPr>
    <p:cSldViewPr snapToGrid="0">
      <p:cViewPr varScale="1">
        <p:scale>
          <a:sx n="107" d="100"/>
          <a:sy n="107" d="100"/>
        </p:scale>
        <p:origin x="75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chartUserShapes" Target="../drawings/drawing1.xml"/></Relationships>
</file>

<file path=ppt/charts/_rels/chart21.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24.xml"/><Relationship Id="rId1" Type="http://schemas.microsoft.com/office/2011/relationships/chartStyle" Target="style24.xml"/></Relationships>
</file>

<file path=ppt/charts/_rels/chart3.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kccd-my.sharepoint.com/personal/patsy_garcia_bakersfieldcollege_edu/Documents/AIQ%20Survey/AIQ%20Survey%20Results%2011.16.23.v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1400" b="0" i="0" baseline="0" dirty="0">
                <a:effectLst/>
              </a:rPr>
              <a:t>Bakersfield College has established a clearly defined mission. (Standards 1.1, 1.3) (N=258)</a:t>
            </a:r>
            <a:endParaRPr lang="en-US" sz="1400" dirty="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bar"/>
        <c:grouping val="stacked"/>
        <c:varyColors val="0"/>
        <c:ser>
          <c:idx val="0"/>
          <c:order val="0"/>
          <c:tx>
            <c:strRef>
              <c:f>'[AIQ Survey Results 11.16.23.v1.xlsx]Charts'!$D$2</c:f>
              <c:strCache>
                <c:ptCount val="1"/>
                <c:pt idx="0">
                  <c:v>Strongly agree</c:v>
                </c:pt>
              </c:strCache>
            </c:strRef>
          </c:tx>
          <c:spPr>
            <a:solidFill>
              <a:srgbClr val="B607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11.16.23.v1.xlsx]Charts'!$E$1</c:f>
              <c:numCache>
                <c:formatCode>General</c:formatCode>
                <c:ptCount val="1"/>
              </c:numCache>
            </c:numRef>
          </c:cat>
          <c:val>
            <c:numRef>
              <c:f>'[AIQ Survey Results 11.16.23.v1.xlsx]Charts'!$E$2</c:f>
              <c:numCache>
                <c:formatCode>0%</c:formatCode>
                <c:ptCount val="1"/>
                <c:pt idx="0">
                  <c:v>0.61627906976744184</c:v>
                </c:pt>
              </c:numCache>
            </c:numRef>
          </c:val>
          <c:extLst>
            <c:ext xmlns:c16="http://schemas.microsoft.com/office/drawing/2014/chart" uri="{C3380CC4-5D6E-409C-BE32-E72D297353CC}">
              <c16:uniqueId val="{00000000-C1DE-4574-86F6-1A359E219FB4}"/>
            </c:ext>
          </c:extLst>
        </c:ser>
        <c:ser>
          <c:idx val="1"/>
          <c:order val="1"/>
          <c:tx>
            <c:strRef>
              <c:f>'[AIQ Survey Results 11.16.23.v1.xlsx]Charts'!$D$3</c:f>
              <c:strCache>
                <c:ptCount val="1"/>
                <c:pt idx="0">
                  <c:v>Somewhat agree</c:v>
                </c:pt>
              </c:strCache>
            </c:strRef>
          </c:tx>
          <c:spPr>
            <a:solidFill>
              <a:srgbClr val="FDBFC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11.16.23.v1.xlsx]Charts'!$E$1</c:f>
              <c:numCache>
                <c:formatCode>General</c:formatCode>
                <c:ptCount val="1"/>
              </c:numCache>
            </c:numRef>
          </c:cat>
          <c:val>
            <c:numRef>
              <c:f>'[AIQ Survey Results 11.16.23.v1.xlsx]Charts'!$E$3</c:f>
              <c:numCache>
                <c:formatCode>0%</c:formatCode>
                <c:ptCount val="1"/>
                <c:pt idx="0">
                  <c:v>0.2558139534883721</c:v>
                </c:pt>
              </c:numCache>
            </c:numRef>
          </c:val>
          <c:extLst>
            <c:ext xmlns:c16="http://schemas.microsoft.com/office/drawing/2014/chart" uri="{C3380CC4-5D6E-409C-BE32-E72D297353CC}">
              <c16:uniqueId val="{00000001-C1DE-4574-86F6-1A359E219FB4}"/>
            </c:ext>
          </c:extLst>
        </c:ser>
        <c:ser>
          <c:idx val="2"/>
          <c:order val="2"/>
          <c:tx>
            <c:strRef>
              <c:f>'[AIQ Survey Results 11.16.23.v1.xlsx]Charts'!$D$4</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11.16.23.v1.xlsx]Charts'!$E$1</c:f>
              <c:numCache>
                <c:formatCode>General</c:formatCode>
                <c:ptCount val="1"/>
              </c:numCache>
            </c:numRef>
          </c:cat>
          <c:val>
            <c:numRef>
              <c:f>'[AIQ Survey Results 11.16.23.v1.xlsx]Charts'!$E$4</c:f>
              <c:numCache>
                <c:formatCode>0%</c:formatCode>
                <c:ptCount val="1"/>
                <c:pt idx="0">
                  <c:v>7.7519379844961239E-2</c:v>
                </c:pt>
              </c:numCache>
            </c:numRef>
          </c:val>
          <c:extLst>
            <c:ext xmlns:c16="http://schemas.microsoft.com/office/drawing/2014/chart" uri="{C3380CC4-5D6E-409C-BE32-E72D297353CC}">
              <c16:uniqueId val="{00000002-C1DE-4574-86F6-1A359E219FB4}"/>
            </c:ext>
          </c:extLst>
        </c:ser>
        <c:ser>
          <c:idx val="3"/>
          <c:order val="3"/>
          <c:tx>
            <c:strRef>
              <c:f>'[AIQ Survey Results 11.16.23.v1.xlsx]Charts'!$D$5</c:f>
              <c:strCache>
                <c:ptCount val="1"/>
                <c:pt idx="0">
                  <c:v>Somewhat disagree</c:v>
                </c:pt>
              </c:strCache>
            </c:strRef>
          </c:tx>
          <c:spPr>
            <a:solidFill>
              <a:schemeClr val="bg1">
                <a:lumMod val="85000"/>
              </a:schemeClr>
            </a:solidFill>
            <a:ln>
              <a:noFill/>
            </a:ln>
            <a:effectLst/>
          </c:spPr>
          <c:invertIfNegative val="0"/>
          <c:dLbls>
            <c:dLbl>
              <c:idx val="0"/>
              <c:layout>
                <c:manualLayout>
                  <c:x val="1.6158762597423413E-4"/>
                  <c:y val="-7.797270955165691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1DE-4574-86F6-1A359E219FB4}"/>
                </c:ext>
              </c:extLst>
            </c:dLbl>
            <c:dLbl>
              <c:idx val="3"/>
              <c:layout>
                <c:manualLayout>
                  <c:x val="1.96551464442856E-5"/>
                  <c:y val="-7.1474158080112246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1DE-4574-86F6-1A359E219FB4}"/>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11.16.23.v1.xlsx]Charts'!$E$1</c:f>
              <c:numCache>
                <c:formatCode>General</c:formatCode>
                <c:ptCount val="1"/>
              </c:numCache>
            </c:numRef>
          </c:cat>
          <c:val>
            <c:numRef>
              <c:f>'[AIQ Survey Results 11.16.23.v1.xlsx]Charts'!$E$5</c:f>
              <c:numCache>
                <c:formatCode>0%</c:formatCode>
                <c:ptCount val="1"/>
                <c:pt idx="0">
                  <c:v>3.1007751937984496E-2</c:v>
                </c:pt>
              </c:numCache>
            </c:numRef>
          </c:val>
          <c:extLst>
            <c:ext xmlns:c16="http://schemas.microsoft.com/office/drawing/2014/chart" uri="{C3380CC4-5D6E-409C-BE32-E72D297353CC}">
              <c16:uniqueId val="{00000005-C1DE-4574-86F6-1A359E219FB4}"/>
            </c:ext>
          </c:extLst>
        </c:ser>
        <c:ser>
          <c:idx val="4"/>
          <c:order val="4"/>
          <c:tx>
            <c:strRef>
              <c:f>'[AIQ Survey Results 11.16.23.v1.xlsx]Charts'!$D$6</c:f>
              <c:strCache>
                <c:ptCount val="1"/>
                <c:pt idx="0">
                  <c:v>Strongly disagree</c:v>
                </c:pt>
              </c:strCache>
            </c:strRef>
          </c:tx>
          <c:spPr>
            <a:solidFill>
              <a:schemeClr val="tx1"/>
            </a:solidFill>
            <a:ln>
              <a:noFill/>
            </a:ln>
            <a:effectLst/>
          </c:spPr>
          <c:invertIfNegative val="0"/>
          <c:dLbls>
            <c:dLbl>
              <c:idx val="0"/>
              <c:layout>
                <c:manualLayout>
                  <c:x val="-1.8678858766350319E-16"/>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1DE-4574-86F6-1A359E219FB4}"/>
                </c:ext>
              </c:extLst>
            </c:dLbl>
            <c:dLbl>
              <c:idx val="1"/>
              <c:layout>
                <c:manualLayout>
                  <c:x val="-4.8245362012216302E-4"/>
                  <c:y val="-3.898635477582988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1DE-4574-86F6-1A359E219FB4}"/>
                </c:ext>
              </c:extLst>
            </c:dLbl>
            <c:dLbl>
              <c:idx val="2"/>
              <c:layout>
                <c:manualLayout>
                  <c:x val="-3.5473142193103726E-4"/>
                  <c:y val="-3.898635477582810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1DE-4574-86F6-1A359E219FB4}"/>
                </c:ext>
              </c:extLst>
            </c:dLbl>
            <c:dLbl>
              <c:idx val="3"/>
              <c:layout>
                <c:manualLayout>
                  <c:x val="1.2735732645082307E-3"/>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1DE-4574-86F6-1A359E219FB4}"/>
                </c:ext>
              </c:extLst>
            </c:dLbl>
            <c:dLbl>
              <c:idx val="4"/>
              <c:layout>
                <c:manualLayout>
                  <c:x val="1.3739852980616887E-3"/>
                  <c:y val="-3.898634280783360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1DE-4574-86F6-1A359E219FB4}"/>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11.16.23.v1.xlsx]Charts'!$E$1</c:f>
              <c:numCache>
                <c:formatCode>General</c:formatCode>
                <c:ptCount val="1"/>
              </c:numCache>
            </c:numRef>
          </c:cat>
          <c:val>
            <c:numRef>
              <c:f>'[AIQ Survey Results 11.16.23.v1.xlsx]Charts'!$E$6</c:f>
              <c:numCache>
                <c:formatCode>0%</c:formatCode>
                <c:ptCount val="1"/>
                <c:pt idx="0">
                  <c:v>1.937984496124031E-2</c:v>
                </c:pt>
              </c:numCache>
            </c:numRef>
          </c:val>
          <c:extLst>
            <c:ext xmlns:c16="http://schemas.microsoft.com/office/drawing/2014/chart" uri="{C3380CC4-5D6E-409C-BE32-E72D297353CC}">
              <c16:uniqueId val="{0000000B-C1DE-4574-86F6-1A359E219FB4}"/>
            </c:ext>
          </c:extLst>
        </c:ser>
        <c:dLbls>
          <c:dLblPos val="ctr"/>
          <c:showLegendKey val="0"/>
          <c:showVal val="1"/>
          <c:showCatName val="0"/>
          <c:showSerName val="0"/>
          <c:showPercent val="0"/>
          <c:showBubbleSize val="0"/>
        </c:dLbls>
        <c:gapWidth val="150"/>
        <c:overlap val="100"/>
        <c:axId val="489688080"/>
        <c:axId val="489686112"/>
      </c:barChart>
      <c:catAx>
        <c:axId val="489688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89686112"/>
        <c:crosses val="autoZero"/>
        <c:auto val="1"/>
        <c:lblAlgn val="ctr"/>
        <c:lblOffset val="100"/>
        <c:noMultiLvlLbl val="0"/>
      </c:catAx>
      <c:valAx>
        <c:axId val="48968611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9688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'[AIQ Survey Results 11.16.23.v1.xlsx]Charts'!$G$411</c:f>
              <c:strCache>
                <c:ptCount val="1"/>
                <c:pt idx="0">
                  <c:v>Strongly agree</c:v>
                </c:pt>
              </c:strCache>
            </c:strRef>
          </c:tx>
          <c:spPr>
            <a:solidFill>
              <a:srgbClr val="B607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11.16.23.v1.xlsx]Charts'!$H$410:$O$410</c:f>
              <c:strCache>
                <c:ptCount val="8"/>
                <c:pt idx="0">
                  <c:v>KCCD Workforce &amp; Economic Development (N=147)</c:v>
                </c:pt>
                <c:pt idx="1">
                  <c:v>KCCD Institutional Research Office (N=174)</c:v>
                </c:pt>
                <c:pt idx="2">
                  <c:v>KCCD Information Technology (N=195)</c:v>
                </c:pt>
                <c:pt idx="3">
                  <c:v>KCCD Human Resources (N=216)</c:v>
                </c:pt>
                <c:pt idx="4">
                  <c:v>KCCD Educational Services (N=150)</c:v>
                </c:pt>
                <c:pt idx="5">
                  <c:v>KCCD Deputy Chancellor’s Office (N=164)</c:v>
                </c:pt>
                <c:pt idx="6">
                  <c:v>KCCD Chancellor’s Office (N=186)</c:v>
                </c:pt>
                <c:pt idx="7">
                  <c:v>KCCD Business Services (N=170)</c:v>
                </c:pt>
              </c:strCache>
            </c:strRef>
          </c:cat>
          <c:val>
            <c:numRef>
              <c:f>'[AIQ Survey Results 11.16.23.v1.xlsx]Charts'!$H$411:$O$411</c:f>
              <c:numCache>
                <c:formatCode>0%</c:formatCode>
                <c:ptCount val="8"/>
                <c:pt idx="0">
                  <c:v>0.43537414965986393</c:v>
                </c:pt>
                <c:pt idx="1">
                  <c:v>0.41954022988505746</c:v>
                </c:pt>
                <c:pt idx="2">
                  <c:v>0.41025641025641024</c:v>
                </c:pt>
                <c:pt idx="3">
                  <c:v>0.27777777777777779</c:v>
                </c:pt>
                <c:pt idx="4">
                  <c:v>0.32666666666666666</c:v>
                </c:pt>
                <c:pt idx="5">
                  <c:v>0.31097560975609756</c:v>
                </c:pt>
                <c:pt idx="6">
                  <c:v>0.34946236559139787</c:v>
                </c:pt>
                <c:pt idx="7">
                  <c:v>0.28823529411764703</c:v>
                </c:pt>
              </c:numCache>
            </c:numRef>
          </c:val>
          <c:extLst>
            <c:ext xmlns:c16="http://schemas.microsoft.com/office/drawing/2014/chart" uri="{C3380CC4-5D6E-409C-BE32-E72D297353CC}">
              <c16:uniqueId val="{00000000-1D8E-455C-98F5-32A7E334A5EA}"/>
            </c:ext>
          </c:extLst>
        </c:ser>
        <c:ser>
          <c:idx val="1"/>
          <c:order val="1"/>
          <c:tx>
            <c:strRef>
              <c:f>'[AIQ Survey Results 11.16.23.v1.xlsx]Charts'!$G$412</c:f>
              <c:strCache>
                <c:ptCount val="1"/>
                <c:pt idx="0">
                  <c:v>Somewhat agree</c:v>
                </c:pt>
              </c:strCache>
            </c:strRef>
          </c:tx>
          <c:spPr>
            <a:solidFill>
              <a:srgbClr val="FDBFC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11.16.23.v1.xlsx]Charts'!$H$410:$O$410</c:f>
              <c:strCache>
                <c:ptCount val="8"/>
                <c:pt idx="0">
                  <c:v>KCCD Workforce &amp; Economic Development (N=147)</c:v>
                </c:pt>
                <c:pt idx="1">
                  <c:v>KCCD Institutional Research Office (N=174)</c:v>
                </c:pt>
                <c:pt idx="2">
                  <c:v>KCCD Information Technology (N=195)</c:v>
                </c:pt>
                <c:pt idx="3">
                  <c:v>KCCD Human Resources (N=216)</c:v>
                </c:pt>
                <c:pt idx="4">
                  <c:v>KCCD Educational Services (N=150)</c:v>
                </c:pt>
                <c:pt idx="5">
                  <c:v>KCCD Deputy Chancellor’s Office (N=164)</c:v>
                </c:pt>
                <c:pt idx="6">
                  <c:v>KCCD Chancellor’s Office (N=186)</c:v>
                </c:pt>
                <c:pt idx="7">
                  <c:v>KCCD Business Services (N=170)</c:v>
                </c:pt>
              </c:strCache>
            </c:strRef>
          </c:cat>
          <c:val>
            <c:numRef>
              <c:f>'[AIQ Survey Results 11.16.23.v1.xlsx]Charts'!$H$412:$O$412</c:f>
              <c:numCache>
                <c:formatCode>0%</c:formatCode>
                <c:ptCount val="8"/>
                <c:pt idx="0">
                  <c:v>0.20408163265306123</c:v>
                </c:pt>
                <c:pt idx="1">
                  <c:v>0.23563218390804597</c:v>
                </c:pt>
                <c:pt idx="2">
                  <c:v>0.28717948717948716</c:v>
                </c:pt>
                <c:pt idx="3">
                  <c:v>0.24074074074074073</c:v>
                </c:pt>
                <c:pt idx="4">
                  <c:v>0.18666666666666668</c:v>
                </c:pt>
                <c:pt idx="5">
                  <c:v>0.14634146341463414</c:v>
                </c:pt>
                <c:pt idx="6">
                  <c:v>0.19892473118279569</c:v>
                </c:pt>
                <c:pt idx="7">
                  <c:v>0.24705882352941178</c:v>
                </c:pt>
              </c:numCache>
            </c:numRef>
          </c:val>
          <c:extLst>
            <c:ext xmlns:c16="http://schemas.microsoft.com/office/drawing/2014/chart" uri="{C3380CC4-5D6E-409C-BE32-E72D297353CC}">
              <c16:uniqueId val="{00000001-1D8E-455C-98F5-32A7E334A5EA}"/>
            </c:ext>
          </c:extLst>
        </c:ser>
        <c:ser>
          <c:idx val="2"/>
          <c:order val="2"/>
          <c:tx>
            <c:strRef>
              <c:f>'[AIQ Survey Results 11.16.23.v1.xlsx]Charts'!$G$413</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11.16.23.v1.xlsx]Charts'!$H$410:$O$410</c:f>
              <c:strCache>
                <c:ptCount val="8"/>
                <c:pt idx="0">
                  <c:v>KCCD Workforce &amp; Economic Development (N=147)</c:v>
                </c:pt>
                <c:pt idx="1">
                  <c:v>KCCD Institutional Research Office (N=174)</c:v>
                </c:pt>
                <c:pt idx="2">
                  <c:v>KCCD Information Technology (N=195)</c:v>
                </c:pt>
                <c:pt idx="3">
                  <c:v>KCCD Human Resources (N=216)</c:v>
                </c:pt>
                <c:pt idx="4">
                  <c:v>KCCD Educational Services (N=150)</c:v>
                </c:pt>
                <c:pt idx="5">
                  <c:v>KCCD Deputy Chancellor’s Office (N=164)</c:v>
                </c:pt>
                <c:pt idx="6">
                  <c:v>KCCD Chancellor’s Office (N=186)</c:v>
                </c:pt>
                <c:pt idx="7">
                  <c:v>KCCD Business Services (N=170)</c:v>
                </c:pt>
              </c:strCache>
            </c:strRef>
          </c:cat>
          <c:val>
            <c:numRef>
              <c:f>'[AIQ Survey Results 11.16.23.v1.xlsx]Charts'!$H$413:$O$413</c:f>
              <c:numCache>
                <c:formatCode>0%</c:formatCode>
                <c:ptCount val="8"/>
                <c:pt idx="0">
                  <c:v>0.27891156462585032</c:v>
                </c:pt>
                <c:pt idx="1">
                  <c:v>0.27011494252873564</c:v>
                </c:pt>
                <c:pt idx="2">
                  <c:v>0.2</c:v>
                </c:pt>
                <c:pt idx="3">
                  <c:v>0.18518518518518517</c:v>
                </c:pt>
                <c:pt idx="4">
                  <c:v>0.34</c:v>
                </c:pt>
                <c:pt idx="5">
                  <c:v>0.26829268292682928</c:v>
                </c:pt>
                <c:pt idx="6">
                  <c:v>0.22043010752688172</c:v>
                </c:pt>
                <c:pt idx="7">
                  <c:v>0.21764705882352942</c:v>
                </c:pt>
              </c:numCache>
            </c:numRef>
          </c:val>
          <c:extLst>
            <c:ext xmlns:c16="http://schemas.microsoft.com/office/drawing/2014/chart" uri="{C3380CC4-5D6E-409C-BE32-E72D297353CC}">
              <c16:uniqueId val="{00000002-1D8E-455C-98F5-32A7E334A5EA}"/>
            </c:ext>
          </c:extLst>
        </c:ser>
        <c:ser>
          <c:idx val="3"/>
          <c:order val="3"/>
          <c:tx>
            <c:strRef>
              <c:f>'[AIQ Survey Results 11.16.23.v1.xlsx]Charts'!$G$414</c:f>
              <c:strCache>
                <c:ptCount val="1"/>
                <c:pt idx="0">
                  <c:v>Somewhat disagree</c:v>
                </c:pt>
              </c:strCache>
            </c:strRef>
          </c:tx>
          <c:spPr>
            <a:solidFill>
              <a:schemeClr val="bg1">
                <a:lumMod val="85000"/>
              </a:schemeClr>
            </a:solidFill>
            <a:ln>
              <a:noFill/>
            </a:ln>
            <a:effectLst/>
          </c:spPr>
          <c:invertIfNegative val="0"/>
          <c:dLbls>
            <c:dLbl>
              <c:idx val="0"/>
              <c:layout>
                <c:manualLayout>
                  <c:x val="1.6158762597423413E-4"/>
                  <c:y val="-7.797270955165691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D8E-455C-98F5-32A7E334A5EA}"/>
                </c:ext>
              </c:extLst>
            </c:dLbl>
            <c:dLbl>
              <c:idx val="3"/>
              <c:layout>
                <c:manualLayout>
                  <c:x val="1.96551464442856E-5"/>
                  <c:y val="-7.1474158080112246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D8E-455C-98F5-32A7E334A5E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11.16.23.v1.xlsx]Charts'!$H$410:$O$410</c:f>
              <c:strCache>
                <c:ptCount val="8"/>
                <c:pt idx="0">
                  <c:v>KCCD Workforce &amp; Economic Development (N=147)</c:v>
                </c:pt>
                <c:pt idx="1">
                  <c:v>KCCD Institutional Research Office (N=174)</c:v>
                </c:pt>
                <c:pt idx="2">
                  <c:v>KCCD Information Technology (N=195)</c:v>
                </c:pt>
                <c:pt idx="3">
                  <c:v>KCCD Human Resources (N=216)</c:v>
                </c:pt>
                <c:pt idx="4">
                  <c:v>KCCD Educational Services (N=150)</c:v>
                </c:pt>
                <c:pt idx="5">
                  <c:v>KCCD Deputy Chancellor’s Office (N=164)</c:v>
                </c:pt>
                <c:pt idx="6">
                  <c:v>KCCD Chancellor’s Office (N=186)</c:v>
                </c:pt>
                <c:pt idx="7">
                  <c:v>KCCD Business Services (N=170)</c:v>
                </c:pt>
              </c:strCache>
            </c:strRef>
          </c:cat>
          <c:val>
            <c:numRef>
              <c:f>'[AIQ Survey Results 11.16.23.v1.xlsx]Charts'!$H$414:$O$414</c:f>
              <c:numCache>
                <c:formatCode>0%</c:formatCode>
                <c:ptCount val="8"/>
                <c:pt idx="0">
                  <c:v>5.4421768707482991E-2</c:v>
                </c:pt>
                <c:pt idx="1">
                  <c:v>4.5977011494252873E-2</c:v>
                </c:pt>
                <c:pt idx="2">
                  <c:v>6.1538461538461542E-2</c:v>
                </c:pt>
                <c:pt idx="3">
                  <c:v>0.14814814814814814</c:v>
                </c:pt>
                <c:pt idx="4">
                  <c:v>6.6666666666666666E-2</c:v>
                </c:pt>
                <c:pt idx="5">
                  <c:v>6.097560975609756E-2</c:v>
                </c:pt>
                <c:pt idx="6">
                  <c:v>8.6021505376344093E-2</c:v>
                </c:pt>
                <c:pt idx="7">
                  <c:v>0.1588235294117647</c:v>
                </c:pt>
              </c:numCache>
            </c:numRef>
          </c:val>
          <c:extLst>
            <c:ext xmlns:c16="http://schemas.microsoft.com/office/drawing/2014/chart" uri="{C3380CC4-5D6E-409C-BE32-E72D297353CC}">
              <c16:uniqueId val="{00000005-1D8E-455C-98F5-32A7E334A5EA}"/>
            </c:ext>
          </c:extLst>
        </c:ser>
        <c:ser>
          <c:idx val="4"/>
          <c:order val="4"/>
          <c:tx>
            <c:strRef>
              <c:f>'[AIQ Survey Results 11.16.23.v1.xlsx]Charts'!$G$415</c:f>
              <c:strCache>
                <c:ptCount val="1"/>
                <c:pt idx="0">
                  <c:v>Strongly disagree</c:v>
                </c:pt>
              </c:strCache>
            </c:strRef>
          </c:tx>
          <c:spPr>
            <a:solidFill>
              <a:schemeClr val="tx1"/>
            </a:solidFill>
            <a:ln>
              <a:noFill/>
            </a:ln>
            <a:effectLst/>
          </c:spPr>
          <c:invertIfNegative val="0"/>
          <c:dLbls>
            <c:dLbl>
              <c:idx val="0"/>
              <c:layout>
                <c:manualLayout>
                  <c:x val="-1.8678858766350319E-16"/>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D8E-455C-98F5-32A7E334A5EA}"/>
                </c:ext>
              </c:extLst>
            </c:dLbl>
            <c:dLbl>
              <c:idx val="1"/>
              <c:layout>
                <c:manualLayout>
                  <c:x val="-4.8245362012216302E-4"/>
                  <c:y val="-3.898635477582988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D8E-455C-98F5-32A7E334A5EA}"/>
                </c:ext>
              </c:extLst>
            </c:dLbl>
            <c:dLbl>
              <c:idx val="2"/>
              <c:layout>
                <c:manualLayout>
                  <c:x val="-3.5473142193103726E-4"/>
                  <c:y val="-3.898635477582810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D8E-455C-98F5-32A7E334A5EA}"/>
                </c:ext>
              </c:extLst>
            </c:dLbl>
            <c:dLbl>
              <c:idx val="3"/>
              <c:layout>
                <c:manualLayout>
                  <c:x val="1.2735732645082307E-3"/>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D8E-455C-98F5-32A7E334A5EA}"/>
                </c:ext>
              </c:extLst>
            </c:dLbl>
            <c:dLbl>
              <c:idx val="4"/>
              <c:layout>
                <c:manualLayout>
                  <c:x val="1.3739852980616887E-3"/>
                  <c:y val="-3.898634280783360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D8E-455C-98F5-32A7E334A5E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11.16.23.v1.xlsx]Charts'!$H$410:$O$410</c:f>
              <c:strCache>
                <c:ptCount val="8"/>
                <c:pt idx="0">
                  <c:v>KCCD Workforce &amp; Economic Development (N=147)</c:v>
                </c:pt>
                <c:pt idx="1">
                  <c:v>KCCD Institutional Research Office (N=174)</c:v>
                </c:pt>
                <c:pt idx="2">
                  <c:v>KCCD Information Technology (N=195)</c:v>
                </c:pt>
                <c:pt idx="3">
                  <c:v>KCCD Human Resources (N=216)</c:v>
                </c:pt>
                <c:pt idx="4">
                  <c:v>KCCD Educational Services (N=150)</c:v>
                </c:pt>
                <c:pt idx="5">
                  <c:v>KCCD Deputy Chancellor’s Office (N=164)</c:v>
                </c:pt>
                <c:pt idx="6">
                  <c:v>KCCD Chancellor’s Office (N=186)</c:v>
                </c:pt>
                <c:pt idx="7">
                  <c:v>KCCD Business Services (N=170)</c:v>
                </c:pt>
              </c:strCache>
            </c:strRef>
          </c:cat>
          <c:val>
            <c:numRef>
              <c:f>'[AIQ Survey Results 11.16.23.v1.xlsx]Charts'!$H$415:$O$415</c:f>
              <c:numCache>
                <c:formatCode>0%</c:formatCode>
                <c:ptCount val="8"/>
                <c:pt idx="0">
                  <c:v>2.7210884353741496E-2</c:v>
                </c:pt>
                <c:pt idx="1">
                  <c:v>2.8735632183908046E-2</c:v>
                </c:pt>
                <c:pt idx="2">
                  <c:v>4.1025641025641026E-2</c:v>
                </c:pt>
                <c:pt idx="3">
                  <c:v>0.14814814814814814</c:v>
                </c:pt>
                <c:pt idx="4">
                  <c:v>0.08</c:v>
                </c:pt>
                <c:pt idx="5">
                  <c:v>0.21341463414634146</c:v>
                </c:pt>
                <c:pt idx="6">
                  <c:v>0.14516129032258066</c:v>
                </c:pt>
                <c:pt idx="7">
                  <c:v>8.8235294117647065E-2</c:v>
                </c:pt>
              </c:numCache>
            </c:numRef>
          </c:val>
          <c:extLst>
            <c:ext xmlns:c16="http://schemas.microsoft.com/office/drawing/2014/chart" uri="{C3380CC4-5D6E-409C-BE32-E72D297353CC}">
              <c16:uniqueId val="{0000000B-1D8E-455C-98F5-32A7E334A5EA}"/>
            </c:ext>
          </c:extLst>
        </c:ser>
        <c:dLbls>
          <c:dLblPos val="ctr"/>
          <c:showLegendKey val="0"/>
          <c:showVal val="1"/>
          <c:showCatName val="0"/>
          <c:showSerName val="0"/>
          <c:showPercent val="0"/>
          <c:showBubbleSize val="0"/>
        </c:dLbls>
        <c:gapWidth val="150"/>
        <c:overlap val="100"/>
        <c:axId val="489688080"/>
        <c:axId val="489686112"/>
      </c:barChart>
      <c:catAx>
        <c:axId val="489688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89686112"/>
        <c:crosses val="autoZero"/>
        <c:auto val="1"/>
        <c:lblAlgn val="ctr"/>
        <c:lblOffset val="100"/>
        <c:noMultiLvlLbl val="0"/>
      </c:catAx>
      <c:valAx>
        <c:axId val="48968611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9688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1400" b="0" i="0" u="none" strike="noStrike" baseline="0">
                <a:effectLst/>
              </a:rPr>
              <a:t>The KCCD Board of Trustees gives the Bakersfield College President full authority to implement board policies and ensure effective operations and fulfillment of the institutional mission. (Standards 4.4, 4.5) (N=183)</a:t>
            </a:r>
            <a:endParaRPr lang="en-US"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bar"/>
        <c:grouping val="stacked"/>
        <c:varyColors val="0"/>
        <c:ser>
          <c:idx val="0"/>
          <c:order val="0"/>
          <c:tx>
            <c:strRef>
              <c:f>'[AIQ Survey Results 11.16.23.v1.xlsx]Charts'!$D$493</c:f>
              <c:strCache>
                <c:ptCount val="1"/>
                <c:pt idx="0">
                  <c:v>Strongly agree</c:v>
                </c:pt>
              </c:strCache>
            </c:strRef>
          </c:tx>
          <c:spPr>
            <a:solidFill>
              <a:srgbClr val="B607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11.16.23.v1.xlsx]Charts'!$E$492</c:f>
              <c:numCache>
                <c:formatCode>General</c:formatCode>
                <c:ptCount val="1"/>
              </c:numCache>
            </c:numRef>
          </c:cat>
          <c:val>
            <c:numRef>
              <c:f>'[AIQ Survey Results 11.16.23.v1.xlsx]Charts'!$E$493</c:f>
              <c:numCache>
                <c:formatCode>0%</c:formatCode>
                <c:ptCount val="1"/>
                <c:pt idx="0">
                  <c:v>0.25683060109289618</c:v>
                </c:pt>
              </c:numCache>
            </c:numRef>
          </c:val>
          <c:extLst>
            <c:ext xmlns:c16="http://schemas.microsoft.com/office/drawing/2014/chart" uri="{C3380CC4-5D6E-409C-BE32-E72D297353CC}">
              <c16:uniqueId val="{00000000-BBE1-4AEB-88BE-AB89F777A2AC}"/>
            </c:ext>
          </c:extLst>
        </c:ser>
        <c:ser>
          <c:idx val="1"/>
          <c:order val="1"/>
          <c:tx>
            <c:strRef>
              <c:f>'[AIQ Survey Results 11.16.23.v1.xlsx]Charts'!$D$494</c:f>
              <c:strCache>
                <c:ptCount val="1"/>
                <c:pt idx="0">
                  <c:v>Somewhat agree</c:v>
                </c:pt>
              </c:strCache>
            </c:strRef>
          </c:tx>
          <c:spPr>
            <a:solidFill>
              <a:srgbClr val="FDBFC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11.16.23.v1.xlsx]Charts'!$E$492</c:f>
              <c:numCache>
                <c:formatCode>General</c:formatCode>
                <c:ptCount val="1"/>
              </c:numCache>
            </c:numRef>
          </c:cat>
          <c:val>
            <c:numRef>
              <c:f>'[AIQ Survey Results 11.16.23.v1.xlsx]Charts'!$E$494</c:f>
              <c:numCache>
                <c:formatCode>0%</c:formatCode>
                <c:ptCount val="1"/>
                <c:pt idx="0">
                  <c:v>0.29508196721311475</c:v>
                </c:pt>
              </c:numCache>
            </c:numRef>
          </c:val>
          <c:extLst>
            <c:ext xmlns:c16="http://schemas.microsoft.com/office/drawing/2014/chart" uri="{C3380CC4-5D6E-409C-BE32-E72D297353CC}">
              <c16:uniqueId val="{00000001-BBE1-4AEB-88BE-AB89F777A2AC}"/>
            </c:ext>
          </c:extLst>
        </c:ser>
        <c:ser>
          <c:idx val="2"/>
          <c:order val="2"/>
          <c:tx>
            <c:strRef>
              <c:f>'[AIQ Survey Results 11.16.23.v1.xlsx]Charts'!$D$495</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11.16.23.v1.xlsx]Charts'!$E$492</c:f>
              <c:numCache>
                <c:formatCode>General</c:formatCode>
                <c:ptCount val="1"/>
              </c:numCache>
            </c:numRef>
          </c:cat>
          <c:val>
            <c:numRef>
              <c:f>'[AIQ Survey Results 11.16.23.v1.xlsx]Charts'!$E$495</c:f>
              <c:numCache>
                <c:formatCode>0%</c:formatCode>
                <c:ptCount val="1"/>
                <c:pt idx="0">
                  <c:v>0.19125683060109289</c:v>
                </c:pt>
              </c:numCache>
            </c:numRef>
          </c:val>
          <c:extLst>
            <c:ext xmlns:c16="http://schemas.microsoft.com/office/drawing/2014/chart" uri="{C3380CC4-5D6E-409C-BE32-E72D297353CC}">
              <c16:uniqueId val="{00000002-BBE1-4AEB-88BE-AB89F777A2AC}"/>
            </c:ext>
          </c:extLst>
        </c:ser>
        <c:ser>
          <c:idx val="3"/>
          <c:order val="3"/>
          <c:tx>
            <c:strRef>
              <c:f>'[AIQ Survey Results 11.16.23.v1.xlsx]Charts'!$D$496</c:f>
              <c:strCache>
                <c:ptCount val="1"/>
                <c:pt idx="0">
                  <c:v>Somewhat disagree</c:v>
                </c:pt>
              </c:strCache>
            </c:strRef>
          </c:tx>
          <c:spPr>
            <a:solidFill>
              <a:schemeClr val="bg1">
                <a:lumMod val="85000"/>
              </a:schemeClr>
            </a:solidFill>
            <a:ln>
              <a:noFill/>
            </a:ln>
            <a:effectLst/>
          </c:spPr>
          <c:invertIfNegative val="0"/>
          <c:dLbls>
            <c:dLbl>
              <c:idx val="0"/>
              <c:layout>
                <c:manualLayout>
                  <c:x val="1.6158762597423413E-4"/>
                  <c:y val="-7.797270955165691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BE1-4AEB-88BE-AB89F777A2AC}"/>
                </c:ext>
              </c:extLst>
            </c:dLbl>
            <c:dLbl>
              <c:idx val="3"/>
              <c:layout>
                <c:manualLayout>
                  <c:x val="1.96551464442856E-5"/>
                  <c:y val="-7.1474158080112246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BE1-4AEB-88BE-AB89F777A2AC}"/>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11.16.23.v1.xlsx]Charts'!$E$492</c:f>
              <c:numCache>
                <c:formatCode>General</c:formatCode>
                <c:ptCount val="1"/>
              </c:numCache>
            </c:numRef>
          </c:cat>
          <c:val>
            <c:numRef>
              <c:f>'[AIQ Survey Results 11.16.23.v1.xlsx]Charts'!$E$496</c:f>
              <c:numCache>
                <c:formatCode>0%</c:formatCode>
                <c:ptCount val="1"/>
                <c:pt idx="0">
                  <c:v>0.12568306010928962</c:v>
                </c:pt>
              </c:numCache>
            </c:numRef>
          </c:val>
          <c:extLst>
            <c:ext xmlns:c16="http://schemas.microsoft.com/office/drawing/2014/chart" uri="{C3380CC4-5D6E-409C-BE32-E72D297353CC}">
              <c16:uniqueId val="{00000005-BBE1-4AEB-88BE-AB89F777A2AC}"/>
            </c:ext>
          </c:extLst>
        </c:ser>
        <c:ser>
          <c:idx val="4"/>
          <c:order val="4"/>
          <c:tx>
            <c:strRef>
              <c:f>'[AIQ Survey Results 11.16.23.v1.xlsx]Charts'!$D$497</c:f>
              <c:strCache>
                <c:ptCount val="1"/>
                <c:pt idx="0">
                  <c:v>Strongly disagree</c:v>
                </c:pt>
              </c:strCache>
            </c:strRef>
          </c:tx>
          <c:spPr>
            <a:solidFill>
              <a:schemeClr val="tx1"/>
            </a:solidFill>
            <a:ln>
              <a:noFill/>
            </a:ln>
            <a:effectLst/>
          </c:spPr>
          <c:invertIfNegative val="0"/>
          <c:dLbls>
            <c:dLbl>
              <c:idx val="0"/>
              <c:layout>
                <c:manualLayout>
                  <c:x val="-1.8678858766350319E-16"/>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BE1-4AEB-88BE-AB89F777A2AC}"/>
                </c:ext>
              </c:extLst>
            </c:dLbl>
            <c:dLbl>
              <c:idx val="1"/>
              <c:layout>
                <c:manualLayout>
                  <c:x val="-4.8245362012216302E-4"/>
                  <c:y val="-3.898635477582988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BE1-4AEB-88BE-AB89F777A2AC}"/>
                </c:ext>
              </c:extLst>
            </c:dLbl>
            <c:dLbl>
              <c:idx val="2"/>
              <c:layout>
                <c:manualLayout>
                  <c:x val="-3.5473142193103726E-4"/>
                  <c:y val="-3.898635477582810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BE1-4AEB-88BE-AB89F777A2AC}"/>
                </c:ext>
              </c:extLst>
            </c:dLbl>
            <c:dLbl>
              <c:idx val="3"/>
              <c:layout>
                <c:manualLayout>
                  <c:x val="1.2735732645082307E-3"/>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BE1-4AEB-88BE-AB89F777A2AC}"/>
                </c:ext>
              </c:extLst>
            </c:dLbl>
            <c:dLbl>
              <c:idx val="4"/>
              <c:layout>
                <c:manualLayout>
                  <c:x val="1.3739852980616887E-3"/>
                  <c:y val="-3.898634280783360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BE1-4AEB-88BE-AB89F777A2AC}"/>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11.16.23.v1.xlsx]Charts'!$E$492</c:f>
              <c:numCache>
                <c:formatCode>General</c:formatCode>
                <c:ptCount val="1"/>
              </c:numCache>
            </c:numRef>
          </c:cat>
          <c:val>
            <c:numRef>
              <c:f>'[AIQ Survey Results 11.16.23.v1.xlsx]Charts'!$E$497</c:f>
              <c:numCache>
                <c:formatCode>0%</c:formatCode>
                <c:ptCount val="1"/>
                <c:pt idx="0">
                  <c:v>0.13114754098360656</c:v>
                </c:pt>
              </c:numCache>
            </c:numRef>
          </c:val>
          <c:extLst>
            <c:ext xmlns:c16="http://schemas.microsoft.com/office/drawing/2014/chart" uri="{C3380CC4-5D6E-409C-BE32-E72D297353CC}">
              <c16:uniqueId val="{0000000B-BBE1-4AEB-88BE-AB89F777A2AC}"/>
            </c:ext>
          </c:extLst>
        </c:ser>
        <c:dLbls>
          <c:dLblPos val="ctr"/>
          <c:showLegendKey val="0"/>
          <c:showVal val="1"/>
          <c:showCatName val="0"/>
          <c:showSerName val="0"/>
          <c:showPercent val="0"/>
          <c:showBubbleSize val="0"/>
        </c:dLbls>
        <c:gapWidth val="150"/>
        <c:overlap val="100"/>
        <c:axId val="489688080"/>
        <c:axId val="489686112"/>
      </c:barChart>
      <c:catAx>
        <c:axId val="489688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89686112"/>
        <c:crosses val="autoZero"/>
        <c:auto val="1"/>
        <c:lblAlgn val="ctr"/>
        <c:lblOffset val="100"/>
        <c:noMultiLvlLbl val="0"/>
      </c:catAx>
      <c:valAx>
        <c:axId val="48968611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9688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solidFill>
                <a:latin typeface="+mn-lt"/>
                <a:ea typeface="+mn-ea"/>
                <a:cs typeface="+mn-cs"/>
              </a:defRPr>
            </a:pPr>
            <a:r>
              <a:rPr lang="en-US" sz="1400" b="0" i="0" u="none" strike="noStrike" baseline="0">
                <a:effectLst/>
              </a:rPr>
              <a:t>KCCD and Bakersfield College effectively communicate with each other. (Standards 1.5, 4.2) </a:t>
            </a:r>
            <a:r>
              <a:rPr lang="en-US" sz="1400" baseline="0">
                <a:solidFill>
                  <a:schemeClr val="tx1"/>
                </a:solidFill>
              </a:rPr>
              <a:t>(N=216)</a:t>
            </a:r>
          </a:p>
        </c:rich>
      </c:tx>
      <c:layout>
        <c:manualLayout>
          <c:xMode val="edge"/>
          <c:yMode val="edge"/>
          <c:x val="0.1150781293574195"/>
          <c:y val="3.1189083820662766E-2"/>
        </c:manualLayout>
      </c:layout>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stacked"/>
        <c:varyColors val="0"/>
        <c:ser>
          <c:idx val="0"/>
          <c:order val="0"/>
          <c:tx>
            <c:strRef>
              <c:f>'[AIQ Survey Results 11.16.23.v1.xlsx]Charts'!$D$513</c:f>
              <c:strCache>
                <c:ptCount val="1"/>
                <c:pt idx="0">
                  <c:v>Strongly agree</c:v>
                </c:pt>
              </c:strCache>
            </c:strRef>
          </c:tx>
          <c:spPr>
            <a:solidFill>
              <a:srgbClr val="B607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11.16.23.v1.xlsx]Charts'!$E$512</c:f>
              <c:numCache>
                <c:formatCode>General</c:formatCode>
                <c:ptCount val="1"/>
              </c:numCache>
            </c:numRef>
          </c:cat>
          <c:val>
            <c:numRef>
              <c:f>'[AIQ Survey Results 11.16.23.v1.xlsx]Charts'!$E$513</c:f>
              <c:numCache>
                <c:formatCode>0%</c:formatCode>
                <c:ptCount val="1"/>
                <c:pt idx="0">
                  <c:v>0.18518518518518517</c:v>
                </c:pt>
              </c:numCache>
            </c:numRef>
          </c:val>
          <c:extLst>
            <c:ext xmlns:c16="http://schemas.microsoft.com/office/drawing/2014/chart" uri="{C3380CC4-5D6E-409C-BE32-E72D297353CC}">
              <c16:uniqueId val="{00000000-37F0-4E03-8B57-4B471227B510}"/>
            </c:ext>
          </c:extLst>
        </c:ser>
        <c:ser>
          <c:idx val="1"/>
          <c:order val="1"/>
          <c:tx>
            <c:strRef>
              <c:f>'[AIQ Survey Results 11.16.23.v1.xlsx]Charts'!$D$514</c:f>
              <c:strCache>
                <c:ptCount val="1"/>
                <c:pt idx="0">
                  <c:v>Somewhat agree</c:v>
                </c:pt>
              </c:strCache>
            </c:strRef>
          </c:tx>
          <c:spPr>
            <a:solidFill>
              <a:srgbClr val="FDBFC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11.16.23.v1.xlsx]Charts'!$E$512</c:f>
              <c:numCache>
                <c:formatCode>General</c:formatCode>
                <c:ptCount val="1"/>
              </c:numCache>
            </c:numRef>
          </c:cat>
          <c:val>
            <c:numRef>
              <c:f>'[AIQ Survey Results 11.16.23.v1.xlsx]Charts'!$E$514</c:f>
              <c:numCache>
                <c:formatCode>0%</c:formatCode>
                <c:ptCount val="1"/>
                <c:pt idx="0">
                  <c:v>0.27314814814814814</c:v>
                </c:pt>
              </c:numCache>
            </c:numRef>
          </c:val>
          <c:extLst>
            <c:ext xmlns:c16="http://schemas.microsoft.com/office/drawing/2014/chart" uri="{C3380CC4-5D6E-409C-BE32-E72D297353CC}">
              <c16:uniqueId val="{00000001-37F0-4E03-8B57-4B471227B510}"/>
            </c:ext>
          </c:extLst>
        </c:ser>
        <c:ser>
          <c:idx val="2"/>
          <c:order val="2"/>
          <c:tx>
            <c:strRef>
              <c:f>'[AIQ Survey Results 11.16.23.v1.xlsx]Charts'!$D$515</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11.16.23.v1.xlsx]Charts'!$E$512</c:f>
              <c:numCache>
                <c:formatCode>General</c:formatCode>
                <c:ptCount val="1"/>
              </c:numCache>
            </c:numRef>
          </c:cat>
          <c:val>
            <c:numRef>
              <c:f>'[AIQ Survey Results 11.16.23.v1.xlsx]Charts'!$E$515</c:f>
              <c:numCache>
                <c:formatCode>0%</c:formatCode>
                <c:ptCount val="1"/>
                <c:pt idx="0">
                  <c:v>0.18518518518518517</c:v>
                </c:pt>
              </c:numCache>
            </c:numRef>
          </c:val>
          <c:extLst>
            <c:ext xmlns:c16="http://schemas.microsoft.com/office/drawing/2014/chart" uri="{C3380CC4-5D6E-409C-BE32-E72D297353CC}">
              <c16:uniqueId val="{00000002-37F0-4E03-8B57-4B471227B510}"/>
            </c:ext>
          </c:extLst>
        </c:ser>
        <c:ser>
          <c:idx val="3"/>
          <c:order val="3"/>
          <c:tx>
            <c:strRef>
              <c:f>'[AIQ Survey Results 11.16.23.v1.xlsx]Charts'!$D$516</c:f>
              <c:strCache>
                <c:ptCount val="1"/>
                <c:pt idx="0">
                  <c:v>Somewhat disagree</c:v>
                </c:pt>
              </c:strCache>
            </c:strRef>
          </c:tx>
          <c:spPr>
            <a:solidFill>
              <a:schemeClr val="bg1">
                <a:lumMod val="85000"/>
              </a:schemeClr>
            </a:solidFill>
            <a:ln>
              <a:noFill/>
            </a:ln>
            <a:effectLst/>
          </c:spPr>
          <c:invertIfNegative val="0"/>
          <c:dLbls>
            <c:dLbl>
              <c:idx val="0"/>
              <c:layout>
                <c:manualLayout>
                  <c:x val="1.6158762597423413E-4"/>
                  <c:y val="-7.797270955165691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F0-4E03-8B57-4B471227B510}"/>
                </c:ext>
              </c:extLst>
            </c:dLbl>
            <c:dLbl>
              <c:idx val="3"/>
              <c:layout>
                <c:manualLayout>
                  <c:x val="1.96551464442856E-5"/>
                  <c:y val="-7.1474158080112246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7F0-4E03-8B57-4B471227B51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11.16.23.v1.xlsx]Charts'!$E$512</c:f>
              <c:numCache>
                <c:formatCode>General</c:formatCode>
                <c:ptCount val="1"/>
              </c:numCache>
            </c:numRef>
          </c:cat>
          <c:val>
            <c:numRef>
              <c:f>'[AIQ Survey Results 11.16.23.v1.xlsx]Charts'!$E$516</c:f>
              <c:numCache>
                <c:formatCode>0%</c:formatCode>
                <c:ptCount val="1"/>
                <c:pt idx="0">
                  <c:v>0.20833333333333334</c:v>
                </c:pt>
              </c:numCache>
            </c:numRef>
          </c:val>
          <c:extLst>
            <c:ext xmlns:c16="http://schemas.microsoft.com/office/drawing/2014/chart" uri="{C3380CC4-5D6E-409C-BE32-E72D297353CC}">
              <c16:uniqueId val="{00000005-37F0-4E03-8B57-4B471227B510}"/>
            </c:ext>
          </c:extLst>
        </c:ser>
        <c:ser>
          <c:idx val="4"/>
          <c:order val="4"/>
          <c:tx>
            <c:strRef>
              <c:f>'[AIQ Survey Results 11.16.23.v1.xlsx]Charts'!$D$517</c:f>
              <c:strCache>
                <c:ptCount val="1"/>
                <c:pt idx="0">
                  <c:v>Strongly disagree</c:v>
                </c:pt>
              </c:strCache>
            </c:strRef>
          </c:tx>
          <c:spPr>
            <a:solidFill>
              <a:schemeClr val="tx1"/>
            </a:solidFill>
            <a:ln>
              <a:noFill/>
            </a:ln>
            <a:effectLst/>
          </c:spPr>
          <c:invertIfNegative val="0"/>
          <c:dLbls>
            <c:dLbl>
              <c:idx val="0"/>
              <c:layout>
                <c:manualLayout>
                  <c:x val="-1.8678858766350319E-16"/>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7F0-4E03-8B57-4B471227B510}"/>
                </c:ext>
              </c:extLst>
            </c:dLbl>
            <c:dLbl>
              <c:idx val="1"/>
              <c:layout>
                <c:manualLayout>
                  <c:x val="-4.8245362012216302E-4"/>
                  <c:y val="-3.898635477582988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7F0-4E03-8B57-4B471227B510}"/>
                </c:ext>
              </c:extLst>
            </c:dLbl>
            <c:dLbl>
              <c:idx val="2"/>
              <c:layout>
                <c:manualLayout>
                  <c:x val="-3.5473142193103726E-4"/>
                  <c:y val="-3.898635477582810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7F0-4E03-8B57-4B471227B510}"/>
                </c:ext>
              </c:extLst>
            </c:dLbl>
            <c:dLbl>
              <c:idx val="3"/>
              <c:layout>
                <c:manualLayout>
                  <c:x val="1.2735732645082307E-3"/>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7F0-4E03-8B57-4B471227B510}"/>
                </c:ext>
              </c:extLst>
            </c:dLbl>
            <c:dLbl>
              <c:idx val="4"/>
              <c:layout>
                <c:manualLayout>
                  <c:x val="1.3739852980616887E-3"/>
                  <c:y val="-3.898634280783360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7F0-4E03-8B57-4B471227B51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11.16.23.v1.xlsx]Charts'!$E$512</c:f>
              <c:numCache>
                <c:formatCode>General</c:formatCode>
                <c:ptCount val="1"/>
              </c:numCache>
            </c:numRef>
          </c:cat>
          <c:val>
            <c:numRef>
              <c:f>'[AIQ Survey Results 11.16.23.v1.xlsx]Charts'!$E$517</c:f>
              <c:numCache>
                <c:formatCode>0%</c:formatCode>
                <c:ptCount val="1"/>
                <c:pt idx="0">
                  <c:v>0.14814814814814814</c:v>
                </c:pt>
              </c:numCache>
            </c:numRef>
          </c:val>
          <c:extLst>
            <c:ext xmlns:c16="http://schemas.microsoft.com/office/drawing/2014/chart" uri="{C3380CC4-5D6E-409C-BE32-E72D297353CC}">
              <c16:uniqueId val="{0000000B-37F0-4E03-8B57-4B471227B510}"/>
            </c:ext>
          </c:extLst>
        </c:ser>
        <c:dLbls>
          <c:dLblPos val="ctr"/>
          <c:showLegendKey val="0"/>
          <c:showVal val="1"/>
          <c:showCatName val="0"/>
          <c:showSerName val="0"/>
          <c:showPercent val="0"/>
          <c:showBubbleSize val="0"/>
        </c:dLbls>
        <c:gapWidth val="150"/>
        <c:overlap val="100"/>
        <c:axId val="489688080"/>
        <c:axId val="489686112"/>
      </c:barChart>
      <c:catAx>
        <c:axId val="489688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89686112"/>
        <c:crosses val="autoZero"/>
        <c:auto val="1"/>
        <c:lblAlgn val="ctr"/>
        <c:lblOffset val="100"/>
        <c:noMultiLvlLbl val="0"/>
      </c:catAx>
      <c:valAx>
        <c:axId val="48968611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9688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solidFill>
                <a:latin typeface="+mn-lt"/>
                <a:ea typeface="+mn-ea"/>
                <a:cs typeface="+mn-cs"/>
              </a:defRPr>
            </a:pPr>
            <a:r>
              <a:rPr lang="en-US" sz="1400" b="0" i="0" u="none" strike="noStrike" baseline="0">
                <a:effectLst/>
              </a:rPr>
              <a:t>KCCD clearly delineates their own operational functions from those of Bakersfield College. (Standard 4.2) </a:t>
            </a:r>
            <a:r>
              <a:rPr lang="en-US" sz="1400" baseline="0">
                <a:solidFill>
                  <a:schemeClr val="tx1"/>
                </a:solidFill>
              </a:rPr>
              <a:t>(N=199)</a:t>
            </a:r>
          </a:p>
        </c:rich>
      </c:tx>
      <c:layout>
        <c:manualLayout>
          <c:xMode val="edge"/>
          <c:yMode val="edge"/>
          <c:x val="5.683206106870229E-2"/>
          <c:y val="3.1189158285907331E-2"/>
        </c:manualLayout>
      </c:layout>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stacked"/>
        <c:varyColors val="0"/>
        <c:ser>
          <c:idx val="0"/>
          <c:order val="0"/>
          <c:tx>
            <c:strRef>
              <c:f>'[AIQ Survey Results 11.16.23.v1.xlsx]Charts'!$D$532</c:f>
              <c:strCache>
                <c:ptCount val="1"/>
                <c:pt idx="0">
                  <c:v>Strongly agree</c:v>
                </c:pt>
              </c:strCache>
            </c:strRef>
          </c:tx>
          <c:spPr>
            <a:solidFill>
              <a:srgbClr val="B607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11.16.23.v1.xlsx]Charts'!$E$531</c:f>
              <c:numCache>
                <c:formatCode>General</c:formatCode>
                <c:ptCount val="1"/>
              </c:numCache>
            </c:numRef>
          </c:cat>
          <c:val>
            <c:numRef>
              <c:f>'[AIQ Survey Results 11.16.23.v1.xlsx]Charts'!$E$532</c:f>
              <c:numCache>
                <c:formatCode>0%</c:formatCode>
                <c:ptCount val="1"/>
                <c:pt idx="0">
                  <c:v>0.19095477386934673</c:v>
                </c:pt>
              </c:numCache>
            </c:numRef>
          </c:val>
          <c:extLst>
            <c:ext xmlns:c16="http://schemas.microsoft.com/office/drawing/2014/chart" uri="{C3380CC4-5D6E-409C-BE32-E72D297353CC}">
              <c16:uniqueId val="{00000000-7EFE-47C2-8B5A-67C997B94A37}"/>
            </c:ext>
          </c:extLst>
        </c:ser>
        <c:ser>
          <c:idx val="1"/>
          <c:order val="1"/>
          <c:tx>
            <c:strRef>
              <c:f>'[AIQ Survey Results 11.16.23.v1.xlsx]Charts'!$D$533</c:f>
              <c:strCache>
                <c:ptCount val="1"/>
                <c:pt idx="0">
                  <c:v>Somewhat agree</c:v>
                </c:pt>
              </c:strCache>
            </c:strRef>
          </c:tx>
          <c:spPr>
            <a:solidFill>
              <a:srgbClr val="FDBFC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11.16.23.v1.xlsx]Charts'!$E$531</c:f>
              <c:numCache>
                <c:formatCode>General</c:formatCode>
                <c:ptCount val="1"/>
              </c:numCache>
            </c:numRef>
          </c:cat>
          <c:val>
            <c:numRef>
              <c:f>'[AIQ Survey Results 11.16.23.v1.xlsx]Charts'!$E$533</c:f>
              <c:numCache>
                <c:formatCode>0%</c:formatCode>
                <c:ptCount val="1"/>
                <c:pt idx="0">
                  <c:v>0.25125628140703515</c:v>
                </c:pt>
              </c:numCache>
            </c:numRef>
          </c:val>
          <c:extLst>
            <c:ext xmlns:c16="http://schemas.microsoft.com/office/drawing/2014/chart" uri="{C3380CC4-5D6E-409C-BE32-E72D297353CC}">
              <c16:uniqueId val="{00000001-7EFE-47C2-8B5A-67C997B94A37}"/>
            </c:ext>
          </c:extLst>
        </c:ser>
        <c:ser>
          <c:idx val="2"/>
          <c:order val="2"/>
          <c:tx>
            <c:strRef>
              <c:f>'[AIQ Survey Results 11.16.23.v1.xlsx]Charts'!$D$534</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11.16.23.v1.xlsx]Charts'!$E$531</c:f>
              <c:numCache>
                <c:formatCode>General</c:formatCode>
                <c:ptCount val="1"/>
              </c:numCache>
            </c:numRef>
          </c:cat>
          <c:val>
            <c:numRef>
              <c:f>'[AIQ Survey Results 11.16.23.v1.xlsx]Charts'!$E$534</c:f>
              <c:numCache>
                <c:formatCode>0%</c:formatCode>
                <c:ptCount val="1"/>
                <c:pt idx="0">
                  <c:v>0.22110552763819097</c:v>
                </c:pt>
              </c:numCache>
            </c:numRef>
          </c:val>
          <c:extLst>
            <c:ext xmlns:c16="http://schemas.microsoft.com/office/drawing/2014/chart" uri="{C3380CC4-5D6E-409C-BE32-E72D297353CC}">
              <c16:uniqueId val="{00000002-7EFE-47C2-8B5A-67C997B94A37}"/>
            </c:ext>
          </c:extLst>
        </c:ser>
        <c:ser>
          <c:idx val="3"/>
          <c:order val="3"/>
          <c:tx>
            <c:strRef>
              <c:f>'[AIQ Survey Results 11.16.23.v1.xlsx]Charts'!$D$535</c:f>
              <c:strCache>
                <c:ptCount val="1"/>
                <c:pt idx="0">
                  <c:v>Somewhat disagree</c:v>
                </c:pt>
              </c:strCache>
            </c:strRef>
          </c:tx>
          <c:spPr>
            <a:solidFill>
              <a:schemeClr val="bg1">
                <a:lumMod val="85000"/>
              </a:schemeClr>
            </a:solidFill>
            <a:ln>
              <a:noFill/>
            </a:ln>
            <a:effectLst/>
          </c:spPr>
          <c:invertIfNegative val="0"/>
          <c:dLbls>
            <c:dLbl>
              <c:idx val="0"/>
              <c:layout>
                <c:manualLayout>
                  <c:x val="1.6158762597423413E-4"/>
                  <c:y val="-7.797270955165691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EFE-47C2-8B5A-67C997B94A37}"/>
                </c:ext>
              </c:extLst>
            </c:dLbl>
            <c:dLbl>
              <c:idx val="3"/>
              <c:layout>
                <c:manualLayout>
                  <c:x val="1.96551464442856E-5"/>
                  <c:y val="-7.1474158080112246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EFE-47C2-8B5A-67C997B94A37}"/>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11.16.23.v1.xlsx]Charts'!$E$531</c:f>
              <c:numCache>
                <c:formatCode>General</c:formatCode>
                <c:ptCount val="1"/>
              </c:numCache>
            </c:numRef>
          </c:cat>
          <c:val>
            <c:numRef>
              <c:f>'[AIQ Survey Results 11.16.23.v1.xlsx]Charts'!$E$535</c:f>
              <c:numCache>
                <c:formatCode>0%</c:formatCode>
                <c:ptCount val="1"/>
                <c:pt idx="0">
                  <c:v>0.17085427135678391</c:v>
                </c:pt>
              </c:numCache>
            </c:numRef>
          </c:val>
          <c:extLst>
            <c:ext xmlns:c16="http://schemas.microsoft.com/office/drawing/2014/chart" uri="{C3380CC4-5D6E-409C-BE32-E72D297353CC}">
              <c16:uniqueId val="{00000005-7EFE-47C2-8B5A-67C997B94A37}"/>
            </c:ext>
          </c:extLst>
        </c:ser>
        <c:ser>
          <c:idx val="4"/>
          <c:order val="4"/>
          <c:tx>
            <c:strRef>
              <c:f>'[AIQ Survey Results 11.16.23.v1.xlsx]Charts'!$D$536</c:f>
              <c:strCache>
                <c:ptCount val="1"/>
                <c:pt idx="0">
                  <c:v>Strongly disagree</c:v>
                </c:pt>
              </c:strCache>
            </c:strRef>
          </c:tx>
          <c:spPr>
            <a:solidFill>
              <a:schemeClr val="tx1"/>
            </a:solidFill>
            <a:ln>
              <a:noFill/>
            </a:ln>
            <a:effectLst/>
          </c:spPr>
          <c:invertIfNegative val="0"/>
          <c:dLbls>
            <c:dLbl>
              <c:idx val="0"/>
              <c:layout>
                <c:manualLayout>
                  <c:x val="-1.8678858766350319E-16"/>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EFE-47C2-8B5A-67C997B94A37}"/>
                </c:ext>
              </c:extLst>
            </c:dLbl>
            <c:dLbl>
              <c:idx val="1"/>
              <c:layout>
                <c:manualLayout>
                  <c:x val="-4.8245362012216302E-4"/>
                  <c:y val="-3.898635477582988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EFE-47C2-8B5A-67C997B94A37}"/>
                </c:ext>
              </c:extLst>
            </c:dLbl>
            <c:dLbl>
              <c:idx val="2"/>
              <c:layout>
                <c:manualLayout>
                  <c:x val="-3.5473142193103726E-4"/>
                  <c:y val="-3.898635477582810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EFE-47C2-8B5A-67C997B94A37}"/>
                </c:ext>
              </c:extLst>
            </c:dLbl>
            <c:dLbl>
              <c:idx val="3"/>
              <c:layout>
                <c:manualLayout>
                  <c:x val="1.2735732645082307E-3"/>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EFE-47C2-8B5A-67C997B94A37}"/>
                </c:ext>
              </c:extLst>
            </c:dLbl>
            <c:dLbl>
              <c:idx val="4"/>
              <c:layout>
                <c:manualLayout>
                  <c:x val="1.3739852980616887E-3"/>
                  <c:y val="-3.898634280783360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EFE-47C2-8B5A-67C997B94A37}"/>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11.16.23.v1.xlsx]Charts'!$E$531</c:f>
              <c:numCache>
                <c:formatCode>General</c:formatCode>
                <c:ptCount val="1"/>
              </c:numCache>
            </c:numRef>
          </c:cat>
          <c:val>
            <c:numRef>
              <c:f>'[AIQ Survey Results 11.16.23.v1.xlsx]Charts'!$E$536</c:f>
              <c:numCache>
                <c:formatCode>0%</c:formatCode>
                <c:ptCount val="1"/>
                <c:pt idx="0">
                  <c:v>0.16582914572864321</c:v>
                </c:pt>
              </c:numCache>
            </c:numRef>
          </c:val>
          <c:extLst>
            <c:ext xmlns:c16="http://schemas.microsoft.com/office/drawing/2014/chart" uri="{C3380CC4-5D6E-409C-BE32-E72D297353CC}">
              <c16:uniqueId val="{0000000B-7EFE-47C2-8B5A-67C997B94A37}"/>
            </c:ext>
          </c:extLst>
        </c:ser>
        <c:dLbls>
          <c:dLblPos val="ctr"/>
          <c:showLegendKey val="0"/>
          <c:showVal val="1"/>
          <c:showCatName val="0"/>
          <c:showSerName val="0"/>
          <c:showPercent val="0"/>
          <c:showBubbleSize val="0"/>
        </c:dLbls>
        <c:gapWidth val="150"/>
        <c:overlap val="100"/>
        <c:axId val="489688080"/>
        <c:axId val="489686112"/>
      </c:barChart>
      <c:catAx>
        <c:axId val="489688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89686112"/>
        <c:crosses val="autoZero"/>
        <c:auto val="1"/>
        <c:lblAlgn val="ctr"/>
        <c:lblOffset val="100"/>
        <c:noMultiLvlLbl val="0"/>
      </c:catAx>
      <c:valAx>
        <c:axId val="48968611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9688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solidFill>
                <a:latin typeface="+mn-lt"/>
                <a:ea typeface="+mn-ea"/>
                <a:cs typeface="+mn-cs"/>
              </a:defRPr>
            </a:pPr>
            <a:r>
              <a:rPr lang="en-US" sz="1400" b="0" i="0" u="none" strike="noStrike" baseline="0">
                <a:effectLst/>
              </a:rPr>
              <a:t>KCCD effectively controls its expenditures. (Standards 3.6, 3.7, 4.4) </a:t>
            </a:r>
            <a:r>
              <a:rPr lang="en-US" sz="1400" baseline="0">
                <a:solidFill>
                  <a:schemeClr val="tx1"/>
                </a:solidFill>
              </a:rPr>
              <a:t>(N=194)</a:t>
            </a:r>
          </a:p>
        </c:rich>
      </c:tx>
      <c:layout>
        <c:manualLayout>
          <c:xMode val="edge"/>
          <c:yMode val="edge"/>
          <c:x val="0.1150781293574195"/>
          <c:y val="3.1189083820662766E-2"/>
        </c:manualLayout>
      </c:layout>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stacked"/>
        <c:varyColors val="0"/>
        <c:ser>
          <c:idx val="0"/>
          <c:order val="0"/>
          <c:tx>
            <c:strRef>
              <c:f>'[AIQ Survey Results 11.16.23.v1.xlsx]Charts'!$D$554</c:f>
              <c:strCache>
                <c:ptCount val="1"/>
                <c:pt idx="0">
                  <c:v>Strongly agree</c:v>
                </c:pt>
              </c:strCache>
            </c:strRef>
          </c:tx>
          <c:spPr>
            <a:solidFill>
              <a:srgbClr val="B607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11.16.23.v1.xlsx]Charts'!$E$553</c:f>
              <c:numCache>
                <c:formatCode>General</c:formatCode>
                <c:ptCount val="1"/>
              </c:numCache>
            </c:numRef>
          </c:cat>
          <c:val>
            <c:numRef>
              <c:f>'[AIQ Survey Results 11.16.23.v1.xlsx]Charts'!$E$554</c:f>
              <c:numCache>
                <c:formatCode>0%</c:formatCode>
                <c:ptCount val="1"/>
                <c:pt idx="0">
                  <c:v>0.25257731958762886</c:v>
                </c:pt>
              </c:numCache>
            </c:numRef>
          </c:val>
          <c:extLst>
            <c:ext xmlns:c16="http://schemas.microsoft.com/office/drawing/2014/chart" uri="{C3380CC4-5D6E-409C-BE32-E72D297353CC}">
              <c16:uniqueId val="{00000000-3023-4954-9B30-7DC2AC623650}"/>
            </c:ext>
          </c:extLst>
        </c:ser>
        <c:ser>
          <c:idx val="1"/>
          <c:order val="1"/>
          <c:tx>
            <c:strRef>
              <c:f>'[AIQ Survey Results 11.16.23.v1.xlsx]Charts'!$D$555</c:f>
              <c:strCache>
                <c:ptCount val="1"/>
                <c:pt idx="0">
                  <c:v>Somewhat agree</c:v>
                </c:pt>
              </c:strCache>
            </c:strRef>
          </c:tx>
          <c:spPr>
            <a:solidFill>
              <a:srgbClr val="FDBFC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11.16.23.v1.xlsx]Charts'!$E$553</c:f>
              <c:numCache>
                <c:formatCode>General</c:formatCode>
                <c:ptCount val="1"/>
              </c:numCache>
            </c:numRef>
          </c:cat>
          <c:val>
            <c:numRef>
              <c:f>'[AIQ Survey Results 11.16.23.v1.xlsx]Charts'!$E$555</c:f>
              <c:numCache>
                <c:formatCode>0%</c:formatCode>
                <c:ptCount val="1"/>
                <c:pt idx="0">
                  <c:v>0.25773195876288657</c:v>
                </c:pt>
              </c:numCache>
            </c:numRef>
          </c:val>
          <c:extLst>
            <c:ext xmlns:c16="http://schemas.microsoft.com/office/drawing/2014/chart" uri="{C3380CC4-5D6E-409C-BE32-E72D297353CC}">
              <c16:uniqueId val="{00000001-3023-4954-9B30-7DC2AC623650}"/>
            </c:ext>
          </c:extLst>
        </c:ser>
        <c:ser>
          <c:idx val="2"/>
          <c:order val="2"/>
          <c:tx>
            <c:strRef>
              <c:f>'[AIQ Survey Results 11.16.23.v1.xlsx]Charts'!$D$556</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11.16.23.v1.xlsx]Charts'!$E$553</c:f>
              <c:numCache>
                <c:formatCode>General</c:formatCode>
                <c:ptCount val="1"/>
              </c:numCache>
            </c:numRef>
          </c:cat>
          <c:val>
            <c:numRef>
              <c:f>'[AIQ Survey Results 11.16.23.v1.xlsx]Charts'!$E$556</c:f>
              <c:numCache>
                <c:formatCode>0%</c:formatCode>
                <c:ptCount val="1"/>
                <c:pt idx="0">
                  <c:v>0.25773195876288657</c:v>
                </c:pt>
              </c:numCache>
            </c:numRef>
          </c:val>
          <c:extLst>
            <c:ext xmlns:c16="http://schemas.microsoft.com/office/drawing/2014/chart" uri="{C3380CC4-5D6E-409C-BE32-E72D297353CC}">
              <c16:uniqueId val="{00000002-3023-4954-9B30-7DC2AC623650}"/>
            </c:ext>
          </c:extLst>
        </c:ser>
        <c:ser>
          <c:idx val="3"/>
          <c:order val="3"/>
          <c:tx>
            <c:strRef>
              <c:f>'[AIQ Survey Results 11.16.23.v1.xlsx]Charts'!$D$557</c:f>
              <c:strCache>
                <c:ptCount val="1"/>
                <c:pt idx="0">
                  <c:v>Somewhat disagree</c:v>
                </c:pt>
              </c:strCache>
            </c:strRef>
          </c:tx>
          <c:spPr>
            <a:solidFill>
              <a:schemeClr val="bg1">
                <a:lumMod val="85000"/>
              </a:schemeClr>
            </a:solidFill>
            <a:ln>
              <a:noFill/>
            </a:ln>
            <a:effectLst/>
          </c:spPr>
          <c:invertIfNegative val="0"/>
          <c:dLbls>
            <c:dLbl>
              <c:idx val="0"/>
              <c:layout>
                <c:manualLayout>
                  <c:x val="1.6158762597423413E-4"/>
                  <c:y val="-7.797270955165691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023-4954-9B30-7DC2AC623650}"/>
                </c:ext>
              </c:extLst>
            </c:dLbl>
            <c:dLbl>
              <c:idx val="3"/>
              <c:layout>
                <c:manualLayout>
                  <c:x val="1.96551464442856E-5"/>
                  <c:y val="-7.1474158080112246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023-4954-9B30-7DC2AC62365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11.16.23.v1.xlsx]Charts'!$E$553</c:f>
              <c:numCache>
                <c:formatCode>General</c:formatCode>
                <c:ptCount val="1"/>
              </c:numCache>
            </c:numRef>
          </c:cat>
          <c:val>
            <c:numRef>
              <c:f>'[AIQ Survey Results 11.16.23.v1.xlsx]Charts'!$E$557</c:f>
              <c:numCache>
                <c:formatCode>0%</c:formatCode>
                <c:ptCount val="1"/>
                <c:pt idx="0">
                  <c:v>0.13402061855670103</c:v>
                </c:pt>
              </c:numCache>
            </c:numRef>
          </c:val>
          <c:extLst>
            <c:ext xmlns:c16="http://schemas.microsoft.com/office/drawing/2014/chart" uri="{C3380CC4-5D6E-409C-BE32-E72D297353CC}">
              <c16:uniqueId val="{00000005-3023-4954-9B30-7DC2AC623650}"/>
            </c:ext>
          </c:extLst>
        </c:ser>
        <c:ser>
          <c:idx val="4"/>
          <c:order val="4"/>
          <c:tx>
            <c:strRef>
              <c:f>'[AIQ Survey Results 11.16.23.v1.xlsx]Charts'!$D$558</c:f>
              <c:strCache>
                <c:ptCount val="1"/>
                <c:pt idx="0">
                  <c:v>Strongly disagree</c:v>
                </c:pt>
              </c:strCache>
            </c:strRef>
          </c:tx>
          <c:spPr>
            <a:solidFill>
              <a:schemeClr val="tx1"/>
            </a:solidFill>
            <a:ln>
              <a:noFill/>
            </a:ln>
            <a:effectLst/>
          </c:spPr>
          <c:invertIfNegative val="0"/>
          <c:dLbls>
            <c:dLbl>
              <c:idx val="0"/>
              <c:layout>
                <c:manualLayout>
                  <c:x val="-1.8678858766350319E-16"/>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023-4954-9B30-7DC2AC623650}"/>
                </c:ext>
              </c:extLst>
            </c:dLbl>
            <c:dLbl>
              <c:idx val="1"/>
              <c:layout>
                <c:manualLayout>
                  <c:x val="-4.8245362012216302E-4"/>
                  <c:y val="-3.898635477582988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023-4954-9B30-7DC2AC623650}"/>
                </c:ext>
              </c:extLst>
            </c:dLbl>
            <c:dLbl>
              <c:idx val="2"/>
              <c:layout>
                <c:manualLayout>
                  <c:x val="-3.5473142193103726E-4"/>
                  <c:y val="-3.898635477582810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023-4954-9B30-7DC2AC623650}"/>
                </c:ext>
              </c:extLst>
            </c:dLbl>
            <c:dLbl>
              <c:idx val="3"/>
              <c:layout>
                <c:manualLayout>
                  <c:x val="1.2735732645082307E-3"/>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023-4954-9B30-7DC2AC623650}"/>
                </c:ext>
              </c:extLst>
            </c:dLbl>
            <c:dLbl>
              <c:idx val="4"/>
              <c:layout>
                <c:manualLayout>
                  <c:x val="1.3739852980616887E-3"/>
                  <c:y val="-3.898634280783360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023-4954-9B30-7DC2AC62365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11.16.23.v1.xlsx]Charts'!$E$553</c:f>
              <c:numCache>
                <c:formatCode>General</c:formatCode>
                <c:ptCount val="1"/>
              </c:numCache>
            </c:numRef>
          </c:cat>
          <c:val>
            <c:numRef>
              <c:f>'[AIQ Survey Results 11.16.23.v1.xlsx]Charts'!$E$558</c:f>
              <c:numCache>
                <c:formatCode>0%</c:formatCode>
                <c:ptCount val="1"/>
                <c:pt idx="0">
                  <c:v>9.7938144329896906E-2</c:v>
                </c:pt>
              </c:numCache>
            </c:numRef>
          </c:val>
          <c:extLst>
            <c:ext xmlns:c16="http://schemas.microsoft.com/office/drawing/2014/chart" uri="{C3380CC4-5D6E-409C-BE32-E72D297353CC}">
              <c16:uniqueId val="{0000000B-3023-4954-9B30-7DC2AC623650}"/>
            </c:ext>
          </c:extLst>
        </c:ser>
        <c:dLbls>
          <c:dLblPos val="ctr"/>
          <c:showLegendKey val="0"/>
          <c:showVal val="1"/>
          <c:showCatName val="0"/>
          <c:showSerName val="0"/>
          <c:showPercent val="0"/>
          <c:showBubbleSize val="0"/>
        </c:dLbls>
        <c:gapWidth val="150"/>
        <c:overlap val="100"/>
        <c:axId val="489688080"/>
        <c:axId val="489686112"/>
      </c:barChart>
      <c:catAx>
        <c:axId val="489688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89686112"/>
        <c:crosses val="autoZero"/>
        <c:auto val="1"/>
        <c:lblAlgn val="ctr"/>
        <c:lblOffset val="100"/>
        <c:noMultiLvlLbl val="0"/>
      </c:catAx>
      <c:valAx>
        <c:axId val="48968611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9688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solidFill>
                <a:latin typeface="+mn-lt"/>
                <a:ea typeface="+mn-ea"/>
                <a:cs typeface="+mn-cs"/>
              </a:defRPr>
            </a:pPr>
            <a:r>
              <a:rPr lang="en-US" sz="1400" b="0" i="0" u="none" strike="noStrike" baseline="0">
                <a:effectLst/>
              </a:rPr>
              <a:t>Bakersfield College's structure for decision-making provides opportunities for stakeholder participation and ensures the inclusion of relevant perspectives. (Standard 4.2) </a:t>
            </a:r>
            <a:r>
              <a:rPr lang="en-US" sz="1400" baseline="0">
                <a:solidFill>
                  <a:schemeClr val="tx1"/>
                </a:solidFill>
              </a:rPr>
              <a:t>(N=207)</a:t>
            </a:r>
          </a:p>
        </c:rich>
      </c:tx>
      <c:layout>
        <c:manualLayout>
          <c:xMode val="edge"/>
          <c:yMode val="edge"/>
          <c:x val="0.1150781293574195"/>
          <c:y val="3.1189083820662766E-2"/>
        </c:manualLayout>
      </c:layout>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stacked"/>
        <c:varyColors val="0"/>
        <c:ser>
          <c:idx val="0"/>
          <c:order val="0"/>
          <c:tx>
            <c:strRef>
              <c:f>'[AIQ Survey Results 11.16.23.v1.xlsx]Charts'!$D$573</c:f>
              <c:strCache>
                <c:ptCount val="1"/>
                <c:pt idx="0">
                  <c:v>Strongly agree</c:v>
                </c:pt>
              </c:strCache>
            </c:strRef>
          </c:tx>
          <c:spPr>
            <a:solidFill>
              <a:srgbClr val="B607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11.16.23.v1.xlsx]Charts'!$E$572</c:f>
              <c:numCache>
                <c:formatCode>General</c:formatCode>
                <c:ptCount val="1"/>
              </c:numCache>
            </c:numRef>
          </c:cat>
          <c:val>
            <c:numRef>
              <c:f>'[AIQ Survey Results 11.16.23.v1.xlsx]Charts'!$E$573</c:f>
              <c:numCache>
                <c:formatCode>0%</c:formatCode>
                <c:ptCount val="1"/>
                <c:pt idx="0">
                  <c:v>0.22705314009661837</c:v>
                </c:pt>
              </c:numCache>
            </c:numRef>
          </c:val>
          <c:extLst>
            <c:ext xmlns:c16="http://schemas.microsoft.com/office/drawing/2014/chart" uri="{C3380CC4-5D6E-409C-BE32-E72D297353CC}">
              <c16:uniqueId val="{00000000-C49F-4F95-9CED-7DD5A6E53E79}"/>
            </c:ext>
          </c:extLst>
        </c:ser>
        <c:ser>
          <c:idx val="1"/>
          <c:order val="1"/>
          <c:tx>
            <c:strRef>
              <c:f>'[AIQ Survey Results 11.16.23.v1.xlsx]Charts'!$D$574</c:f>
              <c:strCache>
                <c:ptCount val="1"/>
                <c:pt idx="0">
                  <c:v>Somewhat agree</c:v>
                </c:pt>
              </c:strCache>
            </c:strRef>
          </c:tx>
          <c:spPr>
            <a:solidFill>
              <a:srgbClr val="FDBFC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11.16.23.v1.xlsx]Charts'!$E$572</c:f>
              <c:numCache>
                <c:formatCode>General</c:formatCode>
                <c:ptCount val="1"/>
              </c:numCache>
            </c:numRef>
          </c:cat>
          <c:val>
            <c:numRef>
              <c:f>'[AIQ Survey Results 11.16.23.v1.xlsx]Charts'!$E$574</c:f>
              <c:numCache>
                <c:formatCode>0%</c:formatCode>
                <c:ptCount val="1"/>
                <c:pt idx="0">
                  <c:v>0.24637681159420291</c:v>
                </c:pt>
              </c:numCache>
            </c:numRef>
          </c:val>
          <c:extLst>
            <c:ext xmlns:c16="http://schemas.microsoft.com/office/drawing/2014/chart" uri="{C3380CC4-5D6E-409C-BE32-E72D297353CC}">
              <c16:uniqueId val="{00000001-C49F-4F95-9CED-7DD5A6E53E79}"/>
            </c:ext>
          </c:extLst>
        </c:ser>
        <c:ser>
          <c:idx val="2"/>
          <c:order val="2"/>
          <c:tx>
            <c:strRef>
              <c:f>'[AIQ Survey Results 11.16.23.v1.xlsx]Charts'!$D$575</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11.16.23.v1.xlsx]Charts'!$E$572</c:f>
              <c:numCache>
                <c:formatCode>General</c:formatCode>
                <c:ptCount val="1"/>
              </c:numCache>
            </c:numRef>
          </c:cat>
          <c:val>
            <c:numRef>
              <c:f>'[AIQ Survey Results 11.16.23.v1.xlsx]Charts'!$E$575</c:f>
              <c:numCache>
                <c:formatCode>0%</c:formatCode>
                <c:ptCount val="1"/>
                <c:pt idx="0">
                  <c:v>0.19323671497584541</c:v>
                </c:pt>
              </c:numCache>
            </c:numRef>
          </c:val>
          <c:extLst>
            <c:ext xmlns:c16="http://schemas.microsoft.com/office/drawing/2014/chart" uri="{C3380CC4-5D6E-409C-BE32-E72D297353CC}">
              <c16:uniqueId val="{00000002-C49F-4F95-9CED-7DD5A6E53E79}"/>
            </c:ext>
          </c:extLst>
        </c:ser>
        <c:ser>
          <c:idx val="3"/>
          <c:order val="3"/>
          <c:tx>
            <c:strRef>
              <c:f>'[AIQ Survey Results 11.16.23.v1.xlsx]Charts'!$D$576</c:f>
              <c:strCache>
                <c:ptCount val="1"/>
                <c:pt idx="0">
                  <c:v>Somewhat disagree</c:v>
                </c:pt>
              </c:strCache>
            </c:strRef>
          </c:tx>
          <c:spPr>
            <a:solidFill>
              <a:schemeClr val="bg1">
                <a:lumMod val="85000"/>
              </a:schemeClr>
            </a:solidFill>
            <a:ln>
              <a:noFill/>
            </a:ln>
            <a:effectLst/>
          </c:spPr>
          <c:invertIfNegative val="0"/>
          <c:dLbls>
            <c:dLbl>
              <c:idx val="0"/>
              <c:layout>
                <c:manualLayout>
                  <c:x val="1.6158762597423413E-4"/>
                  <c:y val="-7.797270955165691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49F-4F95-9CED-7DD5A6E53E79}"/>
                </c:ext>
              </c:extLst>
            </c:dLbl>
            <c:dLbl>
              <c:idx val="3"/>
              <c:layout>
                <c:manualLayout>
                  <c:x val="1.96551464442856E-5"/>
                  <c:y val="-7.1474158080112246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49F-4F95-9CED-7DD5A6E53E79}"/>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11.16.23.v1.xlsx]Charts'!$E$572</c:f>
              <c:numCache>
                <c:formatCode>General</c:formatCode>
                <c:ptCount val="1"/>
              </c:numCache>
            </c:numRef>
          </c:cat>
          <c:val>
            <c:numRef>
              <c:f>'[AIQ Survey Results 11.16.23.v1.xlsx]Charts'!$E$576</c:f>
              <c:numCache>
                <c:formatCode>0%</c:formatCode>
                <c:ptCount val="1"/>
                <c:pt idx="0">
                  <c:v>0.15458937198067632</c:v>
                </c:pt>
              </c:numCache>
            </c:numRef>
          </c:val>
          <c:extLst>
            <c:ext xmlns:c16="http://schemas.microsoft.com/office/drawing/2014/chart" uri="{C3380CC4-5D6E-409C-BE32-E72D297353CC}">
              <c16:uniqueId val="{00000005-C49F-4F95-9CED-7DD5A6E53E79}"/>
            </c:ext>
          </c:extLst>
        </c:ser>
        <c:ser>
          <c:idx val="4"/>
          <c:order val="4"/>
          <c:tx>
            <c:strRef>
              <c:f>'[AIQ Survey Results 11.16.23.v1.xlsx]Charts'!$D$577</c:f>
              <c:strCache>
                <c:ptCount val="1"/>
                <c:pt idx="0">
                  <c:v>Strongly disagree</c:v>
                </c:pt>
              </c:strCache>
            </c:strRef>
          </c:tx>
          <c:spPr>
            <a:solidFill>
              <a:schemeClr val="tx1"/>
            </a:solidFill>
            <a:ln>
              <a:noFill/>
            </a:ln>
            <a:effectLst/>
          </c:spPr>
          <c:invertIfNegative val="0"/>
          <c:dLbls>
            <c:dLbl>
              <c:idx val="0"/>
              <c:layout>
                <c:manualLayout>
                  <c:x val="-1.8678858766350319E-16"/>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49F-4F95-9CED-7DD5A6E53E79}"/>
                </c:ext>
              </c:extLst>
            </c:dLbl>
            <c:dLbl>
              <c:idx val="1"/>
              <c:layout>
                <c:manualLayout>
                  <c:x val="-4.8245362012216302E-4"/>
                  <c:y val="-3.898635477582988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49F-4F95-9CED-7DD5A6E53E79}"/>
                </c:ext>
              </c:extLst>
            </c:dLbl>
            <c:dLbl>
              <c:idx val="2"/>
              <c:layout>
                <c:manualLayout>
                  <c:x val="-3.5473142193103726E-4"/>
                  <c:y val="-3.898635477582810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49F-4F95-9CED-7DD5A6E53E79}"/>
                </c:ext>
              </c:extLst>
            </c:dLbl>
            <c:dLbl>
              <c:idx val="3"/>
              <c:layout>
                <c:manualLayout>
                  <c:x val="1.2735732645082307E-3"/>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49F-4F95-9CED-7DD5A6E53E79}"/>
                </c:ext>
              </c:extLst>
            </c:dLbl>
            <c:dLbl>
              <c:idx val="4"/>
              <c:layout>
                <c:manualLayout>
                  <c:x val="1.3739852980616887E-3"/>
                  <c:y val="-3.898634280783360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49F-4F95-9CED-7DD5A6E53E79}"/>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11.16.23.v1.xlsx]Charts'!$E$572</c:f>
              <c:numCache>
                <c:formatCode>General</c:formatCode>
                <c:ptCount val="1"/>
              </c:numCache>
            </c:numRef>
          </c:cat>
          <c:val>
            <c:numRef>
              <c:f>'[AIQ Survey Results 11.16.23.v1.xlsx]Charts'!$E$577</c:f>
              <c:numCache>
                <c:formatCode>0%</c:formatCode>
                <c:ptCount val="1"/>
                <c:pt idx="0">
                  <c:v>0.17874396135265699</c:v>
                </c:pt>
              </c:numCache>
            </c:numRef>
          </c:val>
          <c:extLst>
            <c:ext xmlns:c16="http://schemas.microsoft.com/office/drawing/2014/chart" uri="{C3380CC4-5D6E-409C-BE32-E72D297353CC}">
              <c16:uniqueId val="{0000000B-C49F-4F95-9CED-7DD5A6E53E79}"/>
            </c:ext>
          </c:extLst>
        </c:ser>
        <c:dLbls>
          <c:dLblPos val="ctr"/>
          <c:showLegendKey val="0"/>
          <c:showVal val="1"/>
          <c:showCatName val="0"/>
          <c:showSerName val="0"/>
          <c:showPercent val="0"/>
          <c:showBubbleSize val="0"/>
        </c:dLbls>
        <c:gapWidth val="150"/>
        <c:overlap val="100"/>
        <c:axId val="489688080"/>
        <c:axId val="489686112"/>
      </c:barChart>
      <c:catAx>
        <c:axId val="489688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89686112"/>
        <c:crosses val="autoZero"/>
        <c:auto val="1"/>
        <c:lblAlgn val="ctr"/>
        <c:lblOffset val="100"/>
        <c:noMultiLvlLbl val="0"/>
      </c:catAx>
      <c:valAx>
        <c:axId val="48968611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9688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solidFill>
                <a:latin typeface="+mn-lt"/>
                <a:ea typeface="+mn-ea"/>
                <a:cs typeface="+mn-cs"/>
              </a:defRPr>
            </a:pPr>
            <a:r>
              <a:rPr lang="en-US" sz="1400" b="0" i="0" u="none" strike="noStrike" baseline="0">
                <a:effectLst/>
              </a:rPr>
              <a:t>Bakersfield College's decision-making practices support a climate of collaboration and innovation that advances the mission and prioritizes equitable student outcomes. (Standard 4.3) </a:t>
            </a:r>
            <a:r>
              <a:rPr lang="en-US" sz="1400" baseline="0">
                <a:solidFill>
                  <a:schemeClr val="tx1"/>
                </a:solidFill>
              </a:rPr>
              <a:t>(N=225)</a:t>
            </a:r>
          </a:p>
        </c:rich>
      </c:tx>
      <c:layout>
        <c:manualLayout>
          <c:xMode val="edge"/>
          <c:yMode val="edge"/>
          <c:x val="0.1150781293574195"/>
          <c:y val="3.1189083820662766E-2"/>
        </c:manualLayout>
      </c:layout>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stacked"/>
        <c:varyColors val="0"/>
        <c:ser>
          <c:idx val="0"/>
          <c:order val="0"/>
          <c:tx>
            <c:strRef>
              <c:f>'[AIQ Survey Results 11.16.23.v1.xlsx]Charts'!$D$592</c:f>
              <c:strCache>
                <c:ptCount val="1"/>
                <c:pt idx="0">
                  <c:v>Strongly agree</c:v>
                </c:pt>
              </c:strCache>
            </c:strRef>
          </c:tx>
          <c:spPr>
            <a:solidFill>
              <a:srgbClr val="B607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11.16.23.v1.xlsx]Charts'!$E$591</c:f>
              <c:numCache>
                <c:formatCode>General</c:formatCode>
                <c:ptCount val="1"/>
              </c:numCache>
            </c:numRef>
          </c:cat>
          <c:val>
            <c:numRef>
              <c:f>'[AIQ Survey Results 11.16.23.v1.xlsx]Charts'!$E$592</c:f>
              <c:numCache>
                <c:formatCode>0%</c:formatCode>
                <c:ptCount val="1"/>
                <c:pt idx="0">
                  <c:v>0.24</c:v>
                </c:pt>
              </c:numCache>
            </c:numRef>
          </c:val>
          <c:extLst>
            <c:ext xmlns:c16="http://schemas.microsoft.com/office/drawing/2014/chart" uri="{C3380CC4-5D6E-409C-BE32-E72D297353CC}">
              <c16:uniqueId val="{00000000-76FA-476B-92C0-28FCCC8C322D}"/>
            </c:ext>
          </c:extLst>
        </c:ser>
        <c:ser>
          <c:idx val="1"/>
          <c:order val="1"/>
          <c:tx>
            <c:strRef>
              <c:f>'[AIQ Survey Results 11.16.23.v1.xlsx]Charts'!$D$593</c:f>
              <c:strCache>
                <c:ptCount val="1"/>
                <c:pt idx="0">
                  <c:v>Somewhat agree</c:v>
                </c:pt>
              </c:strCache>
            </c:strRef>
          </c:tx>
          <c:spPr>
            <a:solidFill>
              <a:srgbClr val="FDBFC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11.16.23.v1.xlsx]Charts'!$E$591</c:f>
              <c:numCache>
                <c:formatCode>General</c:formatCode>
                <c:ptCount val="1"/>
              </c:numCache>
            </c:numRef>
          </c:cat>
          <c:val>
            <c:numRef>
              <c:f>'[AIQ Survey Results 11.16.23.v1.xlsx]Charts'!$E$593</c:f>
              <c:numCache>
                <c:formatCode>0%</c:formatCode>
                <c:ptCount val="1"/>
                <c:pt idx="0">
                  <c:v>0.24</c:v>
                </c:pt>
              </c:numCache>
            </c:numRef>
          </c:val>
          <c:extLst>
            <c:ext xmlns:c16="http://schemas.microsoft.com/office/drawing/2014/chart" uri="{C3380CC4-5D6E-409C-BE32-E72D297353CC}">
              <c16:uniqueId val="{00000001-76FA-476B-92C0-28FCCC8C322D}"/>
            </c:ext>
          </c:extLst>
        </c:ser>
        <c:ser>
          <c:idx val="2"/>
          <c:order val="2"/>
          <c:tx>
            <c:strRef>
              <c:f>'[AIQ Survey Results 11.16.23.v1.xlsx]Charts'!$D$594</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11.16.23.v1.xlsx]Charts'!$E$591</c:f>
              <c:numCache>
                <c:formatCode>General</c:formatCode>
                <c:ptCount val="1"/>
              </c:numCache>
            </c:numRef>
          </c:cat>
          <c:val>
            <c:numRef>
              <c:f>'[AIQ Survey Results 11.16.23.v1.xlsx]Charts'!$E$594</c:f>
              <c:numCache>
                <c:formatCode>0%</c:formatCode>
                <c:ptCount val="1"/>
                <c:pt idx="0">
                  <c:v>0.17777777777777778</c:v>
                </c:pt>
              </c:numCache>
            </c:numRef>
          </c:val>
          <c:extLst>
            <c:ext xmlns:c16="http://schemas.microsoft.com/office/drawing/2014/chart" uri="{C3380CC4-5D6E-409C-BE32-E72D297353CC}">
              <c16:uniqueId val="{00000002-76FA-476B-92C0-28FCCC8C322D}"/>
            </c:ext>
          </c:extLst>
        </c:ser>
        <c:ser>
          <c:idx val="3"/>
          <c:order val="3"/>
          <c:tx>
            <c:strRef>
              <c:f>'[AIQ Survey Results 11.16.23.v1.xlsx]Charts'!$D$595</c:f>
              <c:strCache>
                <c:ptCount val="1"/>
                <c:pt idx="0">
                  <c:v>Somewhat disagree</c:v>
                </c:pt>
              </c:strCache>
            </c:strRef>
          </c:tx>
          <c:spPr>
            <a:solidFill>
              <a:schemeClr val="bg1">
                <a:lumMod val="85000"/>
              </a:schemeClr>
            </a:solidFill>
            <a:ln>
              <a:noFill/>
            </a:ln>
            <a:effectLst/>
          </c:spPr>
          <c:invertIfNegative val="0"/>
          <c:dLbls>
            <c:dLbl>
              <c:idx val="0"/>
              <c:layout>
                <c:manualLayout>
                  <c:x val="1.6158762597423413E-4"/>
                  <c:y val="-7.797270955165691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6FA-476B-92C0-28FCCC8C322D}"/>
                </c:ext>
              </c:extLst>
            </c:dLbl>
            <c:dLbl>
              <c:idx val="3"/>
              <c:layout>
                <c:manualLayout>
                  <c:x val="1.96551464442856E-5"/>
                  <c:y val="-7.1474158080112246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6FA-476B-92C0-28FCCC8C322D}"/>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11.16.23.v1.xlsx]Charts'!$E$591</c:f>
              <c:numCache>
                <c:formatCode>General</c:formatCode>
                <c:ptCount val="1"/>
              </c:numCache>
            </c:numRef>
          </c:cat>
          <c:val>
            <c:numRef>
              <c:f>'[AIQ Survey Results 11.16.23.v1.xlsx]Charts'!$E$595</c:f>
              <c:numCache>
                <c:formatCode>0%</c:formatCode>
                <c:ptCount val="1"/>
                <c:pt idx="0">
                  <c:v>0.17777777777777778</c:v>
                </c:pt>
              </c:numCache>
            </c:numRef>
          </c:val>
          <c:extLst>
            <c:ext xmlns:c16="http://schemas.microsoft.com/office/drawing/2014/chart" uri="{C3380CC4-5D6E-409C-BE32-E72D297353CC}">
              <c16:uniqueId val="{00000005-76FA-476B-92C0-28FCCC8C322D}"/>
            </c:ext>
          </c:extLst>
        </c:ser>
        <c:ser>
          <c:idx val="4"/>
          <c:order val="4"/>
          <c:tx>
            <c:strRef>
              <c:f>'[AIQ Survey Results 11.16.23.v1.xlsx]Charts'!$D$596</c:f>
              <c:strCache>
                <c:ptCount val="1"/>
                <c:pt idx="0">
                  <c:v>Strongly disagree</c:v>
                </c:pt>
              </c:strCache>
            </c:strRef>
          </c:tx>
          <c:spPr>
            <a:solidFill>
              <a:schemeClr val="tx1"/>
            </a:solidFill>
            <a:ln>
              <a:noFill/>
            </a:ln>
            <a:effectLst/>
          </c:spPr>
          <c:invertIfNegative val="0"/>
          <c:dLbls>
            <c:dLbl>
              <c:idx val="0"/>
              <c:layout>
                <c:manualLayout>
                  <c:x val="-1.8678858766350319E-16"/>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6FA-476B-92C0-28FCCC8C322D}"/>
                </c:ext>
              </c:extLst>
            </c:dLbl>
            <c:dLbl>
              <c:idx val="1"/>
              <c:layout>
                <c:manualLayout>
                  <c:x val="-4.8245362012216302E-4"/>
                  <c:y val="-3.898635477582988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6FA-476B-92C0-28FCCC8C322D}"/>
                </c:ext>
              </c:extLst>
            </c:dLbl>
            <c:dLbl>
              <c:idx val="2"/>
              <c:layout>
                <c:manualLayout>
                  <c:x val="-3.5473142193103726E-4"/>
                  <c:y val="-3.898635477582810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6FA-476B-92C0-28FCCC8C322D}"/>
                </c:ext>
              </c:extLst>
            </c:dLbl>
            <c:dLbl>
              <c:idx val="3"/>
              <c:layout>
                <c:manualLayout>
                  <c:x val="1.2735732645082307E-3"/>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6FA-476B-92C0-28FCCC8C322D}"/>
                </c:ext>
              </c:extLst>
            </c:dLbl>
            <c:dLbl>
              <c:idx val="4"/>
              <c:layout>
                <c:manualLayout>
                  <c:x val="1.3739852980616887E-3"/>
                  <c:y val="-3.898634280783360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6FA-476B-92C0-28FCCC8C322D}"/>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11.16.23.v1.xlsx]Charts'!$E$591</c:f>
              <c:numCache>
                <c:formatCode>General</c:formatCode>
                <c:ptCount val="1"/>
              </c:numCache>
            </c:numRef>
          </c:cat>
          <c:val>
            <c:numRef>
              <c:f>'[AIQ Survey Results 11.16.23.v1.xlsx]Charts'!$E$596</c:f>
              <c:numCache>
                <c:formatCode>0%</c:formatCode>
                <c:ptCount val="1"/>
                <c:pt idx="0">
                  <c:v>0.16444444444444445</c:v>
                </c:pt>
              </c:numCache>
            </c:numRef>
          </c:val>
          <c:extLst>
            <c:ext xmlns:c16="http://schemas.microsoft.com/office/drawing/2014/chart" uri="{C3380CC4-5D6E-409C-BE32-E72D297353CC}">
              <c16:uniqueId val="{0000000B-76FA-476B-92C0-28FCCC8C322D}"/>
            </c:ext>
          </c:extLst>
        </c:ser>
        <c:dLbls>
          <c:dLblPos val="ctr"/>
          <c:showLegendKey val="0"/>
          <c:showVal val="1"/>
          <c:showCatName val="0"/>
          <c:showSerName val="0"/>
          <c:showPercent val="0"/>
          <c:showBubbleSize val="0"/>
        </c:dLbls>
        <c:gapWidth val="150"/>
        <c:overlap val="100"/>
        <c:axId val="489688080"/>
        <c:axId val="489686112"/>
      </c:barChart>
      <c:catAx>
        <c:axId val="489688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89686112"/>
        <c:crosses val="autoZero"/>
        <c:auto val="1"/>
        <c:lblAlgn val="ctr"/>
        <c:lblOffset val="100"/>
        <c:noMultiLvlLbl val="0"/>
      </c:catAx>
      <c:valAx>
        <c:axId val="48968611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9688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solidFill>
                <a:latin typeface="+mn-lt"/>
                <a:ea typeface="+mn-ea"/>
                <a:cs typeface="+mn-cs"/>
              </a:defRPr>
            </a:pPr>
            <a:r>
              <a:rPr lang="en-US" sz="1400" b="0" i="0" u="none" strike="noStrike" baseline="0">
                <a:effectLst/>
              </a:rPr>
              <a:t>The KCCD Board of Trustees functions effectively as a collective entity to promote Bakersfield College's values and mission and fulfill its fiduciary responsibilities. (Standard 4.6) </a:t>
            </a:r>
            <a:r>
              <a:rPr lang="en-US" sz="1400" baseline="0">
                <a:solidFill>
                  <a:schemeClr val="tx1"/>
                </a:solidFill>
              </a:rPr>
              <a:t>(N=201)</a:t>
            </a:r>
          </a:p>
        </c:rich>
      </c:tx>
      <c:layout>
        <c:manualLayout>
          <c:xMode val="edge"/>
          <c:yMode val="edge"/>
          <c:x val="0.1150781293574195"/>
          <c:y val="3.1189083820662766E-2"/>
        </c:manualLayout>
      </c:layout>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stacked"/>
        <c:varyColors val="0"/>
        <c:ser>
          <c:idx val="0"/>
          <c:order val="0"/>
          <c:tx>
            <c:strRef>
              <c:f>'[AIQ Survey Results 11.16.23.v1.xlsx]Charts'!$D$613</c:f>
              <c:strCache>
                <c:ptCount val="1"/>
                <c:pt idx="0">
                  <c:v>Strongly agree</c:v>
                </c:pt>
              </c:strCache>
            </c:strRef>
          </c:tx>
          <c:spPr>
            <a:solidFill>
              <a:srgbClr val="B607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11.16.23.v1.xlsx]Charts'!$E$612</c:f>
              <c:numCache>
                <c:formatCode>General</c:formatCode>
                <c:ptCount val="1"/>
              </c:numCache>
            </c:numRef>
          </c:cat>
          <c:val>
            <c:numRef>
              <c:f>'[AIQ Survey Results 11.16.23.v1.xlsx]Charts'!$E$613</c:f>
              <c:numCache>
                <c:formatCode>0%</c:formatCode>
                <c:ptCount val="1"/>
                <c:pt idx="0">
                  <c:v>0.21890547263681592</c:v>
                </c:pt>
              </c:numCache>
            </c:numRef>
          </c:val>
          <c:extLst>
            <c:ext xmlns:c16="http://schemas.microsoft.com/office/drawing/2014/chart" uri="{C3380CC4-5D6E-409C-BE32-E72D297353CC}">
              <c16:uniqueId val="{00000000-CF4B-4237-9747-9143717E72F2}"/>
            </c:ext>
          </c:extLst>
        </c:ser>
        <c:ser>
          <c:idx val="1"/>
          <c:order val="1"/>
          <c:tx>
            <c:strRef>
              <c:f>'[AIQ Survey Results 11.16.23.v1.xlsx]Charts'!$D$614</c:f>
              <c:strCache>
                <c:ptCount val="1"/>
                <c:pt idx="0">
                  <c:v>Somewhat agree</c:v>
                </c:pt>
              </c:strCache>
            </c:strRef>
          </c:tx>
          <c:spPr>
            <a:solidFill>
              <a:srgbClr val="FDBFC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11.16.23.v1.xlsx]Charts'!$E$612</c:f>
              <c:numCache>
                <c:formatCode>General</c:formatCode>
                <c:ptCount val="1"/>
              </c:numCache>
            </c:numRef>
          </c:cat>
          <c:val>
            <c:numRef>
              <c:f>'[AIQ Survey Results 11.16.23.v1.xlsx]Charts'!$E$614</c:f>
              <c:numCache>
                <c:formatCode>0%</c:formatCode>
                <c:ptCount val="1"/>
                <c:pt idx="0">
                  <c:v>0.29353233830845771</c:v>
                </c:pt>
              </c:numCache>
            </c:numRef>
          </c:val>
          <c:extLst>
            <c:ext xmlns:c16="http://schemas.microsoft.com/office/drawing/2014/chart" uri="{C3380CC4-5D6E-409C-BE32-E72D297353CC}">
              <c16:uniqueId val="{00000001-CF4B-4237-9747-9143717E72F2}"/>
            </c:ext>
          </c:extLst>
        </c:ser>
        <c:ser>
          <c:idx val="2"/>
          <c:order val="2"/>
          <c:tx>
            <c:strRef>
              <c:f>'[AIQ Survey Results 11.16.23.v1.xlsx]Charts'!$D$615</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11.16.23.v1.xlsx]Charts'!$E$612</c:f>
              <c:numCache>
                <c:formatCode>General</c:formatCode>
                <c:ptCount val="1"/>
              </c:numCache>
            </c:numRef>
          </c:cat>
          <c:val>
            <c:numRef>
              <c:f>'[AIQ Survey Results 11.16.23.v1.xlsx]Charts'!$E$615</c:f>
              <c:numCache>
                <c:formatCode>0%</c:formatCode>
                <c:ptCount val="1"/>
                <c:pt idx="0">
                  <c:v>0.22388059701492538</c:v>
                </c:pt>
              </c:numCache>
            </c:numRef>
          </c:val>
          <c:extLst>
            <c:ext xmlns:c16="http://schemas.microsoft.com/office/drawing/2014/chart" uri="{C3380CC4-5D6E-409C-BE32-E72D297353CC}">
              <c16:uniqueId val="{00000002-CF4B-4237-9747-9143717E72F2}"/>
            </c:ext>
          </c:extLst>
        </c:ser>
        <c:ser>
          <c:idx val="3"/>
          <c:order val="3"/>
          <c:tx>
            <c:strRef>
              <c:f>'[AIQ Survey Results 11.16.23.v1.xlsx]Charts'!$D$616</c:f>
              <c:strCache>
                <c:ptCount val="1"/>
                <c:pt idx="0">
                  <c:v>Somewhat disagree</c:v>
                </c:pt>
              </c:strCache>
            </c:strRef>
          </c:tx>
          <c:spPr>
            <a:solidFill>
              <a:schemeClr val="bg1">
                <a:lumMod val="85000"/>
              </a:schemeClr>
            </a:solidFill>
            <a:ln>
              <a:noFill/>
            </a:ln>
            <a:effectLst/>
          </c:spPr>
          <c:invertIfNegative val="0"/>
          <c:dLbls>
            <c:dLbl>
              <c:idx val="0"/>
              <c:layout>
                <c:manualLayout>
                  <c:x val="1.6158762597423413E-4"/>
                  <c:y val="-7.797270955165691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F4B-4237-9747-9143717E72F2}"/>
                </c:ext>
              </c:extLst>
            </c:dLbl>
            <c:dLbl>
              <c:idx val="3"/>
              <c:layout>
                <c:manualLayout>
                  <c:x val="1.96551464442856E-5"/>
                  <c:y val="-7.1474158080112246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F4B-4237-9747-9143717E72F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11.16.23.v1.xlsx]Charts'!$E$612</c:f>
              <c:numCache>
                <c:formatCode>General</c:formatCode>
                <c:ptCount val="1"/>
              </c:numCache>
            </c:numRef>
          </c:cat>
          <c:val>
            <c:numRef>
              <c:f>'[AIQ Survey Results 11.16.23.v1.xlsx]Charts'!$E$616</c:f>
              <c:numCache>
                <c:formatCode>0%</c:formatCode>
                <c:ptCount val="1"/>
                <c:pt idx="0">
                  <c:v>0.15422885572139303</c:v>
                </c:pt>
              </c:numCache>
            </c:numRef>
          </c:val>
          <c:extLst>
            <c:ext xmlns:c16="http://schemas.microsoft.com/office/drawing/2014/chart" uri="{C3380CC4-5D6E-409C-BE32-E72D297353CC}">
              <c16:uniqueId val="{00000005-CF4B-4237-9747-9143717E72F2}"/>
            </c:ext>
          </c:extLst>
        </c:ser>
        <c:ser>
          <c:idx val="4"/>
          <c:order val="4"/>
          <c:tx>
            <c:strRef>
              <c:f>'[AIQ Survey Results 11.16.23.v1.xlsx]Charts'!$D$617</c:f>
              <c:strCache>
                <c:ptCount val="1"/>
                <c:pt idx="0">
                  <c:v>Strongly disagree</c:v>
                </c:pt>
              </c:strCache>
            </c:strRef>
          </c:tx>
          <c:spPr>
            <a:solidFill>
              <a:schemeClr val="tx1"/>
            </a:solidFill>
            <a:ln>
              <a:noFill/>
            </a:ln>
            <a:effectLst/>
          </c:spPr>
          <c:invertIfNegative val="0"/>
          <c:dLbls>
            <c:dLbl>
              <c:idx val="0"/>
              <c:layout>
                <c:manualLayout>
                  <c:x val="-1.8678858766350319E-16"/>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F4B-4237-9747-9143717E72F2}"/>
                </c:ext>
              </c:extLst>
            </c:dLbl>
            <c:dLbl>
              <c:idx val="1"/>
              <c:layout>
                <c:manualLayout>
                  <c:x val="-4.8245362012216302E-4"/>
                  <c:y val="-3.898635477582988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F4B-4237-9747-9143717E72F2}"/>
                </c:ext>
              </c:extLst>
            </c:dLbl>
            <c:dLbl>
              <c:idx val="2"/>
              <c:layout>
                <c:manualLayout>
                  <c:x val="-3.5473142193103726E-4"/>
                  <c:y val="-3.898635477582810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F4B-4237-9747-9143717E72F2}"/>
                </c:ext>
              </c:extLst>
            </c:dLbl>
            <c:dLbl>
              <c:idx val="3"/>
              <c:layout>
                <c:manualLayout>
                  <c:x val="1.2735732645082307E-3"/>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F4B-4237-9747-9143717E72F2}"/>
                </c:ext>
              </c:extLst>
            </c:dLbl>
            <c:dLbl>
              <c:idx val="4"/>
              <c:layout>
                <c:manualLayout>
                  <c:x val="1.3739852980616887E-3"/>
                  <c:y val="-3.898634280783360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F4B-4237-9747-9143717E72F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11.16.23.v1.xlsx]Charts'!$E$612</c:f>
              <c:numCache>
                <c:formatCode>General</c:formatCode>
                <c:ptCount val="1"/>
              </c:numCache>
            </c:numRef>
          </c:cat>
          <c:val>
            <c:numRef>
              <c:f>'[AIQ Survey Results 11.16.23.v1.xlsx]Charts'!$E$617</c:f>
              <c:numCache>
                <c:formatCode>0%</c:formatCode>
                <c:ptCount val="1"/>
                <c:pt idx="0">
                  <c:v>0.10945273631840796</c:v>
                </c:pt>
              </c:numCache>
            </c:numRef>
          </c:val>
          <c:extLst>
            <c:ext xmlns:c16="http://schemas.microsoft.com/office/drawing/2014/chart" uri="{C3380CC4-5D6E-409C-BE32-E72D297353CC}">
              <c16:uniqueId val="{0000000B-CF4B-4237-9747-9143717E72F2}"/>
            </c:ext>
          </c:extLst>
        </c:ser>
        <c:dLbls>
          <c:dLblPos val="ctr"/>
          <c:showLegendKey val="0"/>
          <c:showVal val="1"/>
          <c:showCatName val="0"/>
          <c:showSerName val="0"/>
          <c:showPercent val="0"/>
          <c:showBubbleSize val="0"/>
        </c:dLbls>
        <c:gapWidth val="150"/>
        <c:overlap val="100"/>
        <c:axId val="489688080"/>
        <c:axId val="489686112"/>
      </c:barChart>
      <c:catAx>
        <c:axId val="489688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89686112"/>
        <c:crosses val="autoZero"/>
        <c:auto val="1"/>
        <c:lblAlgn val="ctr"/>
        <c:lblOffset val="100"/>
        <c:noMultiLvlLbl val="0"/>
      </c:catAx>
      <c:valAx>
        <c:axId val="48968611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9688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i="0" baseline="0">
                <a:solidFill>
                  <a:schemeClr val="tx1"/>
                </a:solidFill>
              </a:rPr>
              <a:t>Are you employed part-time or full-time?  (N=246) </a:t>
            </a:r>
          </a:p>
        </c:rich>
      </c:tx>
      <c:layout>
        <c:manualLayout>
          <c:xMode val="edge"/>
          <c:yMode val="edge"/>
          <c:x val="0.15782027942885971"/>
          <c:y val="4.1666666666666664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spPr>
            <a:solidFill>
              <a:srgbClr val="B60717"/>
            </a:solidFill>
            <a:ln>
              <a:noFill/>
            </a:ln>
          </c:spPr>
          <c:dPt>
            <c:idx val="0"/>
            <c:bubble3D val="0"/>
            <c:spPr>
              <a:solidFill>
                <a:srgbClr val="B60717"/>
              </a:solidFill>
              <a:ln w="19050">
                <a:noFill/>
              </a:ln>
              <a:effectLst/>
            </c:spPr>
            <c:extLst>
              <c:ext xmlns:c16="http://schemas.microsoft.com/office/drawing/2014/chart" uri="{C3380CC4-5D6E-409C-BE32-E72D297353CC}">
                <c16:uniqueId val="{00000001-BCF5-480A-B5CB-92432CBECFB7}"/>
              </c:ext>
            </c:extLst>
          </c:dPt>
          <c:dPt>
            <c:idx val="1"/>
            <c:bubble3D val="0"/>
            <c:spPr>
              <a:pattFill prst="wdUpDiag">
                <a:fgClr>
                  <a:schemeClr val="tx1"/>
                </a:fgClr>
                <a:bgClr>
                  <a:schemeClr val="bg1"/>
                </a:bgClr>
              </a:pattFill>
              <a:ln w="19050">
                <a:noFill/>
              </a:ln>
              <a:effectLst/>
            </c:spPr>
            <c:extLst>
              <c:ext xmlns:c16="http://schemas.microsoft.com/office/drawing/2014/chart" uri="{C3380CC4-5D6E-409C-BE32-E72D297353CC}">
                <c16:uniqueId val="{00000003-BCF5-480A-B5CB-92432CBECFB7}"/>
              </c:ext>
            </c:extLst>
          </c:dPt>
          <c:dLbls>
            <c:dLbl>
              <c:idx val="1"/>
              <c:layout>
                <c:manualLayout>
                  <c:x val="2.4707786526684164E-2"/>
                  <c:y val="-1.9579323417906136E-2"/>
                </c:manualLayout>
              </c:layout>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CF5-480A-B5CB-92432CBECFB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'https://kccd-my.sharepoint.com/personal/patsy_garcia_bakersfieldcollege_edu/Documents/AIQ Survey/[AIQ Survey Results 11.18.22.v2.xlsx]Charts '!$D$633:$D$634</c:f>
              <c:strCache>
                <c:ptCount val="2"/>
                <c:pt idx="0">
                  <c:v>Full-time</c:v>
                </c:pt>
                <c:pt idx="1">
                  <c:v>Part-time</c:v>
                </c:pt>
              </c:strCache>
            </c:strRef>
          </c:cat>
          <c:val>
            <c:numRef>
              <c:f>'[AIQ Survey Results 11.16.23.v1.xlsx]Charts'!$E$661:$E$662</c:f>
              <c:numCache>
                <c:formatCode>0%</c:formatCode>
                <c:ptCount val="2"/>
                <c:pt idx="0">
                  <c:v>0.87804878048780488</c:v>
                </c:pt>
                <c:pt idx="1">
                  <c:v>0.12195121951219512</c:v>
                </c:pt>
              </c:numCache>
            </c:numRef>
          </c:val>
          <c:extLst>
            <c:ext xmlns:c16="http://schemas.microsoft.com/office/drawing/2014/chart" uri="{C3380CC4-5D6E-409C-BE32-E72D297353CC}">
              <c16:uniqueId val="{00000004-BCF5-480A-B5CB-92432CBECFB7}"/>
            </c:ext>
          </c:extLst>
        </c:ser>
        <c:dLbls>
          <c:showLegendKey val="0"/>
          <c:showVal val="0"/>
          <c:showCatName val="0"/>
          <c:showSerName val="0"/>
          <c:showPercent val="0"/>
          <c:showBubbleSize val="0"/>
          <c:showLeaderLines val="1"/>
        </c:dLbls>
        <c:firstSliceAng val="9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i="0" baseline="0">
                <a:solidFill>
                  <a:schemeClr val="tx1"/>
                </a:solidFill>
              </a:rPr>
              <a:t>How long have you worked for Bakersfield College?  (N=245)</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tx1"/>
              </a:solidFill>
              <a:ln>
                <a:noFill/>
              </a:ln>
              <a:effectLst/>
            </c:spPr>
            <c:extLst>
              <c:ext xmlns:c16="http://schemas.microsoft.com/office/drawing/2014/chart" uri="{C3380CC4-5D6E-409C-BE32-E72D297353CC}">
                <c16:uniqueId val="{00000001-D13F-4B6B-B7FC-DF697693B92E}"/>
              </c:ext>
            </c:extLst>
          </c:dPt>
          <c:dPt>
            <c:idx val="1"/>
            <c:invertIfNegative val="0"/>
            <c:bubble3D val="0"/>
            <c:spPr>
              <a:solidFill>
                <a:schemeClr val="bg1">
                  <a:lumMod val="85000"/>
                </a:schemeClr>
              </a:solidFill>
              <a:ln>
                <a:noFill/>
              </a:ln>
              <a:effectLst/>
            </c:spPr>
            <c:extLst>
              <c:ext xmlns:c16="http://schemas.microsoft.com/office/drawing/2014/chart" uri="{C3380CC4-5D6E-409C-BE32-E72D297353CC}">
                <c16:uniqueId val="{00000003-D13F-4B6B-B7FC-DF697693B92E}"/>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5-D13F-4B6B-B7FC-DF697693B92E}"/>
              </c:ext>
            </c:extLst>
          </c:dPt>
          <c:dPt>
            <c:idx val="3"/>
            <c:invertIfNegative val="0"/>
            <c:bubble3D val="0"/>
            <c:spPr>
              <a:solidFill>
                <a:srgbClr val="B60717"/>
              </a:solidFill>
              <a:ln>
                <a:noFill/>
              </a:ln>
              <a:effectLst/>
            </c:spPr>
            <c:extLst>
              <c:ext xmlns:c16="http://schemas.microsoft.com/office/drawing/2014/chart" uri="{C3380CC4-5D6E-409C-BE32-E72D297353CC}">
                <c16:uniqueId val="{00000007-D13F-4B6B-B7FC-DF697693B92E}"/>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'https://kccd-my.sharepoint.com/personal/patsy_garcia_bakersfieldcollege_edu/Documents/AIQ Survey/[AIQ Survey Results 11.18.22.v2.xlsx]Charts '!$D$643:$D$646</c:f>
              <c:strCache>
                <c:ptCount val="4"/>
                <c:pt idx="0">
                  <c:v>More than twenty years</c:v>
                </c:pt>
                <c:pt idx="1">
                  <c:v>Eleven to twenty years</c:v>
                </c:pt>
                <c:pt idx="2">
                  <c:v>Two to ten years</c:v>
                </c:pt>
                <c:pt idx="3">
                  <c:v>Less than two years</c:v>
                </c:pt>
              </c:strCache>
            </c:strRef>
          </c:cat>
          <c:val>
            <c:numRef>
              <c:f>'[AIQ Survey Results 11.16.23.v1.xlsx]Charts'!$E$671:$E$675</c:f>
              <c:numCache>
                <c:formatCode>0%</c:formatCode>
                <c:ptCount val="5"/>
                <c:pt idx="0">
                  <c:v>0.11428571428571428</c:v>
                </c:pt>
                <c:pt idx="1">
                  <c:v>0.16734693877551021</c:v>
                </c:pt>
                <c:pt idx="2">
                  <c:v>0.53061224489795922</c:v>
                </c:pt>
                <c:pt idx="3">
                  <c:v>0.18775510204081633</c:v>
                </c:pt>
              </c:numCache>
            </c:numRef>
          </c:val>
          <c:extLst>
            <c:ext xmlns:c16="http://schemas.microsoft.com/office/drawing/2014/chart" uri="{C3380CC4-5D6E-409C-BE32-E72D297353CC}">
              <c16:uniqueId val="{00000008-D13F-4B6B-B7FC-DF697693B92E}"/>
            </c:ext>
          </c:extLst>
        </c:ser>
        <c:dLbls>
          <c:dLblPos val="outEnd"/>
          <c:showLegendKey val="0"/>
          <c:showVal val="1"/>
          <c:showCatName val="0"/>
          <c:showSerName val="0"/>
          <c:showPercent val="0"/>
          <c:showBubbleSize val="0"/>
        </c:dLbls>
        <c:gapWidth val="182"/>
        <c:axId val="729146480"/>
        <c:axId val="729143528"/>
      </c:barChart>
      <c:catAx>
        <c:axId val="729146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29143528"/>
        <c:crosses val="autoZero"/>
        <c:auto val="1"/>
        <c:lblAlgn val="ctr"/>
        <c:lblOffset val="100"/>
        <c:noMultiLvlLbl val="0"/>
      </c:catAx>
      <c:valAx>
        <c:axId val="7291435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91464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1400" b="0" i="0" baseline="0" dirty="0">
                <a:effectLst/>
              </a:rPr>
              <a:t>Our mission statement appropriately reflects BC’s character, value, structure, and unique student demographics</a:t>
            </a:r>
            <a:r>
              <a:rPr lang="en-US" sz="1400" b="0" i="0" u="none" strike="noStrike" kern="1200" spc="0" baseline="0" dirty="0">
                <a:solidFill>
                  <a:sysClr val="windowText" lastClr="000000"/>
                </a:solidFill>
                <a:effectLst/>
              </a:rPr>
              <a:t>. (Standards 1.1, 1.3) (N=258)</a:t>
            </a:r>
            <a:endParaRPr lang="en-US" sz="1400" dirty="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bar"/>
        <c:grouping val="stacked"/>
        <c:varyColors val="0"/>
        <c:ser>
          <c:idx val="0"/>
          <c:order val="0"/>
          <c:tx>
            <c:strRef>
              <c:f>'[AIQ Survey Results 11.16.23.v1.xlsx]Charts'!$D$25</c:f>
              <c:strCache>
                <c:ptCount val="1"/>
                <c:pt idx="0">
                  <c:v>Strongly agree</c:v>
                </c:pt>
              </c:strCache>
            </c:strRef>
          </c:tx>
          <c:spPr>
            <a:solidFill>
              <a:srgbClr val="B607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11.16.23.v1.xlsx]Charts'!$E$24</c:f>
              <c:numCache>
                <c:formatCode>General</c:formatCode>
                <c:ptCount val="1"/>
              </c:numCache>
            </c:numRef>
          </c:cat>
          <c:val>
            <c:numRef>
              <c:f>'[AIQ Survey Results 11.16.23.v1.xlsx]Charts'!$E$25</c:f>
              <c:numCache>
                <c:formatCode>0%</c:formatCode>
                <c:ptCount val="1"/>
                <c:pt idx="0">
                  <c:v>0.53875968992248058</c:v>
                </c:pt>
              </c:numCache>
            </c:numRef>
          </c:val>
          <c:extLst>
            <c:ext xmlns:c16="http://schemas.microsoft.com/office/drawing/2014/chart" uri="{C3380CC4-5D6E-409C-BE32-E72D297353CC}">
              <c16:uniqueId val="{00000000-05A8-4C0C-8254-572C219D8AAD}"/>
            </c:ext>
          </c:extLst>
        </c:ser>
        <c:ser>
          <c:idx val="1"/>
          <c:order val="1"/>
          <c:tx>
            <c:strRef>
              <c:f>'[AIQ Survey Results 11.16.23.v1.xlsx]Charts'!$D$26</c:f>
              <c:strCache>
                <c:ptCount val="1"/>
                <c:pt idx="0">
                  <c:v>Somewhat agree</c:v>
                </c:pt>
              </c:strCache>
            </c:strRef>
          </c:tx>
          <c:spPr>
            <a:solidFill>
              <a:srgbClr val="FDBFC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11.16.23.v1.xlsx]Charts'!$E$24</c:f>
              <c:numCache>
                <c:formatCode>General</c:formatCode>
                <c:ptCount val="1"/>
              </c:numCache>
            </c:numRef>
          </c:cat>
          <c:val>
            <c:numRef>
              <c:f>'[AIQ Survey Results 11.16.23.v1.xlsx]Charts'!$E$26</c:f>
              <c:numCache>
                <c:formatCode>0%</c:formatCode>
                <c:ptCount val="1"/>
                <c:pt idx="0">
                  <c:v>0.26356589147286824</c:v>
                </c:pt>
              </c:numCache>
            </c:numRef>
          </c:val>
          <c:extLst>
            <c:ext xmlns:c16="http://schemas.microsoft.com/office/drawing/2014/chart" uri="{C3380CC4-5D6E-409C-BE32-E72D297353CC}">
              <c16:uniqueId val="{00000001-05A8-4C0C-8254-572C219D8AAD}"/>
            </c:ext>
          </c:extLst>
        </c:ser>
        <c:ser>
          <c:idx val="2"/>
          <c:order val="2"/>
          <c:tx>
            <c:strRef>
              <c:f>'[AIQ Survey Results 11.16.23.v1.xlsx]Charts'!$D$27</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11.16.23.v1.xlsx]Charts'!$E$24</c:f>
              <c:numCache>
                <c:formatCode>General</c:formatCode>
                <c:ptCount val="1"/>
              </c:numCache>
            </c:numRef>
          </c:cat>
          <c:val>
            <c:numRef>
              <c:f>'[AIQ Survey Results 11.16.23.v1.xlsx]Charts'!$E$27</c:f>
              <c:numCache>
                <c:formatCode>0%</c:formatCode>
                <c:ptCount val="1"/>
                <c:pt idx="0">
                  <c:v>9.3023255813953487E-2</c:v>
                </c:pt>
              </c:numCache>
            </c:numRef>
          </c:val>
          <c:extLst>
            <c:ext xmlns:c16="http://schemas.microsoft.com/office/drawing/2014/chart" uri="{C3380CC4-5D6E-409C-BE32-E72D297353CC}">
              <c16:uniqueId val="{00000002-05A8-4C0C-8254-572C219D8AAD}"/>
            </c:ext>
          </c:extLst>
        </c:ser>
        <c:ser>
          <c:idx val="3"/>
          <c:order val="3"/>
          <c:tx>
            <c:strRef>
              <c:f>'[AIQ Survey Results 11.16.23.v1.xlsx]Charts'!$D$28</c:f>
              <c:strCache>
                <c:ptCount val="1"/>
                <c:pt idx="0">
                  <c:v>Somewhat disagree</c:v>
                </c:pt>
              </c:strCache>
            </c:strRef>
          </c:tx>
          <c:spPr>
            <a:solidFill>
              <a:schemeClr val="bg1">
                <a:lumMod val="85000"/>
              </a:schemeClr>
            </a:solidFill>
            <a:ln>
              <a:noFill/>
            </a:ln>
            <a:effectLst/>
          </c:spPr>
          <c:invertIfNegative val="0"/>
          <c:dLbls>
            <c:dLbl>
              <c:idx val="0"/>
              <c:layout>
                <c:manualLayout>
                  <c:x val="1.6158762597423413E-4"/>
                  <c:y val="-7.797270955165691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A8-4C0C-8254-572C219D8AAD}"/>
                </c:ext>
              </c:extLst>
            </c:dLbl>
            <c:dLbl>
              <c:idx val="3"/>
              <c:layout>
                <c:manualLayout>
                  <c:x val="1.96551464442856E-5"/>
                  <c:y val="-7.1474158080112246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5A8-4C0C-8254-572C219D8AAD}"/>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11.16.23.v1.xlsx]Charts'!$E$24</c:f>
              <c:numCache>
                <c:formatCode>General</c:formatCode>
                <c:ptCount val="1"/>
              </c:numCache>
            </c:numRef>
          </c:cat>
          <c:val>
            <c:numRef>
              <c:f>'[AIQ Survey Results 11.16.23.v1.xlsx]Charts'!$E$28</c:f>
              <c:numCache>
                <c:formatCode>0%</c:formatCode>
                <c:ptCount val="1"/>
                <c:pt idx="0">
                  <c:v>6.589147286821706E-2</c:v>
                </c:pt>
              </c:numCache>
            </c:numRef>
          </c:val>
          <c:extLst>
            <c:ext xmlns:c16="http://schemas.microsoft.com/office/drawing/2014/chart" uri="{C3380CC4-5D6E-409C-BE32-E72D297353CC}">
              <c16:uniqueId val="{00000005-05A8-4C0C-8254-572C219D8AAD}"/>
            </c:ext>
          </c:extLst>
        </c:ser>
        <c:ser>
          <c:idx val="4"/>
          <c:order val="4"/>
          <c:tx>
            <c:strRef>
              <c:f>'[AIQ Survey Results 11.16.23.v1.xlsx]Charts'!$D$29</c:f>
              <c:strCache>
                <c:ptCount val="1"/>
                <c:pt idx="0">
                  <c:v>Strongly disagree</c:v>
                </c:pt>
              </c:strCache>
            </c:strRef>
          </c:tx>
          <c:spPr>
            <a:solidFill>
              <a:schemeClr val="tx1"/>
            </a:solidFill>
            <a:ln>
              <a:noFill/>
            </a:ln>
            <a:effectLst/>
          </c:spPr>
          <c:invertIfNegative val="0"/>
          <c:dLbls>
            <c:dLbl>
              <c:idx val="0"/>
              <c:layout>
                <c:manualLayout>
                  <c:x val="-1.8678858766350319E-16"/>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5A8-4C0C-8254-572C219D8AAD}"/>
                </c:ext>
              </c:extLst>
            </c:dLbl>
            <c:dLbl>
              <c:idx val="1"/>
              <c:layout>
                <c:manualLayout>
                  <c:x val="-4.8245362012216302E-4"/>
                  <c:y val="-3.898635477582988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5A8-4C0C-8254-572C219D8AAD}"/>
                </c:ext>
              </c:extLst>
            </c:dLbl>
            <c:dLbl>
              <c:idx val="2"/>
              <c:layout>
                <c:manualLayout>
                  <c:x val="-3.5473142193103726E-4"/>
                  <c:y val="-3.898635477582810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5A8-4C0C-8254-572C219D8AAD}"/>
                </c:ext>
              </c:extLst>
            </c:dLbl>
            <c:dLbl>
              <c:idx val="3"/>
              <c:layout>
                <c:manualLayout>
                  <c:x val="1.2735732645082307E-3"/>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5A8-4C0C-8254-572C219D8AAD}"/>
                </c:ext>
              </c:extLst>
            </c:dLbl>
            <c:dLbl>
              <c:idx val="4"/>
              <c:layout>
                <c:manualLayout>
                  <c:x val="1.3739852980616887E-3"/>
                  <c:y val="-3.898634280783360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5A8-4C0C-8254-572C219D8AAD}"/>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11.16.23.v1.xlsx]Charts'!$E$24</c:f>
              <c:numCache>
                <c:formatCode>General</c:formatCode>
                <c:ptCount val="1"/>
              </c:numCache>
            </c:numRef>
          </c:cat>
          <c:val>
            <c:numRef>
              <c:f>'[AIQ Survey Results 11.16.23.v1.xlsx]Charts'!$E$29</c:f>
              <c:numCache>
                <c:formatCode>0%</c:formatCode>
                <c:ptCount val="1"/>
                <c:pt idx="0">
                  <c:v>3.875968992248062E-2</c:v>
                </c:pt>
              </c:numCache>
            </c:numRef>
          </c:val>
          <c:extLst>
            <c:ext xmlns:c16="http://schemas.microsoft.com/office/drawing/2014/chart" uri="{C3380CC4-5D6E-409C-BE32-E72D297353CC}">
              <c16:uniqueId val="{0000000B-05A8-4C0C-8254-572C219D8AAD}"/>
            </c:ext>
          </c:extLst>
        </c:ser>
        <c:dLbls>
          <c:dLblPos val="ctr"/>
          <c:showLegendKey val="0"/>
          <c:showVal val="1"/>
          <c:showCatName val="0"/>
          <c:showSerName val="0"/>
          <c:showPercent val="0"/>
          <c:showBubbleSize val="0"/>
        </c:dLbls>
        <c:gapWidth val="150"/>
        <c:overlap val="100"/>
        <c:axId val="489688080"/>
        <c:axId val="489686112"/>
      </c:barChart>
      <c:catAx>
        <c:axId val="489688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89686112"/>
        <c:crosses val="autoZero"/>
        <c:auto val="1"/>
        <c:lblAlgn val="ctr"/>
        <c:lblOffset val="100"/>
        <c:noMultiLvlLbl val="0"/>
      </c:catAx>
      <c:valAx>
        <c:axId val="48968611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9688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i="0" baseline="0">
                <a:solidFill>
                  <a:schemeClr val="tx1"/>
                </a:solidFill>
              </a:rPr>
              <a:t>Have you served on any of the following committees, currently or in the past?  (N=246) </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5682808398950133"/>
          <c:y val="9.4669327398381575E-2"/>
          <c:w val="0.29745516185476817"/>
          <c:h val="0.49575860309128028"/>
        </c:manualLayout>
      </c:layout>
      <c:pieChart>
        <c:varyColors val="1"/>
        <c:ser>
          <c:idx val="0"/>
          <c:order val="0"/>
          <c:spPr>
            <a:solidFill>
              <a:srgbClr val="B60717"/>
            </a:solidFill>
            <a:ln>
              <a:noFill/>
            </a:ln>
          </c:spPr>
          <c:dPt>
            <c:idx val="0"/>
            <c:bubble3D val="0"/>
            <c:spPr>
              <a:pattFill prst="dkHorz">
                <a:fgClr>
                  <a:srgbClr val="B60717"/>
                </a:fgClr>
                <a:bgClr>
                  <a:schemeClr val="bg1"/>
                </a:bgClr>
              </a:pattFill>
              <a:ln w="19050">
                <a:noFill/>
              </a:ln>
              <a:effectLst/>
            </c:spPr>
            <c:extLst>
              <c:ext xmlns:c16="http://schemas.microsoft.com/office/drawing/2014/chart" uri="{C3380CC4-5D6E-409C-BE32-E72D297353CC}">
                <c16:uniqueId val="{00000001-477C-401F-AC02-37B276806995}"/>
              </c:ext>
            </c:extLst>
          </c:dPt>
          <c:dPt>
            <c:idx val="1"/>
            <c:bubble3D val="0"/>
            <c:spPr>
              <a:solidFill>
                <a:schemeClr val="tx1"/>
              </a:solidFill>
              <a:ln w="19050">
                <a:noFill/>
              </a:ln>
              <a:effectLst/>
            </c:spPr>
            <c:extLst>
              <c:ext xmlns:c16="http://schemas.microsoft.com/office/drawing/2014/chart" uri="{C3380CC4-5D6E-409C-BE32-E72D297353CC}">
                <c16:uniqueId val="{00000003-477C-401F-AC02-37B276806995}"/>
              </c:ext>
            </c:extLst>
          </c:dPt>
          <c:dLbls>
            <c:dLbl>
              <c:idx val="0"/>
              <c:layout>
                <c:manualLayout>
                  <c:x val="-4.8396544181977252E-2"/>
                  <c:y val="-0.10216863517060368"/>
                </c:manualLayout>
              </c:layout>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77C-401F-AC02-37B276806995}"/>
                </c:ext>
              </c:extLst>
            </c:dLbl>
            <c:dLbl>
              <c:idx val="1"/>
              <c:layout>
                <c:manualLayout>
                  <c:x val="-8.9166074093804046E-2"/>
                  <c:y val="8.1650586105692299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77C-401F-AC02-37B276806995}"/>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'https://kccd-my.sharepoint.com/personal/patsy_garcia_bakersfieldcollege_edu/Documents/AIQ Survey/[AIQ Survey Results 11.18.22.v2.xlsx]Charts '!$D$653:$D$654</c:f>
              <c:strCache>
                <c:ptCount val="2"/>
                <c:pt idx="0">
                  <c:v>Yes</c:v>
                </c:pt>
                <c:pt idx="1">
                  <c:v>No</c:v>
                </c:pt>
              </c:strCache>
            </c:strRef>
          </c:cat>
          <c:val>
            <c:numRef>
              <c:f>'[AIQ Survey Results 11.16.23.v1.xlsx]Charts'!$E$681:$E$682</c:f>
              <c:numCache>
                <c:formatCode>0%</c:formatCode>
                <c:ptCount val="2"/>
                <c:pt idx="0">
                  <c:v>0.5934959349593496</c:v>
                </c:pt>
                <c:pt idx="1">
                  <c:v>0.4065040650406504</c:v>
                </c:pt>
              </c:numCache>
            </c:numRef>
          </c:val>
          <c:extLst>
            <c:ext xmlns:c16="http://schemas.microsoft.com/office/drawing/2014/chart" uri="{C3380CC4-5D6E-409C-BE32-E72D297353CC}">
              <c16:uniqueId val="{00000004-477C-401F-AC02-37B276806995}"/>
            </c:ext>
          </c:extLst>
        </c:ser>
        <c:dLbls>
          <c:showLegendKey val="0"/>
          <c:showVal val="0"/>
          <c:showCatName val="0"/>
          <c:showSerName val="0"/>
          <c:showPercent val="0"/>
          <c:showBubbleSize val="0"/>
          <c:showLeaderLines val="1"/>
        </c:dLbls>
        <c:firstSliceAng val="120"/>
      </c:pieChart>
      <c:spPr>
        <a:noFill/>
        <a:ln>
          <a:noFill/>
        </a:ln>
        <a:effectLst/>
      </c:spPr>
    </c:plotArea>
    <c:legend>
      <c:legendPos val="b"/>
      <c:layout>
        <c:manualLayout>
          <c:xMode val="edge"/>
          <c:yMode val="edge"/>
          <c:x val="0.71216388221557803"/>
          <c:y val="0.52395026656204735"/>
          <c:w val="0.21364686824304849"/>
          <c:h val="6.642186584129090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solidFill>
                  <a:sysClr val="windowText" lastClr="000000"/>
                </a:solidFill>
              </a:rPr>
              <a:t>Committee Participation by Work Status (N=244)</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'[AIQ Survey Results 11.16.23.v1.xlsx]Charts'!$B$696</c:f>
              <c:strCache>
                <c:ptCount val="1"/>
                <c:pt idx="0">
                  <c:v>Full-time</c:v>
                </c:pt>
              </c:strCache>
            </c:strRef>
          </c:tx>
          <c:spPr>
            <a:solidFill>
              <a:srgbClr val="B60717"/>
            </a:solidFill>
            <a:ln>
              <a:noFill/>
            </a:ln>
            <a:effectLst/>
          </c:spPr>
          <c:invertIfNegative val="0"/>
          <c:dLbls>
            <c:dLbl>
              <c:idx val="0"/>
              <c:tx>
                <c:rich>
                  <a:bodyPr/>
                  <a:lstStyle/>
                  <a:p>
                    <a:fld id="{9E2FB4DA-F922-48DE-B96D-DFD51E9BB223}"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7972-4ADE-833C-4A60AD8A0701}"/>
                </c:ext>
              </c:extLst>
            </c:dLbl>
            <c:dLbl>
              <c:idx val="1"/>
              <c:tx>
                <c:rich>
                  <a:bodyPr/>
                  <a:lstStyle/>
                  <a:p>
                    <a:fld id="{8BA62BD1-1BAA-4B2D-846F-E3166022A3F2}"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7972-4ADE-833C-4A60AD8A0701}"/>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11.16.23.v1.xlsx]Charts'!$A$697:$A$698</c:f>
              <c:strCache>
                <c:ptCount val="2"/>
                <c:pt idx="0">
                  <c:v>Served on any of the following committees, currently or in the past</c:v>
                </c:pt>
                <c:pt idx="1">
                  <c:v>Has Never served on any of the following committees, currently or in the past</c:v>
                </c:pt>
              </c:strCache>
            </c:strRef>
          </c:cat>
          <c:val>
            <c:numRef>
              <c:f>'[AIQ Survey Results 11.16.23.v1.xlsx]Charts'!$B$697:$B$698</c:f>
              <c:numCache>
                <c:formatCode>General</c:formatCode>
                <c:ptCount val="2"/>
                <c:pt idx="0">
                  <c:v>138</c:v>
                </c:pt>
                <c:pt idx="1">
                  <c:v>76</c:v>
                </c:pt>
              </c:numCache>
            </c:numRef>
          </c:val>
          <c:extLst>
            <c:ext xmlns:c15="http://schemas.microsoft.com/office/drawing/2012/chart" uri="{02D57815-91ED-43cb-92C2-25804820EDAC}">
              <c15:datalabelsRange>
                <c15:f>'[AIQ Survey Results 11.16.23.v1.xlsx]Charts'!$B$700:$B$701</c15:f>
                <c15:dlblRangeCache>
                  <c:ptCount val="2"/>
                  <c:pt idx="0">
                    <c:v>95%</c:v>
                  </c:pt>
                  <c:pt idx="1">
                    <c:v>77%</c:v>
                  </c:pt>
                </c15:dlblRangeCache>
              </c15:datalabelsRange>
            </c:ext>
            <c:ext xmlns:c16="http://schemas.microsoft.com/office/drawing/2014/chart" uri="{C3380CC4-5D6E-409C-BE32-E72D297353CC}">
              <c16:uniqueId val="{00000002-7972-4ADE-833C-4A60AD8A0701}"/>
            </c:ext>
          </c:extLst>
        </c:ser>
        <c:ser>
          <c:idx val="1"/>
          <c:order val="1"/>
          <c:tx>
            <c:strRef>
              <c:f>'[AIQ Survey Results 11.16.23.v1.xlsx]Charts'!$C$696</c:f>
              <c:strCache>
                <c:ptCount val="1"/>
                <c:pt idx="0">
                  <c:v>Part-time</c:v>
                </c:pt>
              </c:strCache>
            </c:strRef>
          </c:tx>
          <c:spPr>
            <a:solidFill>
              <a:schemeClr val="bg1">
                <a:lumMod val="75000"/>
              </a:schemeClr>
            </a:solidFill>
            <a:ln>
              <a:noFill/>
            </a:ln>
            <a:effectLst/>
          </c:spPr>
          <c:invertIfNegative val="0"/>
          <c:dLbls>
            <c:dLbl>
              <c:idx val="0"/>
              <c:layout>
                <c:manualLayout>
                  <c:x val="5.1016154667426843E-4"/>
                  <c:y val="3.9273662220791337E-4"/>
                </c:manualLayout>
              </c:layout>
              <c:tx>
                <c:rich>
                  <a:bodyPr/>
                  <a:lstStyle/>
                  <a:p>
                    <a:fld id="{C8BA93D6-E8D5-4D26-AF3D-801F2F0661E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7972-4ADE-833C-4A60AD8A0701}"/>
                </c:ext>
              </c:extLst>
            </c:dLbl>
            <c:dLbl>
              <c:idx val="1"/>
              <c:tx>
                <c:rich>
                  <a:bodyPr/>
                  <a:lstStyle/>
                  <a:p>
                    <a:fld id="{B9979162-D31F-4722-872E-B7692E19F13E}"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7972-4ADE-833C-4A60AD8A0701}"/>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11.16.23.v1.xlsx]Charts'!$A$697:$A$698</c:f>
              <c:strCache>
                <c:ptCount val="2"/>
                <c:pt idx="0">
                  <c:v>Served on any of the following committees, currently or in the past</c:v>
                </c:pt>
                <c:pt idx="1">
                  <c:v>Has Never served on any of the following committees, currently or in the past</c:v>
                </c:pt>
              </c:strCache>
            </c:strRef>
          </c:cat>
          <c:val>
            <c:numRef>
              <c:f>'[AIQ Survey Results 11.16.23.v1.xlsx]Charts'!$C$697:$C$698</c:f>
              <c:numCache>
                <c:formatCode>General</c:formatCode>
                <c:ptCount val="2"/>
                <c:pt idx="0">
                  <c:v>7</c:v>
                </c:pt>
                <c:pt idx="1">
                  <c:v>23</c:v>
                </c:pt>
              </c:numCache>
            </c:numRef>
          </c:val>
          <c:extLst>
            <c:ext xmlns:c15="http://schemas.microsoft.com/office/drawing/2012/chart" uri="{02D57815-91ED-43cb-92C2-25804820EDAC}">
              <c15:datalabelsRange>
                <c15:f>'[AIQ Survey Results 11.16.23.v1.xlsx]Charts'!$C$700:$C$701</c15:f>
                <c15:dlblRangeCache>
                  <c:ptCount val="2"/>
                  <c:pt idx="0">
                    <c:v>5%</c:v>
                  </c:pt>
                  <c:pt idx="1">
                    <c:v>23%</c:v>
                  </c:pt>
                </c15:dlblRangeCache>
              </c15:datalabelsRange>
            </c:ext>
            <c:ext xmlns:c16="http://schemas.microsoft.com/office/drawing/2014/chart" uri="{C3380CC4-5D6E-409C-BE32-E72D297353CC}">
              <c16:uniqueId val="{00000005-7972-4ADE-833C-4A60AD8A0701}"/>
            </c:ext>
          </c:extLst>
        </c:ser>
        <c:ser>
          <c:idx val="2"/>
          <c:order val="2"/>
          <c:tx>
            <c:strRef>
              <c:f>'[AIQ Survey Results 11.16.23.v1.xlsx]Charts'!$D$696</c:f>
              <c:strCache>
                <c:ptCount val="1"/>
                <c:pt idx="0">
                  <c:v>Total</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11.16.23.v1.xlsx]Charts'!$A$697:$A$698</c:f>
              <c:strCache>
                <c:ptCount val="2"/>
                <c:pt idx="0">
                  <c:v>Served on any of the following committees, currently or in the past</c:v>
                </c:pt>
                <c:pt idx="1">
                  <c:v>Has Never served on any of the following committees, currently or in the past</c:v>
                </c:pt>
              </c:strCache>
            </c:strRef>
          </c:cat>
          <c:val>
            <c:numRef>
              <c:f>'[AIQ Survey Results 11.16.23.v1.xlsx]Charts'!$D$697:$D$698</c:f>
              <c:numCache>
                <c:formatCode>General</c:formatCode>
                <c:ptCount val="2"/>
                <c:pt idx="0">
                  <c:v>145</c:v>
                </c:pt>
                <c:pt idx="1">
                  <c:v>99</c:v>
                </c:pt>
              </c:numCache>
            </c:numRef>
          </c:val>
          <c:extLst>
            <c:ext xmlns:c16="http://schemas.microsoft.com/office/drawing/2014/chart" uri="{C3380CC4-5D6E-409C-BE32-E72D297353CC}">
              <c16:uniqueId val="{00000006-7972-4ADE-833C-4A60AD8A0701}"/>
            </c:ext>
          </c:extLst>
        </c:ser>
        <c:dLbls>
          <c:showLegendKey val="0"/>
          <c:showVal val="0"/>
          <c:showCatName val="0"/>
          <c:showSerName val="0"/>
          <c:showPercent val="0"/>
          <c:showBubbleSize val="0"/>
        </c:dLbls>
        <c:gapWidth val="150"/>
        <c:overlap val="100"/>
        <c:axId val="587393616"/>
        <c:axId val="587394272"/>
      </c:barChart>
      <c:catAx>
        <c:axId val="587393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587394272"/>
        <c:crosses val="autoZero"/>
        <c:auto val="1"/>
        <c:lblAlgn val="ctr"/>
        <c:lblOffset val="100"/>
        <c:noMultiLvlLbl val="0"/>
      </c:catAx>
      <c:valAx>
        <c:axId val="587394272"/>
        <c:scaling>
          <c:orientation val="minMax"/>
          <c:max val="16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7393616"/>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i="0" baseline="0">
                <a:solidFill>
                  <a:schemeClr val="tx1"/>
                </a:solidFill>
              </a:rPr>
              <a:t>What is your gender?  (N=268)</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tx1"/>
              </a:solidFill>
              <a:ln>
                <a:noFill/>
              </a:ln>
              <a:effectLst/>
            </c:spPr>
            <c:extLst>
              <c:ext xmlns:c16="http://schemas.microsoft.com/office/drawing/2014/chart" uri="{C3380CC4-5D6E-409C-BE32-E72D297353CC}">
                <c16:uniqueId val="{00000001-0437-4D3F-B4D9-5A9924AD50C8}"/>
              </c:ext>
            </c:extLst>
          </c:dPt>
          <c:dPt>
            <c:idx val="1"/>
            <c:invertIfNegative val="0"/>
            <c:bubble3D val="0"/>
            <c:spPr>
              <a:solidFill>
                <a:schemeClr val="bg1">
                  <a:lumMod val="85000"/>
                </a:schemeClr>
              </a:solidFill>
              <a:ln>
                <a:noFill/>
              </a:ln>
              <a:effectLst/>
            </c:spPr>
            <c:extLst>
              <c:ext xmlns:c16="http://schemas.microsoft.com/office/drawing/2014/chart" uri="{C3380CC4-5D6E-409C-BE32-E72D297353CC}">
                <c16:uniqueId val="{00000003-0437-4D3F-B4D9-5A9924AD50C8}"/>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5-0437-4D3F-B4D9-5A9924AD50C8}"/>
              </c:ext>
            </c:extLst>
          </c:dPt>
          <c:dPt>
            <c:idx val="3"/>
            <c:invertIfNegative val="0"/>
            <c:bubble3D val="0"/>
            <c:spPr>
              <a:solidFill>
                <a:srgbClr val="B60717"/>
              </a:solidFill>
              <a:ln>
                <a:noFill/>
              </a:ln>
              <a:effectLst/>
            </c:spPr>
            <c:extLst>
              <c:ext xmlns:c16="http://schemas.microsoft.com/office/drawing/2014/chart" uri="{C3380CC4-5D6E-409C-BE32-E72D297353CC}">
                <c16:uniqueId val="{00000007-0437-4D3F-B4D9-5A9924AD50C8}"/>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'https://kccd-my.sharepoint.com/personal/patsy_garcia_bakersfieldcollege_edu/Documents/AIQ Survey/[AIQ Survey Results 11.18.22.v2.xlsx]Charts '!$D$678:$D$681</c:f>
              <c:strCache>
                <c:ptCount val="4"/>
                <c:pt idx="0">
                  <c:v>Prefer not to say/Not Reported</c:v>
                </c:pt>
                <c:pt idx="1">
                  <c:v>Non-binary</c:v>
                </c:pt>
                <c:pt idx="2">
                  <c:v>Male</c:v>
                </c:pt>
                <c:pt idx="3">
                  <c:v>Female</c:v>
                </c:pt>
              </c:strCache>
            </c:strRef>
          </c:cat>
          <c:val>
            <c:numRef>
              <c:f>'[AIQ Survey Results 11.16.23.v1.xlsx]Charts'!$E$706:$E$709</c:f>
              <c:numCache>
                <c:formatCode>0%</c:formatCode>
                <c:ptCount val="4"/>
                <c:pt idx="0">
                  <c:v>0.30597014925373134</c:v>
                </c:pt>
                <c:pt idx="1">
                  <c:v>2.2388059701492536E-2</c:v>
                </c:pt>
                <c:pt idx="2">
                  <c:v>0.25</c:v>
                </c:pt>
                <c:pt idx="3">
                  <c:v>0.42164179104477612</c:v>
                </c:pt>
              </c:numCache>
            </c:numRef>
          </c:val>
          <c:extLst>
            <c:ext xmlns:c16="http://schemas.microsoft.com/office/drawing/2014/chart" uri="{C3380CC4-5D6E-409C-BE32-E72D297353CC}">
              <c16:uniqueId val="{00000008-0437-4D3F-B4D9-5A9924AD50C8}"/>
            </c:ext>
          </c:extLst>
        </c:ser>
        <c:dLbls>
          <c:dLblPos val="outEnd"/>
          <c:showLegendKey val="0"/>
          <c:showVal val="1"/>
          <c:showCatName val="0"/>
          <c:showSerName val="0"/>
          <c:showPercent val="0"/>
          <c:showBubbleSize val="0"/>
        </c:dLbls>
        <c:gapWidth val="182"/>
        <c:axId val="729146480"/>
        <c:axId val="729143528"/>
      </c:barChart>
      <c:catAx>
        <c:axId val="729146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29143528"/>
        <c:crosses val="autoZero"/>
        <c:auto val="1"/>
        <c:lblAlgn val="ctr"/>
        <c:lblOffset val="100"/>
        <c:noMultiLvlLbl val="0"/>
      </c:catAx>
      <c:valAx>
        <c:axId val="7291435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91464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i="0" baseline="0">
                <a:solidFill>
                  <a:schemeClr val="tx1"/>
                </a:solidFill>
              </a:rPr>
              <a:t>Do you consider yourself to be transgender?  (N=268)</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B60717"/>
              </a:solidFill>
              <a:ln>
                <a:noFill/>
              </a:ln>
              <a:effectLst/>
            </c:spPr>
            <c:extLst>
              <c:ext xmlns:c16="http://schemas.microsoft.com/office/drawing/2014/chart" uri="{C3380CC4-5D6E-409C-BE32-E72D297353CC}">
                <c16:uniqueId val="{00000001-9B26-459F-935C-E8931BD2BEDA}"/>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3-9B26-459F-935C-E8931BD2BEDA}"/>
              </c:ext>
            </c:extLst>
          </c:dPt>
          <c:dPt>
            <c:idx val="2"/>
            <c:invertIfNegative val="0"/>
            <c:bubble3D val="0"/>
            <c:spPr>
              <a:solidFill>
                <a:schemeClr val="tx1"/>
              </a:solidFill>
              <a:ln>
                <a:noFill/>
              </a:ln>
              <a:effectLst/>
            </c:spPr>
            <c:extLst>
              <c:ext xmlns:c16="http://schemas.microsoft.com/office/drawing/2014/chart" uri="{C3380CC4-5D6E-409C-BE32-E72D297353CC}">
                <c16:uniqueId val="{00000005-9B26-459F-935C-E8931BD2BEDA}"/>
              </c:ext>
            </c:extLst>
          </c:dPt>
          <c:dPt>
            <c:idx val="3"/>
            <c:invertIfNegative val="0"/>
            <c:bubble3D val="0"/>
            <c:spPr>
              <a:solidFill>
                <a:srgbClr val="B60717"/>
              </a:solidFill>
              <a:ln>
                <a:noFill/>
              </a:ln>
              <a:effectLst/>
            </c:spPr>
            <c:extLst>
              <c:ext xmlns:c16="http://schemas.microsoft.com/office/drawing/2014/chart" uri="{C3380CC4-5D6E-409C-BE32-E72D297353CC}">
                <c16:uniqueId val="{00000007-9B26-459F-935C-E8931BD2BEDA}"/>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'https://kccd-my.sharepoint.com/personal/patsy_garcia_bakersfieldcollege_edu/Documents/AIQ Survey/[AIQ Survey Results 11.18.22.v2.xlsx]Charts '!$D$688:$D$690</c:f>
              <c:strCache>
                <c:ptCount val="3"/>
                <c:pt idx="0">
                  <c:v>Prefer not to say</c:v>
                </c:pt>
                <c:pt idx="1">
                  <c:v>Yes</c:v>
                </c:pt>
                <c:pt idx="2">
                  <c:v>No</c:v>
                </c:pt>
              </c:strCache>
            </c:strRef>
          </c:cat>
          <c:val>
            <c:numRef>
              <c:f>'[AIQ Survey Results 11.16.23.v1.xlsx]Charts'!$E$716:$E$718</c:f>
              <c:numCache>
                <c:formatCode>0.0%</c:formatCode>
                <c:ptCount val="3"/>
                <c:pt idx="0">
                  <c:v>0.2574626865671642</c:v>
                </c:pt>
                <c:pt idx="1">
                  <c:v>3.7313432835820895E-3</c:v>
                </c:pt>
                <c:pt idx="2">
                  <c:v>0.73880597014925375</c:v>
                </c:pt>
              </c:numCache>
            </c:numRef>
          </c:val>
          <c:extLst>
            <c:ext xmlns:c16="http://schemas.microsoft.com/office/drawing/2014/chart" uri="{C3380CC4-5D6E-409C-BE32-E72D297353CC}">
              <c16:uniqueId val="{00000008-9B26-459F-935C-E8931BD2BEDA}"/>
            </c:ext>
          </c:extLst>
        </c:ser>
        <c:dLbls>
          <c:dLblPos val="outEnd"/>
          <c:showLegendKey val="0"/>
          <c:showVal val="1"/>
          <c:showCatName val="0"/>
          <c:showSerName val="0"/>
          <c:showPercent val="0"/>
          <c:showBubbleSize val="0"/>
        </c:dLbls>
        <c:gapWidth val="182"/>
        <c:axId val="729146480"/>
        <c:axId val="729143528"/>
      </c:barChart>
      <c:catAx>
        <c:axId val="729146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29143528"/>
        <c:crosses val="autoZero"/>
        <c:auto val="1"/>
        <c:lblAlgn val="ctr"/>
        <c:lblOffset val="100"/>
        <c:noMultiLvlLbl val="0"/>
      </c:catAx>
      <c:valAx>
        <c:axId val="729143528"/>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91464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i="0" baseline="0">
                <a:solidFill>
                  <a:schemeClr val="tx1"/>
                </a:solidFill>
              </a:rPr>
              <a:t>What do you consider yourself to be?  (N=268)</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bg1">
                  <a:lumMod val="95000"/>
                </a:schemeClr>
              </a:solidFill>
              <a:ln>
                <a:solidFill>
                  <a:schemeClr val="tx1"/>
                </a:solidFill>
              </a:ln>
              <a:effectLst/>
            </c:spPr>
            <c:extLst>
              <c:ext xmlns:c16="http://schemas.microsoft.com/office/drawing/2014/chart" uri="{C3380CC4-5D6E-409C-BE32-E72D297353CC}">
                <c16:uniqueId val="{00000001-BAD7-4B35-B972-F7A75B296E7E}"/>
              </c:ext>
            </c:extLst>
          </c:dPt>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3-BAD7-4B35-B972-F7A75B296E7E}"/>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5-BAD7-4B35-B972-F7A75B296E7E}"/>
              </c:ext>
            </c:extLst>
          </c:dPt>
          <c:dPt>
            <c:idx val="3"/>
            <c:invertIfNegative val="0"/>
            <c:bubble3D val="0"/>
            <c:spPr>
              <a:solidFill>
                <a:schemeClr val="tx1"/>
              </a:solidFill>
              <a:ln>
                <a:noFill/>
              </a:ln>
              <a:effectLst/>
            </c:spPr>
            <c:extLst>
              <c:ext xmlns:c16="http://schemas.microsoft.com/office/drawing/2014/chart" uri="{C3380CC4-5D6E-409C-BE32-E72D297353CC}">
                <c16:uniqueId val="{00000007-BAD7-4B35-B972-F7A75B296E7E}"/>
              </c:ext>
            </c:extLst>
          </c:dPt>
          <c:dPt>
            <c:idx val="4"/>
            <c:invertIfNegative val="0"/>
            <c:bubble3D val="0"/>
            <c:spPr>
              <a:solidFill>
                <a:srgbClr val="B60717"/>
              </a:solidFill>
              <a:ln>
                <a:noFill/>
              </a:ln>
              <a:effectLst/>
            </c:spPr>
            <c:extLst>
              <c:ext xmlns:c16="http://schemas.microsoft.com/office/drawing/2014/chart" uri="{C3380CC4-5D6E-409C-BE32-E72D297353CC}">
                <c16:uniqueId val="{00000009-BAD7-4B35-B972-F7A75B296E7E}"/>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'https://kccd-my.sharepoint.com/personal/patsy_garcia_bakersfieldcollege_edu/Documents/AIQ Survey/[AIQ Survey Results 11.18.22.v2.xlsx]Charts '!$D$698:$D$702</c:f>
              <c:strCache>
                <c:ptCount val="5"/>
                <c:pt idx="0">
                  <c:v>Prefer not to say/Not Reported</c:v>
                </c:pt>
                <c:pt idx="1">
                  <c:v>Other</c:v>
                </c:pt>
                <c:pt idx="2">
                  <c:v>Straight/Heterosexual</c:v>
                </c:pt>
                <c:pt idx="3">
                  <c:v>Gay</c:v>
                </c:pt>
                <c:pt idx="4">
                  <c:v>Bisexual</c:v>
                </c:pt>
              </c:strCache>
            </c:strRef>
          </c:cat>
          <c:val>
            <c:numRef>
              <c:f>'[AIQ Survey Results 11.16.23.v1.xlsx]Charts'!$E$726:$E$730</c:f>
              <c:numCache>
                <c:formatCode>0%</c:formatCode>
                <c:ptCount val="5"/>
                <c:pt idx="0">
                  <c:v>0.33582089552238809</c:v>
                </c:pt>
                <c:pt idx="1">
                  <c:v>7.462686567164179E-3</c:v>
                </c:pt>
                <c:pt idx="2">
                  <c:v>0.58955223880597019</c:v>
                </c:pt>
                <c:pt idx="3">
                  <c:v>2.9850746268656716E-2</c:v>
                </c:pt>
                <c:pt idx="4">
                  <c:v>3.7313432835820892E-2</c:v>
                </c:pt>
              </c:numCache>
            </c:numRef>
          </c:val>
          <c:extLst>
            <c:ext xmlns:c16="http://schemas.microsoft.com/office/drawing/2014/chart" uri="{C3380CC4-5D6E-409C-BE32-E72D297353CC}">
              <c16:uniqueId val="{0000000A-BAD7-4B35-B972-F7A75B296E7E}"/>
            </c:ext>
          </c:extLst>
        </c:ser>
        <c:dLbls>
          <c:dLblPos val="outEnd"/>
          <c:showLegendKey val="0"/>
          <c:showVal val="1"/>
          <c:showCatName val="0"/>
          <c:showSerName val="0"/>
          <c:showPercent val="0"/>
          <c:showBubbleSize val="0"/>
        </c:dLbls>
        <c:gapWidth val="182"/>
        <c:axId val="729146480"/>
        <c:axId val="729143528"/>
      </c:barChart>
      <c:catAx>
        <c:axId val="729146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29143528"/>
        <c:crosses val="autoZero"/>
        <c:auto val="1"/>
        <c:lblAlgn val="ctr"/>
        <c:lblOffset val="100"/>
        <c:noMultiLvlLbl val="0"/>
      </c:catAx>
      <c:valAx>
        <c:axId val="7291435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91464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1400" b="0" i="0" baseline="0" dirty="0">
                <a:effectLst/>
              </a:rPr>
              <a:t>Our mission statement articulates BC’s commitment to ensuring equitable educational opportunities and outcomes for all students. </a:t>
            </a:r>
            <a:r>
              <a:rPr lang="en-US" sz="1400" b="0" i="0" u="none" strike="noStrike" kern="1200" spc="0" baseline="0" dirty="0">
                <a:solidFill>
                  <a:sysClr val="windowText" lastClr="000000"/>
                </a:solidFill>
                <a:effectLst/>
              </a:rPr>
              <a:t>(Standards 1.1, 1.3) (N=257)</a:t>
            </a:r>
            <a:endParaRPr lang="en-US" sz="1400" dirty="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bar"/>
        <c:grouping val="stacked"/>
        <c:varyColors val="0"/>
        <c:ser>
          <c:idx val="0"/>
          <c:order val="0"/>
          <c:tx>
            <c:strRef>
              <c:f>'[AIQ Survey Results 11.16.23.v1.xlsx]Charts'!$D$45</c:f>
              <c:strCache>
                <c:ptCount val="1"/>
                <c:pt idx="0">
                  <c:v>Strongly agree</c:v>
                </c:pt>
              </c:strCache>
            </c:strRef>
          </c:tx>
          <c:spPr>
            <a:solidFill>
              <a:srgbClr val="B607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11.16.23.v1.xlsx]Charts'!$E$44</c:f>
              <c:numCache>
                <c:formatCode>General</c:formatCode>
                <c:ptCount val="1"/>
              </c:numCache>
            </c:numRef>
          </c:cat>
          <c:val>
            <c:numRef>
              <c:f>'[AIQ Survey Results 11.16.23.v1.xlsx]Charts'!$E$45</c:f>
              <c:numCache>
                <c:formatCode>0%</c:formatCode>
                <c:ptCount val="1"/>
                <c:pt idx="0">
                  <c:v>0.56420233463035019</c:v>
                </c:pt>
              </c:numCache>
            </c:numRef>
          </c:val>
          <c:extLst>
            <c:ext xmlns:c16="http://schemas.microsoft.com/office/drawing/2014/chart" uri="{C3380CC4-5D6E-409C-BE32-E72D297353CC}">
              <c16:uniqueId val="{00000000-1E6A-4E05-B8FD-D33779AAAE11}"/>
            </c:ext>
          </c:extLst>
        </c:ser>
        <c:ser>
          <c:idx val="1"/>
          <c:order val="1"/>
          <c:tx>
            <c:strRef>
              <c:f>'[AIQ Survey Results 11.16.23.v1.xlsx]Charts'!$D$46</c:f>
              <c:strCache>
                <c:ptCount val="1"/>
                <c:pt idx="0">
                  <c:v>Somewhat agree</c:v>
                </c:pt>
              </c:strCache>
            </c:strRef>
          </c:tx>
          <c:spPr>
            <a:solidFill>
              <a:srgbClr val="FDBFC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11.16.23.v1.xlsx]Charts'!$E$44</c:f>
              <c:numCache>
                <c:formatCode>General</c:formatCode>
                <c:ptCount val="1"/>
              </c:numCache>
            </c:numRef>
          </c:cat>
          <c:val>
            <c:numRef>
              <c:f>'[AIQ Survey Results 11.16.23.v1.xlsx]Charts'!$E$46</c:f>
              <c:numCache>
                <c:formatCode>0%</c:formatCode>
                <c:ptCount val="1"/>
                <c:pt idx="0">
                  <c:v>0.23735408560311283</c:v>
                </c:pt>
              </c:numCache>
            </c:numRef>
          </c:val>
          <c:extLst>
            <c:ext xmlns:c16="http://schemas.microsoft.com/office/drawing/2014/chart" uri="{C3380CC4-5D6E-409C-BE32-E72D297353CC}">
              <c16:uniqueId val="{00000001-1E6A-4E05-B8FD-D33779AAAE11}"/>
            </c:ext>
          </c:extLst>
        </c:ser>
        <c:ser>
          <c:idx val="2"/>
          <c:order val="2"/>
          <c:tx>
            <c:strRef>
              <c:f>'[AIQ Survey Results 11.16.23.v1.xlsx]Charts'!$D$47</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11.16.23.v1.xlsx]Charts'!$E$44</c:f>
              <c:numCache>
                <c:formatCode>General</c:formatCode>
                <c:ptCount val="1"/>
              </c:numCache>
            </c:numRef>
          </c:cat>
          <c:val>
            <c:numRef>
              <c:f>'[AIQ Survey Results 11.16.23.v1.xlsx]Charts'!$E$47</c:f>
              <c:numCache>
                <c:formatCode>0%</c:formatCode>
                <c:ptCount val="1"/>
                <c:pt idx="0">
                  <c:v>0.12062256809338522</c:v>
                </c:pt>
              </c:numCache>
            </c:numRef>
          </c:val>
          <c:extLst>
            <c:ext xmlns:c16="http://schemas.microsoft.com/office/drawing/2014/chart" uri="{C3380CC4-5D6E-409C-BE32-E72D297353CC}">
              <c16:uniqueId val="{00000002-1E6A-4E05-B8FD-D33779AAAE11}"/>
            </c:ext>
          </c:extLst>
        </c:ser>
        <c:ser>
          <c:idx val="3"/>
          <c:order val="3"/>
          <c:tx>
            <c:strRef>
              <c:f>'[AIQ Survey Results 11.16.23.v1.xlsx]Charts'!$D$48</c:f>
              <c:strCache>
                <c:ptCount val="1"/>
                <c:pt idx="0">
                  <c:v>Somewhat disagree</c:v>
                </c:pt>
              </c:strCache>
            </c:strRef>
          </c:tx>
          <c:spPr>
            <a:solidFill>
              <a:schemeClr val="bg1">
                <a:lumMod val="85000"/>
              </a:schemeClr>
            </a:solidFill>
            <a:ln>
              <a:noFill/>
            </a:ln>
            <a:effectLst/>
          </c:spPr>
          <c:invertIfNegative val="0"/>
          <c:dLbls>
            <c:dLbl>
              <c:idx val="0"/>
              <c:layout>
                <c:manualLayout>
                  <c:x val="1.6158762597423413E-4"/>
                  <c:y val="-7.797270955165691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E6A-4E05-B8FD-D33779AAAE11}"/>
                </c:ext>
              </c:extLst>
            </c:dLbl>
            <c:dLbl>
              <c:idx val="3"/>
              <c:layout>
                <c:manualLayout>
                  <c:x val="1.96551464442856E-5"/>
                  <c:y val="-7.1474158080112246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E6A-4E05-B8FD-D33779AAAE11}"/>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11.16.23.v1.xlsx]Charts'!$E$44</c:f>
              <c:numCache>
                <c:formatCode>General</c:formatCode>
                <c:ptCount val="1"/>
              </c:numCache>
            </c:numRef>
          </c:cat>
          <c:val>
            <c:numRef>
              <c:f>'[AIQ Survey Results 11.16.23.v1.xlsx]Charts'!$E$48</c:f>
              <c:numCache>
                <c:formatCode>0%</c:formatCode>
                <c:ptCount val="1"/>
                <c:pt idx="0">
                  <c:v>3.5019455252918288E-2</c:v>
                </c:pt>
              </c:numCache>
            </c:numRef>
          </c:val>
          <c:extLst>
            <c:ext xmlns:c16="http://schemas.microsoft.com/office/drawing/2014/chart" uri="{C3380CC4-5D6E-409C-BE32-E72D297353CC}">
              <c16:uniqueId val="{00000005-1E6A-4E05-B8FD-D33779AAAE11}"/>
            </c:ext>
          </c:extLst>
        </c:ser>
        <c:ser>
          <c:idx val="4"/>
          <c:order val="4"/>
          <c:tx>
            <c:strRef>
              <c:f>'[AIQ Survey Results 11.16.23.v1.xlsx]Charts'!$D$49</c:f>
              <c:strCache>
                <c:ptCount val="1"/>
                <c:pt idx="0">
                  <c:v>Strongly disagree</c:v>
                </c:pt>
              </c:strCache>
            </c:strRef>
          </c:tx>
          <c:spPr>
            <a:solidFill>
              <a:schemeClr val="tx1"/>
            </a:solidFill>
            <a:ln>
              <a:noFill/>
            </a:ln>
            <a:effectLst/>
          </c:spPr>
          <c:invertIfNegative val="0"/>
          <c:dLbls>
            <c:dLbl>
              <c:idx val="0"/>
              <c:layout>
                <c:manualLayout>
                  <c:x val="-1.8678858766350319E-16"/>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E6A-4E05-B8FD-D33779AAAE11}"/>
                </c:ext>
              </c:extLst>
            </c:dLbl>
            <c:dLbl>
              <c:idx val="1"/>
              <c:layout>
                <c:manualLayout>
                  <c:x val="-4.8245362012216302E-4"/>
                  <c:y val="-3.898635477582988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E6A-4E05-B8FD-D33779AAAE11}"/>
                </c:ext>
              </c:extLst>
            </c:dLbl>
            <c:dLbl>
              <c:idx val="2"/>
              <c:layout>
                <c:manualLayout>
                  <c:x val="-3.5473142193103726E-4"/>
                  <c:y val="-3.898635477582810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E6A-4E05-B8FD-D33779AAAE11}"/>
                </c:ext>
              </c:extLst>
            </c:dLbl>
            <c:dLbl>
              <c:idx val="3"/>
              <c:layout>
                <c:manualLayout>
                  <c:x val="1.2735732645082307E-3"/>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E6A-4E05-B8FD-D33779AAAE11}"/>
                </c:ext>
              </c:extLst>
            </c:dLbl>
            <c:dLbl>
              <c:idx val="4"/>
              <c:layout>
                <c:manualLayout>
                  <c:x val="1.3739852980616887E-3"/>
                  <c:y val="-3.898634280783360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E6A-4E05-B8FD-D33779AAAE11}"/>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'[AIQ Survey Results 11.16.23.v1.xlsx]Charts'!$E$44</c:f>
              <c:numCache>
                <c:formatCode>General</c:formatCode>
                <c:ptCount val="1"/>
              </c:numCache>
            </c:numRef>
          </c:cat>
          <c:val>
            <c:numRef>
              <c:f>'[AIQ Survey Results 11.16.23.v1.xlsx]Charts'!$E$49</c:f>
              <c:numCache>
                <c:formatCode>0%</c:formatCode>
                <c:ptCount val="1"/>
                <c:pt idx="0">
                  <c:v>4.2801556420233464E-2</c:v>
                </c:pt>
              </c:numCache>
            </c:numRef>
          </c:val>
          <c:extLst>
            <c:ext xmlns:c16="http://schemas.microsoft.com/office/drawing/2014/chart" uri="{C3380CC4-5D6E-409C-BE32-E72D297353CC}">
              <c16:uniqueId val="{0000000B-1E6A-4E05-B8FD-D33779AAAE11}"/>
            </c:ext>
          </c:extLst>
        </c:ser>
        <c:dLbls>
          <c:dLblPos val="ctr"/>
          <c:showLegendKey val="0"/>
          <c:showVal val="1"/>
          <c:showCatName val="0"/>
          <c:showSerName val="0"/>
          <c:showPercent val="0"/>
          <c:showBubbleSize val="0"/>
        </c:dLbls>
        <c:gapWidth val="150"/>
        <c:overlap val="100"/>
        <c:axId val="489688080"/>
        <c:axId val="489686112"/>
      </c:barChart>
      <c:catAx>
        <c:axId val="489688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89686112"/>
        <c:crosses val="autoZero"/>
        <c:auto val="1"/>
        <c:lblAlgn val="ctr"/>
        <c:lblOffset val="100"/>
        <c:noMultiLvlLbl val="0"/>
      </c:catAx>
      <c:valAx>
        <c:axId val="48968611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9688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'[AIQ Survey Results 11.16.23.v1.xlsx]Charts'!$G$71</c:f>
              <c:strCache>
                <c:ptCount val="1"/>
                <c:pt idx="0">
                  <c:v>Strongly agree</c:v>
                </c:pt>
              </c:strCache>
            </c:strRef>
          </c:tx>
          <c:spPr>
            <a:solidFill>
              <a:srgbClr val="B607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11.16.23.v1.xlsx]Charts'!$H$70:$N$70</c:f>
              <c:strCache>
                <c:ptCount val="7"/>
                <c:pt idx="0">
                  <c:v>DSPS (N=198)</c:v>
                </c:pt>
                <c:pt idx="1">
                  <c:v>Counseling and Advising (N=221)</c:v>
                </c:pt>
                <c:pt idx="2">
                  <c:v>College Safety (security &amp; parking) (N=248)</c:v>
                </c:pt>
                <c:pt idx="3">
                  <c:v>Budget &amp; Finance (N=186)</c:v>
                </c:pt>
                <c:pt idx="4">
                  <c:v>Bookstore (N=186)</c:v>
                </c:pt>
                <c:pt idx="5">
                  <c:v>Admissions &amp; Records (N=213)</c:v>
                </c:pt>
                <c:pt idx="6">
                  <c:v>Academic Technology (e.g., Canvas, Professional Development) (N=233)</c:v>
                </c:pt>
              </c:strCache>
            </c:strRef>
          </c:cat>
          <c:val>
            <c:numRef>
              <c:f>'[AIQ Survey Results 11.16.23.v1.xlsx]Charts'!$H$71:$N$71</c:f>
              <c:numCache>
                <c:formatCode>0%</c:formatCode>
                <c:ptCount val="7"/>
                <c:pt idx="0">
                  <c:v>0.46969696969696972</c:v>
                </c:pt>
                <c:pt idx="1">
                  <c:v>0.47511312217194568</c:v>
                </c:pt>
                <c:pt idx="2">
                  <c:v>0.50806451612903225</c:v>
                </c:pt>
                <c:pt idx="3">
                  <c:v>0.40322580645161288</c:v>
                </c:pt>
                <c:pt idx="4">
                  <c:v>0.22580645161290322</c:v>
                </c:pt>
                <c:pt idx="5">
                  <c:v>0.29577464788732394</c:v>
                </c:pt>
                <c:pt idx="6">
                  <c:v>0.6523605150214592</c:v>
                </c:pt>
              </c:numCache>
            </c:numRef>
          </c:val>
          <c:extLst>
            <c:ext xmlns:c16="http://schemas.microsoft.com/office/drawing/2014/chart" uri="{C3380CC4-5D6E-409C-BE32-E72D297353CC}">
              <c16:uniqueId val="{00000000-6622-4A86-BE0F-5C62EE94F83F}"/>
            </c:ext>
          </c:extLst>
        </c:ser>
        <c:ser>
          <c:idx val="1"/>
          <c:order val="1"/>
          <c:tx>
            <c:strRef>
              <c:f>'[AIQ Survey Results 11.16.23.v1.xlsx]Charts'!$G$72</c:f>
              <c:strCache>
                <c:ptCount val="1"/>
                <c:pt idx="0">
                  <c:v>Somewhat agree</c:v>
                </c:pt>
              </c:strCache>
            </c:strRef>
          </c:tx>
          <c:spPr>
            <a:solidFill>
              <a:srgbClr val="FDBFC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11.16.23.v1.xlsx]Charts'!$H$70:$N$70</c:f>
              <c:strCache>
                <c:ptCount val="7"/>
                <c:pt idx="0">
                  <c:v>DSPS (N=198)</c:v>
                </c:pt>
                <c:pt idx="1">
                  <c:v>Counseling and Advising (N=221)</c:v>
                </c:pt>
                <c:pt idx="2">
                  <c:v>College Safety (security &amp; parking) (N=248)</c:v>
                </c:pt>
                <c:pt idx="3">
                  <c:v>Budget &amp; Finance (N=186)</c:v>
                </c:pt>
                <c:pt idx="4">
                  <c:v>Bookstore (N=186)</c:v>
                </c:pt>
                <c:pt idx="5">
                  <c:v>Admissions &amp; Records (N=213)</c:v>
                </c:pt>
                <c:pt idx="6">
                  <c:v>Academic Technology (e.g., Canvas, Professional Development) (N=233)</c:v>
                </c:pt>
              </c:strCache>
            </c:strRef>
          </c:cat>
          <c:val>
            <c:numRef>
              <c:f>'[AIQ Survey Results 11.16.23.v1.xlsx]Charts'!$H$72:$N$72</c:f>
              <c:numCache>
                <c:formatCode>0%</c:formatCode>
                <c:ptCount val="7"/>
                <c:pt idx="0">
                  <c:v>0.29292929292929293</c:v>
                </c:pt>
                <c:pt idx="1">
                  <c:v>0.30316742081447962</c:v>
                </c:pt>
                <c:pt idx="2">
                  <c:v>0.28225806451612906</c:v>
                </c:pt>
                <c:pt idx="3">
                  <c:v>0.22043010752688172</c:v>
                </c:pt>
                <c:pt idx="4">
                  <c:v>0.22580645161290322</c:v>
                </c:pt>
                <c:pt idx="5">
                  <c:v>0.29107981220657275</c:v>
                </c:pt>
                <c:pt idx="6">
                  <c:v>0.24892703862660945</c:v>
                </c:pt>
              </c:numCache>
            </c:numRef>
          </c:val>
          <c:extLst>
            <c:ext xmlns:c16="http://schemas.microsoft.com/office/drawing/2014/chart" uri="{C3380CC4-5D6E-409C-BE32-E72D297353CC}">
              <c16:uniqueId val="{00000001-6622-4A86-BE0F-5C62EE94F83F}"/>
            </c:ext>
          </c:extLst>
        </c:ser>
        <c:ser>
          <c:idx val="2"/>
          <c:order val="2"/>
          <c:tx>
            <c:strRef>
              <c:f>'[AIQ Survey Results 11.16.23.v1.xlsx]Charts'!$G$73</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11.16.23.v1.xlsx]Charts'!$H$70:$N$70</c:f>
              <c:strCache>
                <c:ptCount val="7"/>
                <c:pt idx="0">
                  <c:v>DSPS (N=198)</c:v>
                </c:pt>
                <c:pt idx="1">
                  <c:v>Counseling and Advising (N=221)</c:v>
                </c:pt>
                <c:pt idx="2">
                  <c:v>College Safety (security &amp; parking) (N=248)</c:v>
                </c:pt>
                <c:pt idx="3">
                  <c:v>Budget &amp; Finance (N=186)</c:v>
                </c:pt>
                <c:pt idx="4">
                  <c:v>Bookstore (N=186)</c:v>
                </c:pt>
                <c:pt idx="5">
                  <c:v>Admissions &amp; Records (N=213)</c:v>
                </c:pt>
                <c:pt idx="6">
                  <c:v>Academic Technology (e.g., Canvas, Professional Development) (N=233)</c:v>
                </c:pt>
              </c:strCache>
            </c:strRef>
          </c:cat>
          <c:val>
            <c:numRef>
              <c:f>'[AIQ Survey Results 11.16.23.v1.xlsx]Charts'!$H$73:$N$73</c:f>
              <c:numCache>
                <c:formatCode>0%</c:formatCode>
                <c:ptCount val="7"/>
                <c:pt idx="0">
                  <c:v>0.13131313131313133</c:v>
                </c:pt>
                <c:pt idx="1">
                  <c:v>0.11764705882352941</c:v>
                </c:pt>
                <c:pt idx="2">
                  <c:v>0.10887096774193548</c:v>
                </c:pt>
                <c:pt idx="3">
                  <c:v>0.21505376344086022</c:v>
                </c:pt>
                <c:pt idx="4">
                  <c:v>0.25806451612903225</c:v>
                </c:pt>
                <c:pt idx="5">
                  <c:v>0.12206572769953052</c:v>
                </c:pt>
                <c:pt idx="6">
                  <c:v>6.4377682403433473E-2</c:v>
                </c:pt>
              </c:numCache>
            </c:numRef>
          </c:val>
          <c:extLst>
            <c:ext xmlns:c16="http://schemas.microsoft.com/office/drawing/2014/chart" uri="{C3380CC4-5D6E-409C-BE32-E72D297353CC}">
              <c16:uniqueId val="{00000002-6622-4A86-BE0F-5C62EE94F83F}"/>
            </c:ext>
          </c:extLst>
        </c:ser>
        <c:ser>
          <c:idx val="3"/>
          <c:order val="3"/>
          <c:tx>
            <c:strRef>
              <c:f>'[AIQ Survey Results 11.16.23.v1.xlsx]Charts'!$G$74</c:f>
              <c:strCache>
                <c:ptCount val="1"/>
                <c:pt idx="0">
                  <c:v>Somewhat disagree</c:v>
                </c:pt>
              </c:strCache>
            </c:strRef>
          </c:tx>
          <c:spPr>
            <a:solidFill>
              <a:schemeClr val="bg1">
                <a:lumMod val="85000"/>
              </a:schemeClr>
            </a:solidFill>
            <a:ln>
              <a:noFill/>
            </a:ln>
            <a:effectLst/>
          </c:spPr>
          <c:invertIfNegative val="0"/>
          <c:dLbls>
            <c:dLbl>
              <c:idx val="4"/>
              <c:layout>
                <c:manualLayout>
                  <c:x val="1.2695051468937409E-3"/>
                  <c:y val="2.9175010187839484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622-4A86-BE0F-5C62EE94F83F}"/>
                </c:ext>
              </c:extLst>
            </c:dLbl>
            <c:dLbl>
              <c:idx val="5"/>
              <c:layout>
                <c:manualLayout>
                  <c:x val="-1.2695051468939269E-3"/>
                  <c:y val="-3.182765151277830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622-4A86-BE0F-5C62EE94F83F}"/>
                </c:ext>
              </c:extLst>
            </c:dLbl>
            <c:dLbl>
              <c:idx val="6"/>
              <c:layout>
                <c:manualLayout>
                  <c:x val="-7.6716857399758702E-4"/>
                  <c:y val="-2.961276529365254E-3"/>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2.5208034954387899E-2"/>
                      <c:h val="3.31812200972278E-2"/>
                    </c:manualLayout>
                  </c15:layout>
                </c:ext>
                <c:ext xmlns:c16="http://schemas.microsoft.com/office/drawing/2014/chart" uri="{C3380CC4-5D6E-409C-BE32-E72D297353CC}">
                  <c16:uniqueId val="{00000005-6622-4A86-BE0F-5C62EE94F83F}"/>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11.16.23.v1.xlsx]Charts'!$H$70:$N$70</c:f>
              <c:strCache>
                <c:ptCount val="7"/>
                <c:pt idx="0">
                  <c:v>DSPS (N=198)</c:v>
                </c:pt>
                <c:pt idx="1">
                  <c:v>Counseling and Advising (N=221)</c:v>
                </c:pt>
                <c:pt idx="2">
                  <c:v>College Safety (security &amp; parking) (N=248)</c:v>
                </c:pt>
                <c:pt idx="3">
                  <c:v>Budget &amp; Finance (N=186)</c:v>
                </c:pt>
                <c:pt idx="4">
                  <c:v>Bookstore (N=186)</c:v>
                </c:pt>
                <c:pt idx="5">
                  <c:v>Admissions &amp; Records (N=213)</c:v>
                </c:pt>
                <c:pt idx="6">
                  <c:v>Academic Technology (e.g., Canvas, Professional Development) (N=233)</c:v>
                </c:pt>
              </c:strCache>
            </c:strRef>
          </c:cat>
          <c:val>
            <c:numRef>
              <c:f>'[AIQ Survey Results 11.16.23.v1.xlsx]Charts'!$H$74:$N$74</c:f>
              <c:numCache>
                <c:formatCode>0%</c:formatCode>
                <c:ptCount val="7"/>
                <c:pt idx="0">
                  <c:v>7.0707070707070704E-2</c:v>
                </c:pt>
                <c:pt idx="1">
                  <c:v>7.2398190045248875E-2</c:v>
                </c:pt>
                <c:pt idx="2">
                  <c:v>7.2580645161290328E-2</c:v>
                </c:pt>
                <c:pt idx="3">
                  <c:v>0.11290322580645161</c:v>
                </c:pt>
                <c:pt idx="4">
                  <c:v>0.15053763440860216</c:v>
                </c:pt>
                <c:pt idx="5">
                  <c:v>0.15023474178403756</c:v>
                </c:pt>
                <c:pt idx="6">
                  <c:v>3.0042918454935622E-2</c:v>
                </c:pt>
              </c:numCache>
            </c:numRef>
          </c:val>
          <c:extLst>
            <c:ext xmlns:c16="http://schemas.microsoft.com/office/drawing/2014/chart" uri="{C3380CC4-5D6E-409C-BE32-E72D297353CC}">
              <c16:uniqueId val="{00000006-6622-4A86-BE0F-5C62EE94F83F}"/>
            </c:ext>
          </c:extLst>
        </c:ser>
        <c:ser>
          <c:idx val="4"/>
          <c:order val="4"/>
          <c:tx>
            <c:strRef>
              <c:f>'[AIQ Survey Results 11.16.23.v1.xlsx]Charts'!$G$75</c:f>
              <c:strCache>
                <c:ptCount val="1"/>
                <c:pt idx="0">
                  <c:v>Strongly disagree</c:v>
                </c:pt>
              </c:strCache>
            </c:strRef>
          </c:tx>
          <c:spPr>
            <a:solidFill>
              <a:schemeClr val="tx1"/>
            </a:solidFill>
            <a:ln>
              <a:noFill/>
            </a:ln>
            <a:effectLst/>
          </c:spPr>
          <c:invertIfNegative val="0"/>
          <c:dLbls>
            <c:dLbl>
              <c:idx val="0"/>
              <c:layout>
                <c:manualLayout>
                  <c:x val="-1.7168262511862414E-3"/>
                  <c:y val="-2.133051786664151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622-4A86-BE0F-5C62EE94F83F}"/>
                </c:ext>
              </c:extLst>
            </c:dLbl>
            <c:dLbl>
              <c:idx val="6"/>
              <c:layout>
                <c:manualLayout>
                  <c:x val="1.1249321335207547E-2"/>
                  <c:y val="-5.6264254057939826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622-4A86-BE0F-5C62EE94F83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11.16.23.v1.xlsx]Charts'!$H$70:$N$70</c:f>
              <c:strCache>
                <c:ptCount val="7"/>
                <c:pt idx="0">
                  <c:v>DSPS (N=198)</c:v>
                </c:pt>
                <c:pt idx="1">
                  <c:v>Counseling and Advising (N=221)</c:v>
                </c:pt>
                <c:pt idx="2">
                  <c:v>College Safety (security &amp; parking) (N=248)</c:v>
                </c:pt>
                <c:pt idx="3">
                  <c:v>Budget &amp; Finance (N=186)</c:v>
                </c:pt>
                <c:pt idx="4">
                  <c:v>Bookstore (N=186)</c:v>
                </c:pt>
                <c:pt idx="5">
                  <c:v>Admissions &amp; Records (N=213)</c:v>
                </c:pt>
                <c:pt idx="6">
                  <c:v>Academic Technology (e.g., Canvas, Professional Development) (N=233)</c:v>
                </c:pt>
              </c:strCache>
            </c:strRef>
          </c:cat>
          <c:val>
            <c:numRef>
              <c:f>'[AIQ Survey Results 11.16.23.v1.xlsx]Charts'!$H$75:$N$75</c:f>
              <c:numCache>
                <c:formatCode>0%</c:formatCode>
                <c:ptCount val="7"/>
                <c:pt idx="0">
                  <c:v>3.5353535353535352E-2</c:v>
                </c:pt>
                <c:pt idx="1">
                  <c:v>3.1674208144796379E-2</c:v>
                </c:pt>
                <c:pt idx="2">
                  <c:v>2.8225806451612902E-2</c:v>
                </c:pt>
                <c:pt idx="3">
                  <c:v>4.8387096774193547E-2</c:v>
                </c:pt>
                <c:pt idx="4">
                  <c:v>0.13978494623655913</c:v>
                </c:pt>
                <c:pt idx="5">
                  <c:v>0.14084507042253522</c:v>
                </c:pt>
                <c:pt idx="6">
                  <c:v>4.2918454935622317E-3</c:v>
                </c:pt>
              </c:numCache>
            </c:numRef>
          </c:val>
          <c:extLst>
            <c:ext xmlns:c16="http://schemas.microsoft.com/office/drawing/2014/chart" uri="{C3380CC4-5D6E-409C-BE32-E72D297353CC}">
              <c16:uniqueId val="{00000009-6622-4A86-BE0F-5C62EE94F83F}"/>
            </c:ext>
          </c:extLst>
        </c:ser>
        <c:dLbls>
          <c:dLblPos val="ctr"/>
          <c:showLegendKey val="0"/>
          <c:showVal val="1"/>
          <c:showCatName val="0"/>
          <c:showSerName val="0"/>
          <c:showPercent val="0"/>
          <c:showBubbleSize val="0"/>
        </c:dLbls>
        <c:gapWidth val="150"/>
        <c:overlap val="100"/>
        <c:axId val="489688080"/>
        <c:axId val="489686112"/>
      </c:barChart>
      <c:catAx>
        <c:axId val="489688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t" anchorCtr="0"/>
          <a:lstStyle/>
          <a:p>
            <a:pPr>
              <a:defRPr sz="1000" b="0" i="0" u="none" strike="noStrike" kern="1200" baseline="0">
                <a:solidFill>
                  <a:schemeClr val="tx1"/>
                </a:solidFill>
                <a:latin typeface="+mn-lt"/>
                <a:ea typeface="+mn-ea"/>
                <a:cs typeface="+mn-cs"/>
              </a:defRPr>
            </a:pPr>
            <a:endParaRPr lang="en-US"/>
          </a:p>
        </c:txPr>
        <c:crossAx val="489686112"/>
        <c:crosses val="autoZero"/>
        <c:auto val="1"/>
        <c:lblAlgn val="ctr"/>
        <c:lblOffset val="100"/>
        <c:noMultiLvlLbl val="0"/>
      </c:catAx>
      <c:valAx>
        <c:axId val="48968611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9688080"/>
        <c:crosses val="autoZero"/>
        <c:crossBetween val="between"/>
      </c:valAx>
      <c:spPr>
        <a:noFill/>
        <a:ln>
          <a:noFill/>
        </a:ln>
        <a:effectLst/>
      </c:spPr>
    </c:plotArea>
    <c:legend>
      <c:legendPos val="b"/>
      <c:layout>
        <c:manualLayout>
          <c:xMode val="edge"/>
          <c:yMode val="edge"/>
          <c:x val="0.20447716174176805"/>
          <c:y val="0.90610952829288016"/>
          <c:w val="0.67218748131978157"/>
          <c:h val="7.0498666022419915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'[AIQ Survey Results 11.16.23.v1.xlsx]Charts'!$G$141</c:f>
              <c:strCache>
                <c:ptCount val="1"/>
                <c:pt idx="0">
                  <c:v>Strongly agree</c:v>
                </c:pt>
              </c:strCache>
            </c:strRef>
          </c:tx>
          <c:spPr>
            <a:solidFill>
              <a:srgbClr val="B607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11.16.23.v1.xlsx]Charts'!$H$140:$N$140</c:f>
              <c:strCache>
                <c:ptCount val="7"/>
                <c:pt idx="0">
                  <c:v>Instructional Support (Scheduling) (N=186)</c:v>
                </c:pt>
                <c:pt idx="1">
                  <c:v>Foundation (donor contributions, account mgmt.) (N=177)</c:v>
                </c:pt>
                <c:pt idx="2">
                  <c:v>Food Service (special events) (N=190)</c:v>
                </c:pt>
                <c:pt idx="3">
                  <c:v>Food Service (Renegade Room) (N=176)</c:v>
                </c:pt>
                <c:pt idx="4">
                  <c:v>Food Service (cafeteria) (N=208)</c:v>
                </c:pt>
                <c:pt idx="5">
                  <c:v>Financial Aid (N=180)</c:v>
                </c:pt>
                <c:pt idx="6">
                  <c:v>Event Scheduling (N=194)</c:v>
                </c:pt>
              </c:strCache>
            </c:strRef>
          </c:cat>
          <c:val>
            <c:numRef>
              <c:f>'[AIQ Survey Results 11.16.23.v1.xlsx]Charts'!$H$141:$N$141</c:f>
              <c:numCache>
                <c:formatCode>0%</c:formatCode>
                <c:ptCount val="7"/>
                <c:pt idx="0">
                  <c:v>0.478494623655914</c:v>
                </c:pt>
                <c:pt idx="1">
                  <c:v>0.50282485875706218</c:v>
                </c:pt>
                <c:pt idx="2">
                  <c:v>0.55263157894736847</c:v>
                </c:pt>
                <c:pt idx="3">
                  <c:v>0.60795454545454541</c:v>
                </c:pt>
                <c:pt idx="4">
                  <c:v>0.5</c:v>
                </c:pt>
                <c:pt idx="5">
                  <c:v>0.46666666666666667</c:v>
                </c:pt>
                <c:pt idx="6">
                  <c:v>0.57731958762886593</c:v>
                </c:pt>
              </c:numCache>
            </c:numRef>
          </c:val>
          <c:extLst>
            <c:ext xmlns:c16="http://schemas.microsoft.com/office/drawing/2014/chart" uri="{C3380CC4-5D6E-409C-BE32-E72D297353CC}">
              <c16:uniqueId val="{00000000-D128-41BA-B579-B9E58EF00F23}"/>
            </c:ext>
          </c:extLst>
        </c:ser>
        <c:ser>
          <c:idx val="1"/>
          <c:order val="1"/>
          <c:tx>
            <c:strRef>
              <c:f>'[AIQ Survey Results 11.16.23.v1.xlsx]Charts'!$G$142</c:f>
              <c:strCache>
                <c:ptCount val="1"/>
                <c:pt idx="0">
                  <c:v>Somewhat agree</c:v>
                </c:pt>
              </c:strCache>
            </c:strRef>
          </c:tx>
          <c:spPr>
            <a:solidFill>
              <a:srgbClr val="FDBFC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11.16.23.v1.xlsx]Charts'!$H$140:$N$140</c:f>
              <c:strCache>
                <c:ptCount val="7"/>
                <c:pt idx="0">
                  <c:v>Instructional Support (Scheduling) (N=186)</c:v>
                </c:pt>
                <c:pt idx="1">
                  <c:v>Foundation (donor contributions, account mgmt.) (N=177)</c:v>
                </c:pt>
                <c:pt idx="2">
                  <c:v>Food Service (special events) (N=190)</c:v>
                </c:pt>
                <c:pt idx="3">
                  <c:v>Food Service (Renegade Room) (N=176)</c:v>
                </c:pt>
                <c:pt idx="4">
                  <c:v>Food Service (cafeteria) (N=208)</c:v>
                </c:pt>
                <c:pt idx="5">
                  <c:v>Financial Aid (N=180)</c:v>
                </c:pt>
                <c:pt idx="6">
                  <c:v>Event Scheduling (N=194)</c:v>
                </c:pt>
              </c:strCache>
            </c:strRef>
          </c:cat>
          <c:val>
            <c:numRef>
              <c:f>'[AIQ Survey Results 11.16.23.v1.xlsx]Charts'!$H$142:$N$142</c:f>
              <c:numCache>
                <c:formatCode>0%</c:formatCode>
                <c:ptCount val="7"/>
                <c:pt idx="0">
                  <c:v>0.22580645161290322</c:v>
                </c:pt>
                <c:pt idx="1">
                  <c:v>0.24858757062146894</c:v>
                </c:pt>
                <c:pt idx="2">
                  <c:v>0.21052631578947367</c:v>
                </c:pt>
                <c:pt idx="3">
                  <c:v>0.23295454545454544</c:v>
                </c:pt>
                <c:pt idx="4">
                  <c:v>0.26442307692307693</c:v>
                </c:pt>
                <c:pt idx="5">
                  <c:v>0.26666666666666666</c:v>
                </c:pt>
                <c:pt idx="6">
                  <c:v>0.25773195876288657</c:v>
                </c:pt>
              </c:numCache>
            </c:numRef>
          </c:val>
          <c:extLst>
            <c:ext xmlns:c16="http://schemas.microsoft.com/office/drawing/2014/chart" uri="{C3380CC4-5D6E-409C-BE32-E72D297353CC}">
              <c16:uniqueId val="{00000001-D128-41BA-B579-B9E58EF00F23}"/>
            </c:ext>
          </c:extLst>
        </c:ser>
        <c:ser>
          <c:idx val="2"/>
          <c:order val="2"/>
          <c:tx>
            <c:strRef>
              <c:f>'[AIQ Survey Results 11.16.23.v1.xlsx]Charts'!$G$143</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11.16.23.v1.xlsx]Charts'!$H$140:$N$140</c:f>
              <c:strCache>
                <c:ptCount val="7"/>
                <c:pt idx="0">
                  <c:v>Instructional Support (Scheduling) (N=186)</c:v>
                </c:pt>
                <c:pt idx="1">
                  <c:v>Foundation (donor contributions, account mgmt.) (N=177)</c:v>
                </c:pt>
                <c:pt idx="2">
                  <c:v>Food Service (special events) (N=190)</c:v>
                </c:pt>
                <c:pt idx="3">
                  <c:v>Food Service (Renegade Room) (N=176)</c:v>
                </c:pt>
                <c:pt idx="4">
                  <c:v>Food Service (cafeteria) (N=208)</c:v>
                </c:pt>
                <c:pt idx="5">
                  <c:v>Financial Aid (N=180)</c:v>
                </c:pt>
                <c:pt idx="6">
                  <c:v>Event Scheduling (N=194)</c:v>
                </c:pt>
              </c:strCache>
            </c:strRef>
          </c:cat>
          <c:val>
            <c:numRef>
              <c:f>'[AIQ Survey Results 11.16.23.v1.xlsx]Charts'!$H$143:$N$143</c:f>
              <c:numCache>
                <c:formatCode>0%</c:formatCode>
                <c:ptCount val="7"/>
                <c:pt idx="0">
                  <c:v>0.16129032258064516</c:v>
                </c:pt>
                <c:pt idx="1">
                  <c:v>0.1864406779661017</c:v>
                </c:pt>
                <c:pt idx="2">
                  <c:v>0.1736842105263158</c:v>
                </c:pt>
                <c:pt idx="3">
                  <c:v>0.13068181818181818</c:v>
                </c:pt>
                <c:pt idx="4">
                  <c:v>0.14423076923076922</c:v>
                </c:pt>
                <c:pt idx="5">
                  <c:v>0.14444444444444443</c:v>
                </c:pt>
                <c:pt idx="6">
                  <c:v>0.12886597938144329</c:v>
                </c:pt>
              </c:numCache>
            </c:numRef>
          </c:val>
          <c:extLst>
            <c:ext xmlns:c16="http://schemas.microsoft.com/office/drawing/2014/chart" uri="{C3380CC4-5D6E-409C-BE32-E72D297353CC}">
              <c16:uniqueId val="{00000002-D128-41BA-B579-B9E58EF00F23}"/>
            </c:ext>
          </c:extLst>
        </c:ser>
        <c:ser>
          <c:idx val="3"/>
          <c:order val="3"/>
          <c:tx>
            <c:strRef>
              <c:f>'[AIQ Survey Results 11.16.23.v1.xlsx]Charts'!$G$144</c:f>
              <c:strCache>
                <c:ptCount val="1"/>
                <c:pt idx="0">
                  <c:v>Somewhat disagree</c:v>
                </c:pt>
              </c:strCache>
            </c:strRef>
          </c:tx>
          <c:spPr>
            <a:solidFill>
              <a:schemeClr val="bg1">
                <a:lumMod val="85000"/>
              </a:schemeClr>
            </a:solidFill>
            <a:ln>
              <a:noFill/>
            </a:ln>
            <a:effectLst/>
          </c:spPr>
          <c:invertIfNegative val="0"/>
          <c:dLbls>
            <c:dLbl>
              <c:idx val="1"/>
              <c:layout>
                <c:manualLayout>
                  <c:x val="-2.5077638195988858E-3"/>
                  <c:y val="-7.797268561566577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128-41BA-B579-B9E58EF00F23}"/>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11.16.23.v1.xlsx]Charts'!$H$140:$N$140</c:f>
              <c:strCache>
                <c:ptCount val="7"/>
                <c:pt idx="0">
                  <c:v>Instructional Support (Scheduling) (N=186)</c:v>
                </c:pt>
                <c:pt idx="1">
                  <c:v>Foundation (donor contributions, account mgmt.) (N=177)</c:v>
                </c:pt>
                <c:pt idx="2">
                  <c:v>Food Service (special events) (N=190)</c:v>
                </c:pt>
                <c:pt idx="3">
                  <c:v>Food Service (Renegade Room) (N=176)</c:v>
                </c:pt>
                <c:pt idx="4">
                  <c:v>Food Service (cafeteria) (N=208)</c:v>
                </c:pt>
                <c:pt idx="5">
                  <c:v>Financial Aid (N=180)</c:v>
                </c:pt>
                <c:pt idx="6">
                  <c:v>Event Scheduling (N=194)</c:v>
                </c:pt>
              </c:strCache>
            </c:strRef>
          </c:cat>
          <c:val>
            <c:numRef>
              <c:f>'[AIQ Survey Results 11.16.23.v1.xlsx]Charts'!$H$144:$N$144</c:f>
              <c:numCache>
                <c:formatCode>0%</c:formatCode>
                <c:ptCount val="7"/>
                <c:pt idx="0">
                  <c:v>9.1397849462365593E-2</c:v>
                </c:pt>
                <c:pt idx="1">
                  <c:v>3.954802259887006E-2</c:v>
                </c:pt>
                <c:pt idx="2">
                  <c:v>6.3157894736842107E-2</c:v>
                </c:pt>
                <c:pt idx="3">
                  <c:v>2.2727272727272728E-2</c:v>
                </c:pt>
                <c:pt idx="4">
                  <c:v>7.2115384615384609E-2</c:v>
                </c:pt>
                <c:pt idx="5">
                  <c:v>7.7777777777777779E-2</c:v>
                </c:pt>
                <c:pt idx="6">
                  <c:v>3.608247422680412E-2</c:v>
                </c:pt>
              </c:numCache>
            </c:numRef>
          </c:val>
          <c:extLst>
            <c:ext xmlns:c16="http://schemas.microsoft.com/office/drawing/2014/chart" uri="{C3380CC4-5D6E-409C-BE32-E72D297353CC}">
              <c16:uniqueId val="{00000004-D128-41BA-B579-B9E58EF00F23}"/>
            </c:ext>
          </c:extLst>
        </c:ser>
        <c:ser>
          <c:idx val="4"/>
          <c:order val="4"/>
          <c:tx>
            <c:strRef>
              <c:f>'[AIQ Survey Results 11.16.23.v1.xlsx]Charts'!$G$145</c:f>
              <c:strCache>
                <c:ptCount val="1"/>
                <c:pt idx="0">
                  <c:v>Strongly disagree</c:v>
                </c:pt>
              </c:strCache>
            </c:strRef>
          </c:tx>
          <c:spPr>
            <a:solidFill>
              <a:schemeClr val="tx1"/>
            </a:solidFill>
            <a:ln>
              <a:noFill/>
            </a:ln>
            <a:effectLst/>
          </c:spPr>
          <c:invertIfNegative val="0"/>
          <c:dLbls>
            <c:dLbl>
              <c:idx val="1"/>
              <c:layout>
                <c:manualLayout>
                  <c:x val="1.7752900162288875E-2"/>
                  <c:y val="-5.4580879930966615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128-41BA-B579-B9E58EF00F23}"/>
                </c:ext>
              </c:extLst>
            </c:dLbl>
            <c:dLbl>
              <c:idx val="3"/>
              <c:layout>
                <c:manualLayout>
                  <c:x val="1.269058924886279E-2"/>
                  <c:y val="-5.0682245650183221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128-41BA-B579-B9E58EF00F23}"/>
                </c:ext>
              </c:extLst>
            </c:dLbl>
            <c:dLbl>
              <c:idx val="4"/>
              <c:layout>
                <c:manualLayout>
                  <c:x val="1.653944020356234E-2"/>
                  <c:y val="-5.4580879930966546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128-41BA-B579-B9E58EF00F2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11.16.23.v1.xlsx]Charts'!$H$140:$N$140</c:f>
              <c:strCache>
                <c:ptCount val="7"/>
                <c:pt idx="0">
                  <c:v>Instructional Support (Scheduling) (N=186)</c:v>
                </c:pt>
                <c:pt idx="1">
                  <c:v>Foundation (donor contributions, account mgmt.) (N=177)</c:v>
                </c:pt>
                <c:pt idx="2">
                  <c:v>Food Service (special events) (N=190)</c:v>
                </c:pt>
                <c:pt idx="3">
                  <c:v>Food Service (Renegade Room) (N=176)</c:v>
                </c:pt>
                <c:pt idx="4">
                  <c:v>Food Service (cafeteria) (N=208)</c:v>
                </c:pt>
                <c:pt idx="5">
                  <c:v>Financial Aid (N=180)</c:v>
                </c:pt>
                <c:pt idx="6">
                  <c:v>Event Scheduling (N=194)</c:v>
                </c:pt>
              </c:strCache>
            </c:strRef>
          </c:cat>
          <c:val>
            <c:numRef>
              <c:f>'[AIQ Survey Results 11.16.23.v1.xlsx]Charts'!$H$145:$N$145</c:f>
              <c:numCache>
                <c:formatCode>0%</c:formatCode>
                <c:ptCount val="7"/>
                <c:pt idx="0">
                  <c:v>4.3010752688172046E-2</c:v>
                </c:pt>
                <c:pt idx="1">
                  <c:v>2.2598870056497175E-2</c:v>
                </c:pt>
                <c:pt idx="3">
                  <c:v>5.681818181818182E-3</c:v>
                </c:pt>
                <c:pt idx="4">
                  <c:v>1.9230769230769232E-2</c:v>
                </c:pt>
                <c:pt idx="5">
                  <c:v>4.4444444444444446E-2</c:v>
                </c:pt>
              </c:numCache>
            </c:numRef>
          </c:val>
          <c:extLst>
            <c:ext xmlns:c16="http://schemas.microsoft.com/office/drawing/2014/chart" uri="{C3380CC4-5D6E-409C-BE32-E72D297353CC}">
              <c16:uniqueId val="{00000008-D128-41BA-B579-B9E58EF00F23}"/>
            </c:ext>
          </c:extLst>
        </c:ser>
        <c:dLbls>
          <c:dLblPos val="ctr"/>
          <c:showLegendKey val="0"/>
          <c:showVal val="1"/>
          <c:showCatName val="0"/>
          <c:showSerName val="0"/>
          <c:showPercent val="0"/>
          <c:showBubbleSize val="0"/>
        </c:dLbls>
        <c:gapWidth val="150"/>
        <c:overlap val="100"/>
        <c:axId val="489688080"/>
        <c:axId val="489686112"/>
      </c:barChart>
      <c:catAx>
        <c:axId val="489688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89686112"/>
        <c:crosses val="autoZero"/>
        <c:auto val="1"/>
        <c:lblAlgn val="ctr"/>
        <c:lblOffset val="100"/>
        <c:noMultiLvlLbl val="0"/>
      </c:catAx>
      <c:valAx>
        <c:axId val="48968611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9688080"/>
        <c:crosses val="autoZero"/>
        <c:crossBetween val="between"/>
      </c:valAx>
      <c:spPr>
        <a:noFill/>
        <a:ln>
          <a:noFill/>
        </a:ln>
        <a:effectLst/>
      </c:spPr>
    </c:plotArea>
    <c:legend>
      <c:legendPos val="b"/>
      <c:layout>
        <c:manualLayout>
          <c:xMode val="edge"/>
          <c:yMode val="edge"/>
          <c:x val="0.26598868445196688"/>
          <c:y val="0.90610952829288016"/>
          <c:w val="0.67434149994639958"/>
          <c:h val="7.0498666022419915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'[AIQ Survey Results 11.16.23.v1.xlsx]Charts'!$G$211</c:f>
              <c:strCache>
                <c:ptCount val="1"/>
                <c:pt idx="0">
                  <c:v>Strongly agree</c:v>
                </c:pt>
              </c:strCache>
            </c:strRef>
          </c:tx>
          <c:spPr>
            <a:solidFill>
              <a:srgbClr val="B607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11.16.23.v1.xlsx]Charts'!$H$210:$L$210</c:f>
              <c:strCache>
                <c:ptCount val="5"/>
                <c:pt idx="0">
                  <c:v>Mail Service (N=177)</c:v>
                </c:pt>
                <c:pt idx="1">
                  <c:v>Maintenance &amp; Operations (repairs, maintenance) (N=227)</c:v>
                </c:pt>
                <c:pt idx="2">
                  <c:v>Maintenance &amp; Operations (major building projects) (N=194)</c:v>
                </c:pt>
                <c:pt idx="3">
                  <c:v>Maintenance &amp; Operations (custodial) (N=241)</c:v>
                </c:pt>
                <c:pt idx="4">
                  <c:v>Library (N=193)</c:v>
                </c:pt>
              </c:strCache>
            </c:strRef>
          </c:cat>
          <c:val>
            <c:numRef>
              <c:f>'[AIQ Survey Results 11.16.23.v1.xlsx]Charts'!$H$211:$L$211</c:f>
              <c:numCache>
                <c:formatCode>0%</c:formatCode>
                <c:ptCount val="5"/>
                <c:pt idx="0">
                  <c:v>0.50282485875706218</c:v>
                </c:pt>
                <c:pt idx="1">
                  <c:v>0.40528634361233479</c:v>
                </c:pt>
                <c:pt idx="2">
                  <c:v>0.40206185567010311</c:v>
                </c:pt>
                <c:pt idx="3">
                  <c:v>0.52282157676348551</c:v>
                </c:pt>
                <c:pt idx="4">
                  <c:v>0.67357512953367871</c:v>
                </c:pt>
              </c:numCache>
            </c:numRef>
          </c:val>
          <c:extLst>
            <c:ext xmlns:c16="http://schemas.microsoft.com/office/drawing/2014/chart" uri="{C3380CC4-5D6E-409C-BE32-E72D297353CC}">
              <c16:uniqueId val="{00000000-F7D7-47D3-A656-D50A0E22AD5E}"/>
            </c:ext>
          </c:extLst>
        </c:ser>
        <c:ser>
          <c:idx val="1"/>
          <c:order val="1"/>
          <c:tx>
            <c:strRef>
              <c:f>'[AIQ Survey Results 11.16.23.v1.xlsx]Charts'!$G$212</c:f>
              <c:strCache>
                <c:ptCount val="1"/>
                <c:pt idx="0">
                  <c:v>Somewhat agree</c:v>
                </c:pt>
              </c:strCache>
            </c:strRef>
          </c:tx>
          <c:spPr>
            <a:solidFill>
              <a:srgbClr val="FDBFC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11.16.23.v1.xlsx]Charts'!$H$210:$L$210</c:f>
              <c:strCache>
                <c:ptCount val="5"/>
                <c:pt idx="0">
                  <c:v>Mail Service (N=177)</c:v>
                </c:pt>
                <c:pt idx="1">
                  <c:v>Maintenance &amp; Operations (repairs, maintenance) (N=227)</c:v>
                </c:pt>
                <c:pt idx="2">
                  <c:v>Maintenance &amp; Operations (major building projects) (N=194)</c:v>
                </c:pt>
                <c:pt idx="3">
                  <c:v>Maintenance &amp; Operations (custodial) (N=241)</c:v>
                </c:pt>
                <c:pt idx="4">
                  <c:v>Library (N=193)</c:v>
                </c:pt>
              </c:strCache>
            </c:strRef>
          </c:cat>
          <c:val>
            <c:numRef>
              <c:f>'[AIQ Survey Results 11.16.23.v1.xlsx]Charts'!$H$212:$L$212</c:f>
              <c:numCache>
                <c:formatCode>0%</c:formatCode>
                <c:ptCount val="5"/>
                <c:pt idx="0">
                  <c:v>0.20338983050847459</c:v>
                </c:pt>
                <c:pt idx="1">
                  <c:v>0.2687224669603524</c:v>
                </c:pt>
                <c:pt idx="2">
                  <c:v>0.21134020618556701</c:v>
                </c:pt>
                <c:pt idx="3">
                  <c:v>0.26141078838174275</c:v>
                </c:pt>
                <c:pt idx="4">
                  <c:v>0.18134715025906736</c:v>
                </c:pt>
              </c:numCache>
            </c:numRef>
          </c:val>
          <c:extLst>
            <c:ext xmlns:c16="http://schemas.microsoft.com/office/drawing/2014/chart" uri="{C3380CC4-5D6E-409C-BE32-E72D297353CC}">
              <c16:uniqueId val="{00000001-F7D7-47D3-A656-D50A0E22AD5E}"/>
            </c:ext>
          </c:extLst>
        </c:ser>
        <c:ser>
          <c:idx val="2"/>
          <c:order val="2"/>
          <c:tx>
            <c:strRef>
              <c:f>'[AIQ Survey Results 11.16.23.v1.xlsx]Charts'!$G$213</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11.16.23.v1.xlsx]Charts'!$H$210:$L$210</c:f>
              <c:strCache>
                <c:ptCount val="5"/>
                <c:pt idx="0">
                  <c:v>Mail Service (N=177)</c:v>
                </c:pt>
                <c:pt idx="1">
                  <c:v>Maintenance &amp; Operations (repairs, maintenance) (N=227)</c:v>
                </c:pt>
                <c:pt idx="2">
                  <c:v>Maintenance &amp; Operations (major building projects) (N=194)</c:v>
                </c:pt>
                <c:pt idx="3">
                  <c:v>Maintenance &amp; Operations (custodial) (N=241)</c:v>
                </c:pt>
                <c:pt idx="4">
                  <c:v>Library (N=193)</c:v>
                </c:pt>
              </c:strCache>
            </c:strRef>
          </c:cat>
          <c:val>
            <c:numRef>
              <c:f>'[AIQ Survey Results 11.16.23.v1.xlsx]Charts'!$H$213:$L$213</c:f>
              <c:numCache>
                <c:formatCode>0%</c:formatCode>
                <c:ptCount val="5"/>
                <c:pt idx="0">
                  <c:v>0.22033898305084745</c:v>
                </c:pt>
                <c:pt idx="1">
                  <c:v>0.12334801762114538</c:v>
                </c:pt>
                <c:pt idx="2">
                  <c:v>0.15979381443298968</c:v>
                </c:pt>
                <c:pt idx="3">
                  <c:v>8.2987551867219914E-2</c:v>
                </c:pt>
                <c:pt idx="4">
                  <c:v>0.11917098445595854</c:v>
                </c:pt>
              </c:numCache>
            </c:numRef>
          </c:val>
          <c:extLst>
            <c:ext xmlns:c16="http://schemas.microsoft.com/office/drawing/2014/chart" uri="{C3380CC4-5D6E-409C-BE32-E72D297353CC}">
              <c16:uniqueId val="{00000002-F7D7-47D3-A656-D50A0E22AD5E}"/>
            </c:ext>
          </c:extLst>
        </c:ser>
        <c:ser>
          <c:idx val="3"/>
          <c:order val="3"/>
          <c:tx>
            <c:strRef>
              <c:f>'[AIQ Survey Results 11.16.23.v1.xlsx]Charts'!$G$214</c:f>
              <c:strCache>
                <c:ptCount val="1"/>
                <c:pt idx="0">
                  <c:v>Somewhat disagree</c:v>
                </c:pt>
              </c:strCache>
            </c:strRef>
          </c:tx>
          <c:spPr>
            <a:solidFill>
              <a:schemeClr val="bg1">
                <a:lumMod val="85000"/>
              </a:schemeClr>
            </a:solidFill>
            <a:ln>
              <a:noFill/>
            </a:ln>
            <a:effectLst/>
          </c:spPr>
          <c:invertIfNegative val="0"/>
          <c:dLbls>
            <c:dLbl>
              <c:idx val="3"/>
              <c:layout>
                <c:manualLayout>
                  <c:x val="-1.2551417402991815E-3"/>
                  <c:y val="-3.898634280783360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7D7-47D3-A656-D50A0E22AD5E}"/>
                </c:ext>
              </c:extLst>
            </c:dLbl>
            <c:dLbl>
              <c:idx val="4"/>
              <c:layout>
                <c:manualLayout>
                  <c:x val="-8.9161172441814159E-3"/>
                  <c:y val="-8.187131989644981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7D7-47D3-A656-D50A0E22AD5E}"/>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11.16.23.v1.xlsx]Charts'!$H$210:$L$210</c:f>
              <c:strCache>
                <c:ptCount val="5"/>
                <c:pt idx="0">
                  <c:v>Mail Service (N=177)</c:v>
                </c:pt>
                <c:pt idx="1">
                  <c:v>Maintenance &amp; Operations (repairs, maintenance) (N=227)</c:v>
                </c:pt>
                <c:pt idx="2">
                  <c:v>Maintenance &amp; Operations (major building projects) (N=194)</c:v>
                </c:pt>
                <c:pt idx="3">
                  <c:v>Maintenance &amp; Operations (custodial) (N=241)</c:v>
                </c:pt>
                <c:pt idx="4">
                  <c:v>Library (N=193)</c:v>
                </c:pt>
              </c:strCache>
            </c:strRef>
          </c:cat>
          <c:val>
            <c:numRef>
              <c:f>'[AIQ Survey Results 11.16.23.v1.xlsx]Charts'!$H$214:$L$214</c:f>
              <c:numCache>
                <c:formatCode>0%</c:formatCode>
                <c:ptCount val="5"/>
                <c:pt idx="0">
                  <c:v>3.954802259887006E-2</c:v>
                </c:pt>
                <c:pt idx="1">
                  <c:v>0.10572687224669604</c:v>
                </c:pt>
                <c:pt idx="2">
                  <c:v>0.1134020618556701</c:v>
                </c:pt>
                <c:pt idx="3">
                  <c:v>8.2987551867219914E-2</c:v>
                </c:pt>
                <c:pt idx="4">
                  <c:v>1.5544041450777202E-2</c:v>
                </c:pt>
              </c:numCache>
            </c:numRef>
          </c:val>
          <c:extLst>
            <c:ext xmlns:c16="http://schemas.microsoft.com/office/drawing/2014/chart" uri="{C3380CC4-5D6E-409C-BE32-E72D297353CC}">
              <c16:uniqueId val="{00000005-F7D7-47D3-A656-D50A0E22AD5E}"/>
            </c:ext>
          </c:extLst>
        </c:ser>
        <c:ser>
          <c:idx val="4"/>
          <c:order val="4"/>
          <c:tx>
            <c:strRef>
              <c:f>'[AIQ Survey Results 11.16.23.v1.xlsx]Charts'!$G$215</c:f>
              <c:strCache>
                <c:ptCount val="1"/>
                <c:pt idx="0">
                  <c:v>Strongly disagree</c:v>
                </c:pt>
              </c:strCache>
            </c:strRef>
          </c:tx>
          <c:spPr>
            <a:solidFill>
              <a:schemeClr val="tx1"/>
            </a:solidFill>
            <a:ln>
              <a:noFill/>
            </a:ln>
            <a:effectLst/>
          </c:spPr>
          <c:invertIfNegative val="0"/>
          <c:dLbls>
            <c:dLbl>
              <c:idx val="4"/>
              <c:layout>
                <c:manualLayout>
                  <c:x val="1.024887393311952E-2"/>
                  <c:y val="-5.8479514211749871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7D7-47D3-A656-D50A0E22AD5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11.16.23.v1.xlsx]Charts'!$H$210:$L$210</c:f>
              <c:strCache>
                <c:ptCount val="5"/>
                <c:pt idx="0">
                  <c:v>Mail Service (N=177)</c:v>
                </c:pt>
                <c:pt idx="1">
                  <c:v>Maintenance &amp; Operations (repairs, maintenance) (N=227)</c:v>
                </c:pt>
                <c:pt idx="2">
                  <c:v>Maintenance &amp; Operations (major building projects) (N=194)</c:v>
                </c:pt>
                <c:pt idx="3">
                  <c:v>Maintenance &amp; Operations (custodial) (N=241)</c:v>
                </c:pt>
                <c:pt idx="4">
                  <c:v>Library (N=193)</c:v>
                </c:pt>
              </c:strCache>
            </c:strRef>
          </c:cat>
          <c:val>
            <c:numRef>
              <c:f>'[AIQ Survey Results 11.16.23.v1.xlsx]Charts'!$H$215:$L$215</c:f>
              <c:numCache>
                <c:formatCode>0%</c:formatCode>
                <c:ptCount val="5"/>
                <c:pt idx="0">
                  <c:v>3.3898305084745763E-2</c:v>
                </c:pt>
                <c:pt idx="1">
                  <c:v>9.6916299559471369E-2</c:v>
                </c:pt>
                <c:pt idx="2">
                  <c:v>0.1134020618556701</c:v>
                </c:pt>
                <c:pt idx="3">
                  <c:v>4.9792531120331947E-2</c:v>
                </c:pt>
                <c:pt idx="4">
                  <c:v>1.0362694300518135E-2</c:v>
                </c:pt>
              </c:numCache>
            </c:numRef>
          </c:val>
          <c:extLst>
            <c:ext xmlns:c16="http://schemas.microsoft.com/office/drawing/2014/chart" uri="{C3380CC4-5D6E-409C-BE32-E72D297353CC}">
              <c16:uniqueId val="{00000007-F7D7-47D3-A656-D50A0E22AD5E}"/>
            </c:ext>
          </c:extLst>
        </c:ser>
        <c:dLbls>
          <c:dLblPos val="ctr"/>
          <c:showLegendKey val="0"/>
          <c:showVal val="1"/>
          <c:showCatName val="0"/>
          <c:showSerName val="0"/>
          <c:showPercent val="0"/>
          <c:showBubbleSize val="0"/>
        </c:dLbls>
        <c:gapWidth val="150"/>
        <c:overlap val="100"/>
        <c:axId val="489688080"/>
        <c:axId val="489686112"/>
      </c:barChart>
      <c:catAx>
        <c:axId val="489688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89686112"/>
        <c:crosses val="autoZero"/>
        <c:auto val="1"/>
        <c:lblAlgn val="ctr"/>
        <c:lblOffset val="100"/>
        <c:noMultiLvlLbl val="0"/>
      </c:catAx>
      <c:valAx>
        <c:axId val="48968611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9688080"/>
        <c:crosses val="autoZero"/>
        <c:crossBetween val="between"/>
      </c:valAx>
      <c:spPr>
        <a:noFill/>
        <a:ln>
          <a:noFill/>
        </a:ln>
        <a:effectLst/>
      </c:spPr>
    </c:plotArea>
    <c:legend>
      <c:legendPos val="b"/>
      <c:layout>
        <c:manualLayout>
          <c:xMode val="edge"/>
          <c:yMode val="edge"/>
          <c:x val="0.28189649776141595"/>
          <c:y val="0.90221089401209686"/>
          <c:w val="0.67241466892014989"/>
          <c:h val="7.0498666022419915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'[AIQ Survey Results 11.16.23.v1.xlsx]Charts'!$G$261</c:f>
              <c:strCache>
                <c:ptCount val="1"/>
                <c:pt idx="0">
                  <c:v>Strongly agree</c:v>
                </c:pt>
              </c:strCache>
            </c:strRef>
          </c:tx>
          <c:spPr>
            <a:solidFill>
              <a:srgbClr val="B607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11.16.23.v1.xlsx]Charts'!$H$260:$L$260</c:f>
              <c:strCache>
                <c:ptCount val="5"/>
                <c:pt idx="0">
                  <c:v>Office of Student Life (N=234)</c:v>
                </c:pt>
                <c:pt idx="1">
                  <c:v>Office of Institutional Effectiveness (N=184)</c:v>
                </c:pt>
                <c:pt idx="2">
                  <c:v>Marketing &amp; Public Relations (public relations) (N=184)</c:v>
                </c:pt>
                <c:pt idx="3">
                  <c:v>Marketing &amp; Public Relations (graphic design) (N=184)</c:v>
                </c:pt>
                <c:pt idx="4">
                  <c:v>Marketing &amp; Public Relations (web)  (N=207)</c:v>
                </c:pt>
              </c:strCache>
            </c:strRef>
          </c:cat>
          <c:val>
            <c:numRef>
              <c:f>'[AIQ Survey Results 11.16.23.v1.xlsx]Charts'!$H$261:$L$261</c:f>
              <c:numCache>
                <c:formatCode>0%</c:formatCode>
                <c:ptCount val="5"/>
                <c:pt idx="0">
                  <c:v>0.63675213675213671</c:v>
                </c:pt>
                <c:pt idx="1">
                  <c:v>0.52173913043478259</c:v>
                </c:pt>
                <c:pt idx="2">
                  <c:v>0.5</c:v>
                </c:pt>
                <c:pt idx="3">
                  <c:v>0.5</c:v>
                </c:pt>
                <c:pt idx="4">
                  <c:v>0.53140096618357491</c:v>
                </c:pt>
              </c:numCache>
            </c:numRef>
          </c:val>
          <c:extLst>
            <c:ext xmlns:c16="http://schemas.microsoft.com/office/drawing/2014/chart" uri="{C3380CC4-5D6E-409C-BE32-E72D297353CC}">
              <c16:uniqueId val="{00000000-AF9A-4AA5-8943-2EB29D386BFB}"/>
            </c:ext>
          </c:extLst>
        </c:ser>
        <c:ser>
          <c:idx val="1"/>
          <c:order val="1"/>
          <c:tx>
            <c:strRef>
              <c:f>'[AIQ Survey Results 11.16.23.v1.xlsx]Charts'!$G$262</c:f>
              <c:strCache>
                <c:ptCount val="1"/>
                <c:pt idx="0">
                  <c:v>Somewhat agree</c:v>
                </c:pt>
              </c:strCache>
            </c:strRef>
          </c:tx>
          <c:spPr>
            <a:solidFill>
              <a:srgbClr val="FDBFC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11.16.23.v1.xlsx]Charts'!$H$260:$L$260</c:f>
              <c:strCache>
                <c:ptCount val="5"/>
                <c:pt idx="0">
                  <c:v>Office of Student Life (N=234)</c:v>
                </c:pt>
                <c:pt idx="1">
                  <c:v>Office of Institutional Effectiveness (N=184)</c:v>
                </c:pt>
                <c:pt idx="2">
                  <c:v>Marketing &amp; Public Relations (public relations) (N=184)</c:v>
                </c:pt>
                <c:pt idx="3">
                  <c:v>Marketing &amp; Public Relations (graphic design) (N=184)</c:v>
                </c:pt>
                <c:pt idx="4">
                  <c:v>Marketing &amp; Public Relations (web)  (N=207)</c:v>
                </c:pt>
              </c:strCache>
            </c:strRef>
          </c:cat>
          <c:val>
            <c:numRef>
              <c:f>'[AIQ Survey Results 11.16.23.v1.xlsx]Charts'!$H$262:$L$262</c:f>
              <c:numCache>
                <c:formatCode>0%</c:formatCode>
                <c:ptCount val="5"/>
                <c:pt idx="0">
                  <c:v>0.18376068376068377</c:v>
                </c:pt>
                <c:pt idx="1">
                  <c:v>0.22826086956521738</c:v>
                </c:pt>
                <c:pt idx="2">
                  <c:v>0.19565217391304349</c:v>
                </c:pt>
                <c:pt idx="3">
                  <c:v>0.15760869565217392</c:v>
                </c:pt>
                <c:pt idx="4">
                  <c:v>0.16908212560386474</c:v>
                </c:pt>
              </c:numCache>
            </c:numRef>
          </c:val>
          <c:extLst>
            <c:ext xmlns:c16="http://schemas.microsoft.com/office/drawing/2014/chart" uri="{C3380CC4-5D6E-409C-BE32-E72D297353CC}">
              <c16:uniqueId val="{00000001-AF9A-4AA5-8943-2EB29D386BFB}"/>
            </c:ext>
          </c:extLst>
        </c:ser>
        <c:ser>
          <c:idx val="2"/>
          <c:order val="2"/>
          <c:tx>
            <c:strRef>
              <c:f>'[AIQ Survey Results 11.16.23.v1.xlsx]Charts'!$G$263</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11.16.23.v1.xlsx]Charts'!$H$260:$L$260</c:f>
              <c:strCache>
                <c:ptCount val="5"/>
                <c:pt idx="0">
                  <c:v>Office of Student Life (N=234)</c:v>
                </c:pt>
                <c:pt idx="1">
                  <c:v>Office of Institutional Effectiveness (N=184)</c:v>
                </c:pt>
                <c:pt idx="2">
                  <c:v>Marketing &amp; Public Relations (public relations) (N=184)</c:v>
                </c:pt>
                <c:pt idx="3">
                  <c:v>Marketing &amp; Public Relations (graphic design) (N=184)</c:v>
                </c:pt>
                <c:pt idx="4">
                  <c:v>Marketing &amp; Public Relations (web)  (N=207)</c:v>
                </c:pt>
              </c:strCache>
            </c:strRef>
          </c:cat>
          <c:val>
            <c:numRef>
              <c:f>'[AIQ Survey Results 11.16.23.v1.xlsx]Charts'!$H$263:$L$263</c:f>
              <c:numCache>
                <c:formatCode>0%</c:formatCode>
                <c:ptCount val="5"/>
                <c:pt idx="0">
                  <c:v>0.11538461538461539</c:v>
                </c:pt>
                <c:pt idx="1">
                  <c:v>0.16847826086956522</c:v>
                </c:pt>
                <c:pt idx="2">
                  <c:v>0.20108695652173914</c:v>
                </c:pt>
                <c:pt idx="3">
                  <c:v>0.20108695652173914</c:v>
                </c:pt>
                <c:pt idx="4">
                  <c:v>0.15458937198067632</c:v>
                </c:pt>
              </c:numCache>
            </c:numRef>
          </c:val>
          <c:extLst>
            <c:ext xmlns:c16="http://schemas.microsoft.com/office/drawing/2014/chart" uri="{C3380CC4-5D6E-409C-BE32-E72D297353CC}">
              <c16:uniqueId val="{00000002-AF9A-4AA5-8943-2EB29D386BFB}"/>
            </c:ext>
          </c:extLst>
        </c:ser>
        <c:ser>
          <c:idx val="3"/>
          <c:order val="3"/>
          <c:tx>
            <c:strRef>
              <c:f>'[AIQ Survey Results 11.16.23.v1.xlsx]Charts'!$G$264</c:f>
              <c:strCache>
                <c:ptCount val="1"/>
                <c:pt idx="0">
                  <c:v>Somewhat disagree</c:v>
                </c:pt>
              </c:strCache>
            </c:strRef>
          </c:tx>
          <c:spPr>
            <a:solidFill>
              <a:schemeClr val="bg1">
                <a:lumMod val="85000"/>
              </a:schemeClr>
            </a:solidFill>
            <a:ln>
              <a:noFill/>
            </a:ln>
            <a:effectLst/>
          </c:spPr>
          <c:invertIfNegative val="0"/>
          <c:dLbls>
            <c:dLbl>
              <c:idx val="0"/>
              <c:layout>
                <c:manualLayout>
                  <c:x val="-2.478198268688401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F9A-4AA5-8943-2EB29D386BFB}"/>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11.16.23.v1.xlsx]Charts'!$H$260:$L$260</c:f>
              <c:strCache>
                <c:ptCount val="5"/>
                <c:pt idx="0">
                  <c:v>Office of Student Life (N=234)</c:v>
                </c:pt>
                <c:pt idx="1">
                  <c:v>Office of Institutional Effectiveness (N=184)</c:v>
                </c:pt>
                <c:pt idx="2">
                  <c:v>Marketing &amp; Public Relations (public relations) (N=184)</c:v>
                </c:pt>
                <c:pt idx="3">
                  <c:v>Marketing &amp; Public Relations (graphic design) (N=184)</c:v>
                </c:pt>
                <c:pt idx="4">
                  <c:v>Marketing &amp; Public Relations (web)  (N=207)</c:v>
                </c:pt>
              </c:strCache>
            </c:strRef>
          </c:cat>
          <c:val>
            <c:numRef>
              <c:f>'[AIQ Survey Results 11.16.23.v1.xlsx]Charts'!$H$264:$L$264</c:f>
              <c:numCache>
                <c:formatCode>0%</c:formatCode>
                <c:ptCount val="5"/>
                <c:pt idx="0">
                  <c:v>4.2735042735042736E-2</c:v>
                </c:pt>
                <c:pt idx="1">
                  <c:v>3.8043478260869568E-2</c:v>
                </c:pt>
                <c:pt idx="2">
                  <c:v>5.434782608695652E-2</c:v>
                </c:pt>
                <c:pt idx="3">
                  <c:v>9.2391304347826081E-2</c:v>
                </c:pt>
                <c:pt idx="4">
                  <c:v>8.6956521739130432E-2</c:v>
                </c:pt>
              </c:numCache>
            </c:numRef>
          </c:val>
          <c:extLst>
            <c:ext xmlns:c16="http://schemas.microsoft.com/office/drawing/2014/chart" uri="{C3380CC4-5D6E-409C-BE32-E72D297353CC}">
              <c16:uniqueId val="{00000004-AF9A-4AA5-8943-2EB29D386BFB}"/>
            </c:ext>
          </c:extLst>
        </c:ser>
        <c:ser>
          <c:idx val="4"/>
          <c:order val="4"/>
          <c:tx>
            <c:strRef>
              <c:f>'[AIQ Survey Results 11.16.23.v1.xlsx]Charts'!$G$265</c:f>
              <c:strCache>
                <c:ptCount val="1"/>
                <c:pt idx="0">
                  <c:v>Strongly disagree</c:v>
                </c:pt>
              </c:strCache>
            </c:strRef>
          </c:tx>
          <c:spPr>
            <a:solidFill>
              <a:schemeClr val="tx1"/>
            </a:solidFill>
            <a:ln>
              <a:noFill/>
            </a:ln>
            <a:effectLst/>
          </c:spPr>
          <c:invertIfNegative val="0"/>
          <c:dLbls>
            <c:dLbl>
              <c:idx val="0"/>
              <c:layout>
                <c:manualLayout>
                  <c:x val="1.7979714248606013E-3"/>
                  <c:y val="-3.898634280783324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F9A-4AA5-8943-2EB29D386BFB}"/>
                </c:ext>
              </c:extLst>
            </c:dLbl>
            <c:dLbl>
              <c:idx val="1"/>
              <c:layout>
                <c:manualLayout>
                  <c:x val="-7.4123242949712947E-4"/>
                  <c:y val="-1.4294827227808229E-1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F9A-4AA5-8943-2EB29D386BFB}"/>
                </c:ext>
              </c:extLst>
            </c:dLbl>
            <c:dLbl>
              <c:idx val="2"/>
              <c:layout>
                <c:manualLayout>
                  <c:x val="-4.17155469409119E-3"/>
                  <c:y val="-3.898634280783324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F9A-4AA5-8943-2EB29D386BFB}"/>
                </c:ext>
              </c:extLst>
            </c:dLbl>
            <c:dLbl>
              <c:idx val="4"/>
              <c:layout>
                <c:manualLayout>
                  <c:x val="1.3739852980616887E-3"/>
                  <c:y val="-3.898634280783360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F9A-4AA5-8943-2EB29D386BFB}"/>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11.16.23.v1.xlsx]Charts'!$H$260:$L$260</c:f>
              <c:strCache>
                <c:ptCount val="5"/>
                <c:pt idx="0">
                  <c:v>Office of Student Life (N=234)</c:v>
                </c:pt>
                <c:pt idx="1">
                  <c:v>Office of Institutional Effectiveness (N=184)</c:v>
                </c:pt>
                <c:pt idx="2">
                  <c:v>Marketing &amp; Public Relations (public relations) (N=184)</c:v>
                </c:pt>
                <c:pt idx="3">
                  <c:v>Marketing &amp; Public Relations (graphic design) (N=184)</c:v>
                </c:pt>
                <c:pt idx="4">
                  <c:v>Marketing &amp; Public Relations (web)  (N=207)</c:v>
                </c:pt>
              </c:strCache>
            </c:strRef>
          </c:cat>
          <c:val>
            <c:numRef>
              <c:f>'[AIQ Survey Results 11.16.23.v1.xlsx]Charts'!$H$265:$L$265</c:f>
              <c:numCache>
                <c:formatCode>0%</c:formatCode>
                <c:ptCount val="5"/>
                <c:pt idx="0">
                  <c:v>2.1367521367521368E-2</c:v>
                </c:pt>
                <c:pt idx="1">
                  <c:v>4.3478260869565216E-2</c:v>
                </c:pt>
                <c:pt idx="2">
                  <c:v>4.8913043478260872E-2</c:v>
                </c:pt>
                <c:pt idx="3">
                  <c:v>4.8913043478260872E-2</c:v>
                </c:pt>
                <c:pt idx="4">
                  <c:v>5.7971014492753624E-2</c:v>
                </c:pt>
              </c:numCache>
            </c:numRef>
          </c:val>
          <c:extLst>
            <c:ext xmlns:c16="http://schemas.microsoft.com/office/drawing/2014/chart" uri="{C3380CC4-5D6E-409C-BE32-E72D297353CC}">
              <c16:uniqueId val="{00000009-AF9A-4AA5-8943-2EB29D386BFB}"/>
            </c:ext>
          </c:extLst>
        </c:ser>
        <c:dLbls>
          <c:dLblPos val="ctr"/>
          <c:showLegendKey val="0"/>
          <c:showVal val="1"/>
          <c:showCatName val="0"/>
          <c:showSerName val="0"/>
          <c:showPercent val="0"/>
          <c:showBubbleSize val="0"/>
        </c:dLbls>
        <c:gapWidth val="150"/>
        <c:overlap val="100"/>
        <c:axId val="489688080"/>
        <c:axId val="489686112"/>
      </c:barChart>
      <c:catAx>
        <c:axId val="489688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89686112"/>
        <c:crosses val="autoZero"/>
        <c:auto val="1"/>
        <c:lblAlgn val="ctr"/>
        <c:lblOffset val="100"/>
        <c:noMultiLvlLbl val="0"/>
      </c:catAx>
      <c:valAx>
        <c:axId val="48968611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9688080"/>
        <c:crosses val="autoZero"/>
        <c:crossBetween val="between"/>
      </c:valAx>
      <c:spPr>
        <a:noFill/>
        <a:ln>
          <a:noFill/>
        </a:ln>
        <a:effectLst/>
      </c:spPr>
    </c:plotArea>
    <c:legend>
      <c:legendPos val="b"/>
      <c:layout>
        <c:manualLayout>
          <c:xMode val="edge"/>
          <c:yMode val="edge"/>
          <c:x val="0.26112251223968258"/>
          <c:y val="0.90610952829288016"/>
          <c:w val="0.67369799712827816"/>
          <c:h val="7.0498666022419915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'[AIQ Survey Results 11.16.23.v1.xlsx]Charts'!$G$311</c:f>
              <c:strCache>
                <c:ptCount val="1"/>
                <c:pt idx="0">
                  <c:v>Strongly agree</c:v>
                </c:pt>
              </c:strCache>
            </c:strRef>
          </c:tx>
          <c:spPr>
            <a:solidFill>
              <a:srgbClr val="B607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11.16.23.v1.xlsx]Charts'!$H$310:$L$310</c:f>
              <c:strCache>
                <c:ptCount val="5"/>
                <c:pt idx="0">
                  <c:v>Student Success Lab (N=153)</c:v>
                </c:pt>
                <c:pt idx="1">
                  <c:v>Student Information Desk (SID) (N=182)</c:v>
                </c:pt>
                <c:pt idx="2">
                  <c:v>Shipping &amp; Receiving (N=176)</c:v>
                </c:pt>
                <c:pt idx="3">
                  <c:v>Print Shop (N=218)</c:v>
                </c:pt>
                <c:pt idx="4">
                  <c:v>Outreach (N=187)</c:v>
                </c:pt>
              </c:strCache>
            </c:strRef>
          </c:cat>
          <c:val>
            <c:numRef>
              <c:f>'[AIQ Survey Results 11.16.23.v1.xlsx]Charts'!$H$311:$L$311</c:f>
              <c:numCache>
                <c:formatCode>0%</c:formatCode>
                <c:ptCount val="5"/>
                <c:pt idx="0">
                  <c:v>0.49673202614379086</c:v>
                </c:pt>
                <c:pt idx="1">
                  <c:v>0.53296703296703296</c:v>
                </c:pt>
                <c:pt idx="2">
                  <c:v>0.52272727272727271</c:v>
                </c:pt>
                <c:pt idx="3">
                  <c:v>0.64678899082568808</c:v>
                </c:pt>
                <c:pt idx="4">
                  <c:v>0.5935828877005348</c:v>
                </c:pt>
              </c:numCache>
            </c:numRef>
          </c:val>
          <c:extLst>
            <c:ext xmlns:c16="http://schemas.microsoft.com/office/drawing/2014/chart" uri="{C3380CC4-5D6E-409C-BE32-E72D297353CC}">
              <c16:uniqueId val="{00000000-0A08-4114-8B5E-C9D4D17792E2}"/>
            </c:ext>
          </c:extLst>
        </c:ser>
        <c:ser>
          <c:idx val="1"/>
          <c:order val="1"/>
          <c:tx>
            <c:strRef>
              <c:f>'[AIQ Survey Results 11.16.23.v1.xlsx]Charts'!$G$312</c:f>
              <c:strCache>
                <c:ptCount val="1"/>
                <c:pt idx="0">
                  <c:v>Somewhat agree</c:v>
                </c:pt>
              </c:strCache>
            </c:strRef>
          </c:tx>
          <c:spPr>
            <a:solidFill>
              <a:srgbClr val="FDBFC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11.16.23.v1.xlsx]Charts'!$H$310:$L$310</c:f>
              <c:strCache>
                <c:ptCount val="5"/>
                <c:pt idx="0">
                  <c:v>Student Success Lab (N=153)</c:v>
                </c:pt>
                <c:pt idx="1">
                  <c:v>Student Information Desk (SID) (N=182)</c:v>
                </c:pt>
                <c:pt idx="2">
                  <c:v>Shipping &amp; Receiving (N=176)</c:v>
                </c:pt>
                <c:pt idx="3">
                  <c:v>Print Shop (N=218)</c:v>
                </c:pt>
                <c:pt idx="4">
                  <c:v>Outreach (N=187)</c:v>
                </c:pt>
              </c:strCache>
            </c:strRef>
          </c:cat>
          <c:val>
            <c:numRef>
              <c:f>'[AIQ Survey Results 11.16.23.v1.xlsx]Charts'!$H$312:$L$312</c:f>
              <c:numCache>
                <c:formatCode>0%</c:formatCode>
                <c:ptCount val="5"/>
                <c:pt idx="0">
                  <c:v>0.23529411764705882</c:v>
                </c:pt>
                <c:pt idx="1">
                  <c:v>0.21428571428571427</c:v>
                </c:pt>
                <c:pt idx="2">
                  <c:v>0.22159090909090909</c:v>
                </c:pt>
                <c:pt idx="3">
                  <c:v>0.18807339449541285</c:v>
                </c:pt>
                <c:pt idx="4">
                  <c:v>0.20855614973262032</c:v>
                </c:pt>
              </c:numCache>
            </c:numRef>
          </c:val>
          <c:extLst>
            <c:ext xmlns:c16="http://schemas.microsoft.com/office/drawing/2014/chart" uri="{C3380CC4-5D6E-409C-BE32-E72D297353CC}">
              <c16:uniqueId val="{00000001-0A08-4114-8B5E-C9D4D17792E2}"/>
            </c:ext>
          </c:extLst>
        </c:ser>
        <c:ser>
          <c:idx val="2"/>
          <c:order val="2"/>
          <c:tx>
            <c:strRef>
              <c:f>'[AIQ Survey Results 11.16.23.v1.xlsx]Charts'!$G$313</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11.16.23.v1.xlsx]Charts'!$H$310:$L$310</c:f>
              <c:strCache>
                <c:ptCount val="5"/>
                <c:pt idx="0">
                  <c:v>Student Success Lab (N=153)</c:v>
                </c:pt>
                <c:pt idx="1">
                  <c:v>Student Information Desk (SID) (N=182)</c:v>
                </c:pt>
                <c:pt idx="2">
                  <c:v>Shipping &amp; Receiving (N=176)</c:v>
                </c:pt>
                <c:pt idx="3">
                  <c:v>Print Shop (N=218)</c:v>
                </c:pt>
                <c:pt idx="4">
                  <c:v>Outreach (N=187)</c:v>
                </c:pt>
              </c:strCache>
            </c:strRef>
          </c:cat>
          <c:val>
            <c:numRef>
              <c:f>'[AIQ Survey Results 11.16.23.v1.xlsx]Charts'!$H$313:$L$313</c:f>
              <c:numCache>
                <c:formatCode>0%</c:formatCode>
                <c:ptCount val="5"/>
                <c:pt idx="0">
                  <c:v>0.23529411764705882</c:v>
                </c:pt>
                <c:pt idx="1">
                  <c:v>0.18681318681318682</c:v>
                </c:pt>
                <c:pt idx="2">
                  <c:v>0.1875</c:v>
                </c:pt>
                <c:pt idx="3">
                  <c:v>0.13761467889908258</c:v>
                </c:pt>
                <c:pt idx="4">
                  <c:v>0.1497326203208556</c:v>
                </c:pt>
              </c:numCache>
            </c:numRef>
          </c:val>
          <c:extLst>
            <c:ext xmlns:c16="http://schemas.microsoft.com/office/drawing/2014/chart" uri="{C3380CC4-5D6E-409C-BE32-E72D297353CC}">
              <c16:uniqueId val="{00000002-0A08-4114-8B5E-C9D4D17792E2}"/>
            </c:ext>
          </c:extLst>
        </c:ser>
        <c:ser>
          <c:idx val="3"/>
          <c:order val="3"/>
          <c:tx>
            <c:strRef>
              <c:f>'[AIQ Survey Results 11.16.23.v1.xlsx]Charts'!$G$314</c:f>
              <c:strCache>
                <c:ptCount val="1"/>
                <c:pt idx="0">
                  <c:v>Somewhat disagree</c:v>
                </c:pt>
              </c:strCache>
            </c:strRef>
          </c:tx>
          <c:spPr>
            <a:solidFill>
              <a:schemeClr val="bg1">
                <a:lumMod val="85000"/>
              </a:schemeClr>
            </a:solidFill>
            <a:ln>
              <a:noFill/>
            </a:ln>
            <a:effectLst/>
          </c:spPr>
          <c:invertIfNegative val="0"/>
          <c:dLbls>
            <c:dLbl>
              <c:idx val="0"/>
              <c:layout>
                <c:manualLayout>
                  <c:x val="1.573052057215866E-4"/>
                  <c:y val="-3.89863547758284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A08-4114-8B5E-C9D4D17792E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11.16.23.v1.xlsx]Charts'!$H$310:$L$310</c:f>
              <c:strCache>
                <c:ptCount val="5"/>
                <c:pt idx="0">
                  <c:v>Student Success Lab (N=153)</c:v>
                </c:pt>
                <c:pt idx="1">
                  <c:v>Student Information Desk (SID) (N=182)</c:v>
                </c:pt>
                <c:pt idx="2">
                  <c:v>Shipping &amp; Receiving (N=176)</c:v>
                </c:pt>
                <c:pt idx="3">
                  <c:v>Print Shop (N=218)</c:v>
                </c:pt>
                <c:pt idx="4">
                  <c:v>Outreach (N=187)</c:v>
                </c:pt>
              </c:strCache>
            </c:strRef>
          </c:cat>
          <c:val>
            <c:numRef>
              <c:f>'[AIQ Survey Results 11.16.23.v1.xlsx]Charts'!$H$314:$L$314</c:f>
              <c:numCache>
                <c:formatCode>0%</c:formatCode>
                <c:ptCount val="5"/>
                <c:pt idx="0">
                  <c:v>2.6143790849673203E-2</c:v>
                </c:pt>
                <c:pt idx="1">
                  <c:v>4.9450549450549448E-2</c:v>
                </c:pt>
                <c:pt idx="2">
                  <c:v>6.25E-2</c:v>
                </c:pt>
                <c:pt idx="3">
                  <c:v>1.834862385321101E-2</c:v>
                </c:pt>
                <c:pt idx="4">
                  <c:v>3.7433155080213901E-2</c:v>
                </c:pt>
              </c:numCache>
            </c:numRef>
          </c:val>
          <c:extLst>
            <c:ext xmlns:c16="http://schemas.microsoft.com/office/drawing/2014/chart" uri="{C3380CC4-5D6E-409C-BE32-E72D297353CC}">
              <c16:uniqueId val="{00000004-0A08-4114-8B5E-C9D4D17792E2}"/>
            </c:ext>
          </c:extLst>
        </c:ser>
        <c:ser>
          <c:idx val="4"/>
          <c:order val="4"/>
          <c:tx>
            <c:strRef>
              <c:f>'[AIQ Survey Results 11.16.23.v1.xlsx]Charts'!$G$315</c:f>
              <c:strCache>
                <c:ptCount val="1"/>
                <c:pt idx="0">
                  <c:v>Strongly disagree</c:v>
                </c:pt>
              </c:strCache>
            </c:strRef>
          </c:tx>
          <c:spPr>
            <a:solidFill>
              <a:schemeClr val="tx1"/>
            </a:solidFill>
            <a:ln>
              <a:noFill/>
            </a:ln>
            <a:effectLst/>
          </c:spPr>
          <c:invertIfNegative val="0"/>
          <c:dLbls>
            <c:dLbl>
              <c:idx val="0"/>
              <c:layout>
                <c:manualLayout>
                  <c:x val="1.3994909539489337E-2"/>
                  <c:y val="-6.6276803118908378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A08-4114-8B5E-C9D4D17792E2}"/>
                </c:ext>
              </c:extLst>
            </c:dLbl>
            <c:dLbl>
              <c:idx val="1"/>
              <c:layout>
                <c:manualLayout>
                  <c:x val="1.4784715314788605E-2"/>
                  <c:y val="-8.5769980506822538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A08-4114-8B5E-C9D4D17792E2}"/>
                </c:ext>
              </c:extLst>
            </c:dLbl>
            <c:dLbl>
              <c:idx val="2"/>
              <c:layout>
                <c:manualLayout>
                  <c:x val="1.2363706160595057E-2"/>
                  <c:y val="-8.1871345029239762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A08-4114-8B5E-C9D4D17792E2}"/>
                </c:ext>
              </c:extLst>
            </c:dLbl>
            <c:dLbl>
              <c:idx val="3"/>
              <c:layout>
                <c:manualLayout>
                  <c:x val="1.7825828191598225E-2"/>
                  <c:y val="-9.3567251461988327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A08-4114-8B5E-C9D4D17792E2}"/>
                </c:ext>
              </c:extLst>
            </c:dLbl>
            <c:dLbl>
              <c:idx val="4"/>
              <c:layout>
                <c:manualLayout>
                  <c:x val="1.6656747344598651E-2"/>
                  <c:y val="-7.7972709551656916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A08-4114-8B5E-C9D4D17792E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11.16.23.v1.xlsx]Charts'!$H$310:$L$310</c:f>
              <c:strCache>
                <c:ptCount val="5"/>
                <c:pt idx="0">
                  <c:v>Student Success Lab (N=153)</c:v>
                </c:pt>
                <c:pt idx="1">
                  <c:v>Student Information Desk (SID) (N=182)</c:v>
                </c:pt>
                <c:pt idx="2">
                  <c:v>Shipping &amp; Receiving (N=176)</c:v>
                </c:pt>
                <c:pt idx="3">
                  <c:v>Print Shop (N=218)</c:v>
                </c:pt>
                <c:pt idx="4">
                  <c:v>Outreach (N=187)</c:v>
                </c:pt>
              </c:strCache>
            </c:strRef>
          </c:cat>
          <c:val>
            <c:numRef>
              <c:f>'[AIQ Survey Results 11.16.23.v1.xlsx]Charts'!$H$315:$L$315</c:f>
              <c:numCache>
                <c:formatCode>0%</c:formatCode>
                <c:ptCount val="5"/>
                <c:pt idx="0">
                  <c:v>6.5359477124183009E-3</c:v>
                </c:pt>
                <c:pt idx="1">
                  <c:v>1.6483516483516484E-2</c:v>
                </c:pt>
                <c:pt idx="2">
                  <c:v>5.681818181818182E-3</c:v>
                </c:pt>
                <c:pt idx="3">
                  <c:v>9.1743119266055051E-3</c:v>
                </c:pt>
                <c:pt idx="4">
                  <c:v>1.06951871657754E-2</c:v>
                </c:pt>
              </c:numCache>
            </c:numRef>
          </c:val>
          <c:extLst>
            <c:ext xmlns:c16="http://schemas.microsoft.com/office/drawing/2014/chart" uri="{C3380CC4-5D6E-409C-BE32-E72D297353CC}">
              <c16:uniqueId val="{0000000A-0A08-4114-8B5E-C9D4D17792E2}"/>
            </c:ext>
          </c:extLst>
        </c:ser>
        <c:dLbls>
          <c:dLblPos val="ctr"/>
          <c:showLegendKey val="0"/>
          <c:showVal val="1"/>
          <c:showCatName val="0"/>
          <c:showSerName val="0"/>
          <c:showPercent val="0"/>
          <c:showBubbleSize val="0"/>
        </c:dLbls>
        <c:gapWidth val="150"/>
        <c:overlap val="100"/>
        <c:axId val="489688080"/>
        <c:axId val="489686112"/>
      </c:barChart>
      <c:catAx>
        <c:axId val="489688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89686112"/>
        <c:crosses val="autoZero"/>
        <c:auto val="1"/>
        <c:lblAlgn val="ctr"/>
        <c:lblOffset val="100"/>
        <c:noMultiLvlLbl val="0"/>
      </c:catAx>
      <c:valAx>
        <c:axId val="48968611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9688080"/>
        <c:crosses val="autoZero"/>
        <c:crossBetween val="between"/>
      </c:valAx>
      <c:spPr>
        <a:noFill/>
        <a:ln>
          <a:noFill/>
        </a:ln>
        <a:effectLst/>
      </c:spPr>
    </c:plotArea>
    <c:legend>
      <c:legendPos val="b"/>
      <c:layout>
        <c:manualLayout>
          <c:xMode val="edge"/>
          <c:yMode val="edge"/>
          <c:x val="0.19339500837499776"/>
          <c:y val="0.90610949947046093"/>
          <c:w val="0.67434149994639958"/>
          <c:h val="7.0498687664041992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'[AIQ Survey Results 11.16.23.v1.xlsx]Charts'!$H$361</c:f>
              <c:strCache>
                <c:ptCount val="1"/>
                <c:pt idx="0">
                  <c:v>Strongly agree</c:v>
                </c:pt>
              </c:strCache>
            </c:strRef>
          </c:tx>
          <c:spPr>
            <a:solidFill>
              <a:srgbClr val="B607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11.16.23.v1.xlsx]Charts'!$I$360:$M$360</c:f>
              <c:strCache>
                <c:ptCount val="5"/>
                <c:pt idx="0">
                  <c:v>Writing Center (N=169)</c:v>
                </c:pt>
                <c:pt idx="1">
                  <c:v>Welcome Center (Reception) (N=174)</c:v>
                </c:pt>
                <c:pt idx="2">
                  <c:v>Tutoring (N=176)</c:v>
                </c:pt>
                <c:pt idx="3">
                  <c:v>Testing and Placement Center (N=139)</c:v>
                </c:pt>
                <c:pt idx="4">
                  <c:v>Technology Support (IT and Media Services) (N=237)</c:v>
                </c:pt>
              </c:strCache>
            </c:strRef>
          </c:cat>
          <c:val>
            <c:numRef>
              <c:f>'[AIQ Survey Results 11.16.23.v1.xlsx]Charts'!$I$361:$M$361</c:f>
              <c:numCache>
                <c:formatCode>0%</c:formatCode>
                <c:ptCount val="5"/>
                <c:pt idx="0">
                  <c:v>0.62130177514792895</c:v>
                </c:pt>
                <c:pt idx="1">
                  <c:v>0.55747126436781613</c:v>
                </c:pt>
                <c:pt idx="2">
                  <c:v>0.53977272727272729</c:v>
                </c:pt>
                <c:pt idx="3">
                  <c:v>0.43884892086330934</c:v>
                </c:pt>
                <c:pt idx="4">
                  <c:v>0.5864978902953587</c:v>
                </c:pt>
              </c:numCache>
            </c:numRef>
          </c:val>
          <c:extLst>
            <c:ext xmlns:c16="http://schemas.microsoft.com/office/drawing/2014/chart" uri="{C3380CC4-5D6E-409C-BE32-E72D297353CC}">
              <c16:uniqueId val="{00000000-AEDF-482D-8461-D4D7AA3C4BA2}"/>
            </c:ext>
          </c:extLst>
        </c:ser>
        <c:ser>
          <c:idx val="1"/>
          <c:order val="1"/>
          <c:tx>
            <c:strRef>
              <c:f>'[AIQ Survey Results 11.16.23.v1.xlsx]Charts'!$H$362</c:f>
              <c:strCache>
                <c:ptCount val="1"/>
                <c:pt idx="0">
                  <c:v>Somewhat agree</c:v>
                </c:pt>
              </c:strCache>
            </c:strRef>
          </c:tx>
          <c:spPr>
            <a:solidFill>
              <a:srgbClr val="FDBFC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11.16.23.v1.xlsx]Charts'!$I$360:$M$360</c:f>
              <c:strCache>
                <c:ptCount val="5"/>
                <c:pt idx="0">
                  <c:v>Writing Center (N=169)</c:v>
                </c:pt>
                <c:pt idx="1">
                  <c:v>Welcome Center (Reception) (N=174)</c:v>
                </c:pt>
                <c:pt idx="2">
                  <c:v>Tutoring (N=176)</c:v>
                </c:pt>
                <c:pt idx="3">
                  <c:v>Testing and Placement Center (N=139)</c:v>
                </c:pt>
                <c:pt idx="4">
                  <c:v>Technology Support (IT and Media Services) (N=237)</c:v>
                </c:pt>
              </c:strCache>
            </c:strRef>
          </c:cat>
          <c:val>
            <c:numRef>
              <c:f>'[AIQ Survey Results 11.16.23.v1.xlsx]Charts'!$I$362:$M$362</c:f>
              <c:numCache>
                <c:formatCode>0%</c:formatCode>
                <c:ptCount val="5"/>
                <c:pt idx="0">
                  <c:v>0.17751479289940827</c:v>
                </c:pt>
                <c:pt idx="1">
                  <c:v>0.21264367816091953</c:v>
                </c:pt>
                <c:pt idx="2">
                  <c:v>0.21590909090909091</c:v>
                </c:pt>
                <c:pt idx="3">
                  <c:v>0.19424460431654678</c:v>
                </c:pt>
                <c:pt idx="4">
                  <c:v>0.29535864978902954</c:v>
                </c:pt>
              </c:numCache>
            </c:numRef>
          </c:val>
          <c:extLst>
            <c:ext xmlns:c16="http://schemas.microsoft.com/office/drawing/2014/chart" uri="{C3380CC4-5D6E-409C-BE32-E72D297353CC}">
              <c16:uniqueId val="{00000001-AEDF-482D-8461-D4D7AA3C4BA2}"/>
            </c:ext>
          </c:extLst>
        </c:ser>
        <c:ser>
          <c:idx val="2"/>
          <c:order val="2"/>
          <c:tx>
            <c:strRef>
              <c:f>'[AIQ Survey Results 11.16.23.v1.xlsx]Charts'!$H$363</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11.16.23.v1.xlsx]Charts'!$I$360:$M$360</c:f>
              <c:strCache>
                <c:ptCount val="5"/>
                <c:pt idx="0">
                  <c:v>Writing Center (N=169)</c:v>
                </c:pt>
                <c:pt idx="1">
                  <c:v>Welcome Center (Reception) (N=174)</c:v>
                </c:pt>
                <c:pt idx="2">
                  <c:v>Tutoring (N=176)</c:v>
                </c:pt>
                <c:pt idx="3">
                  <c:v>Testing and Placement Center (N=139)</c:v>
                </c:pt>
                <c:pt idx="4">
                  <c:v>Technology Support (IT and Media Services) (N=237)</c:v>
                </c:pt>
              </c:strCache>
            </c:strRef>
          </c:cat>
          <c:val>
            <c:numRef>
              <c:f>'[AIQ Survey Results 11.16.23.v1.xlsx]Charts'!$I$363:$M$363</c:f>
              <c:numCache>
                <c:formatCode>0%</c:formatCode>
                <c:ptCount val="5"/>
                <c:pt idx="0">
                  <c:v>0.15976331360946747</c:v>
                </c:pt>
                <c:pt idx="1">
                  <c:v>0.18390804597701149</c:v>
                </c:pt>
                <c:pt idx="2">
                  <c:v>0.18181818181818182</c:v>
                </c:pt>
                <c:pt idx="3">
                  <c:v>0.29496402877697842</c:v>
                </c:pt>
                <c:pt idx="4">
                  <c:v>5.9071729957805907E-2</c:v>
                </c:pt>
              </c:numCache>
            </c:numRef>
          </c:val>
          <c:extLst>
            <c:ext xmlns:c16="http://schemas.microsoft.com/office/drawing/2014/chart" uri="{C3380CC4-5D6E-409C-BE32-E72D297353CC}">
              <c16:uniqueId val="{00000002-AEDF-482D-8461-D4D7AA3C4BA2}"/>
            </c:ext>
          </c:extLst>
        </c:ser>
        <c:ser>
          <c:idx val="3"/>
          <c:order val="3"/>
          <c:tx>
            <c:strRef>
              <c:f>'[AIQ Survey Results 11.16.23.v1.xlsx]Charts'!$H$364</c:f>
              <c:strCache>
                <c:ptCount val="1"/>
                <c:pt idx="0">
                  <c:v>Somewhat disagree</c:v>
                </c:pt>
              </c:strCache>
            </c:strRef>
          </c:tx>
          <c:spPr>
            <a:solidFill>
              <a:schemeClr val="bg1">
                <a:lumMod val="85000"/>
              </a:schemeClr>
            </a:solidFill>
            <a:ln>
              <a:noFill/>
            </a:ln>
            <a:effectLst/>
          </c:spPr>
          <c:invertIfNegative val="0"/>
          <c:dLbls>
            <c:dLbl>
              <c:idx val="0"/>
              <c:layout>
                <c:manualLayout>
                  <c:x val="-5.1570511733385561E-4"/>
                  <c:y val="1.634916141755950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EDF-482D-8461-D4D7AA3C4BA2}"/>
                </c:ext>
              </c:extLst>
            </c:dLbl>
            <c:dLbl>
              <c:idx val="2"/>
              <c:layout>
                <c:manualLayout>
                  <c:x val="-3.2189627762297382E-3"/>
                  <c:y val="-6.9172785490140406E-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EDF-482D-8461-D4D7AA3C4BA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11.16.23.v1.xlsx]Charts'!$I$360:$M$360</c:f>
              <c:strCache>
                <c:ptCount val="5"/>
                <c:pt idx="0">
                  <c:v>Writing Center (N=169)</c:v>
                </c:pt>
                <c:pt idx="1">
                  <c:v>Welcome Center (Reception) (N=174)</c:v>
                </c:pt>
                <c:pt idx="2">
                  <c:v>Tutoring (N=176)</c:v>
                </c:pt>
                <c:pt idx="3">
                  <c:v>Testing and Placement Center (N=139)</c:v>
                </c:pt>
                <c:pt idx="4">
                  <c:v>Technology Support (IT and Media Services) (N=237)</c:v>
                </c:pt>
              </c:strCache>
            </c:strRef>
          </c:cat>
          <c:val>
            <c:numRef>
              <c:f>'[AIQ Survey Results 11.16.23.v1.xlsx]Charts'!$I$364:$M$364</c:f>
              <c:numCache>
                <c:formatCode>0%</c:formatCode>
                <c:ptCount val="5"/>
                <c:pt idx="0">
                  <c:v>2.3668639053254437E-2</c:v>
                </c:pt>
                <c:pt idx="1">
                  <c:v>3.4482758620689655E-2</c:v>
                </c:pt>
                <c:pt idx="2">
                  <c:v>2.8409090909090908E-2</c:v>
                </c:pt>
                <c:pt idx="3">
                  <c:v>4.3165467625899283E-2</c:v>
                </c:pt>
                <c:pt idx="4">
                  <c:v>4.6413502109704644E-2</c:v>
                </c:pt>
              </c:numCache>
            </c:numRef>
          </c:val>
          <c:extLst>
            <c:ext xmlns:c16="http://schemas.microsoft.com/office/drawing/2014/chart" uri="{C3380CC4-5D6E-409C-BE32-E72D297353CC}">
              <c16:uniqueId val="{00000005-AEDF-482D-8461-D4D7AA3C4BA2}"/>
            </c:ext>
          </c:extLst>
        </c:ser>
        <c:ser>
          <c:idx val="4"/>
          <c:order val="4"/>
          <c:tx>
            <c:strRef>
              <c:f>'[AIQ Survey Results 11.16.23.v1.xlsx]Charts'!$H$365</c:f>
              <c:strCache>
                <c:ptCount val="1"/>
                <c:pt idx="0">
                  <c:v>Strongly disagree</c:v>
                </c:pt>
              </c:strCache>
            </c:strRef>
          </c:tx>
          <c:spPr>
            <a:solidFill>
              <a:schemeClr val="tx1"/>
            </a:solidFill>
            <a:ln>
              <a:noFill/>
            </a:ln>
            <a:effectLst/>
          </c:spPr>
          <c:invertIfNegative val="0"/>
          <c:dLbls>
            <c:dLbl>
              <c:idx val="0"/>
              <c:layout>
                <c:manualLayout>
                  <c:x val="1.4936483292284811E-2"/>
                  <c:y val="-7.1684567582601652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EDF-482D-8461-D4D7AA3C4BA2}"/>
                </c:ext>
              </c:extLst>
            </c:dLbl>
            <c:dLbl>
              <c:idx val="1"/>
              <c:layout>
                <c:manualLayout>
                  <c:x val="1.5271837504016408E-2"/>
                  <c:y val="-7.3319483724357593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EDF-482D-8461-D4D7AA3C4BA2}"/>
                </c:ext>
              </c:extLst>
            </c:dLbl>
            <c:dLbl>
              <c:idx val="2"/>
              <c:layout>
                <c:manualLayout>
                  <c:x val="-3.5473142193103726E-4"/>
                  <c:y val="-3.898635477582810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EDF-482D-8461-D4D7AA3C4BA2}"/>
                </c:ext>
              </c:extLst>
            </c:dLbl>
            <c:dLbl>
              <c:idx val="4"/>
              <c:layout>
                <c:manualLayout>
                  <c:x val="1.4111592168430604E-2"/>
                  <c:y val="-6.1246278540829584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EDF-482D-8461-D4D7AA3C4BA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'[AIQ Survey Results 11.16.23.v1.xlsx]Charts'!$I$360:$M$360</c:f>
              <c:strCache>
                <c:ptCount val="5"/>
                <c:pt idx="0">
                  <c:v>Writing Center (N=169)</c:v>
                </c:pt>
                <c:pt idx="1">
                  <c:v>Welcome Center (Reception) (N=174)</c:v>
                </c:pt>
                <c:pt idx="2">
                  <c:v>Tutoring (N=176)</c:v>
                </c:pt>
                <c:pt idx="3">
                  <c:v>Testing and Placement Center (N=139)</c:v>
                </c:pt>
                <c:pt idx="4">
                  <c:v>Technology Support (IT and Media Services) (N=237)</c:v>
                </c:pt>
              </c:strCache>
            </c:strRef>
          </c:cat>
          <c:val>
            <c:numRef>
              <c:f>'[AIQ Survey Results 11.16.23.v1.xlsx]Charts'!$I$365:$M$365</c:f>
              <c:numCache>
                <c:formatCode>0%</c:formatCode>
                <c:ptCount val="5"/>
                <c:pt idx="0">
                  <c:v>1.7751479289940829E-2</c:v>
                </c:pt>
                <c:pt idx="1">
                  <c:v>1.1494252873563218E-2</c:v>
                </c:pt>
                <c:pt idx="2">
                  <c:v>3.4090909090909088E-2</c:v>
                </c:pt>
                <c:pt idx="3">
                  <c:v>2.8776978417266189E-2</c:v>
                </c:pt>
                <c:pt idx="4">
                  <c:v>1.2658227848101266E-2</c:v>
                </c:pt>
              </c:numCache>
            </c:numRef>
          </c:val>
          <c:extLst>
            <c:ext xmlns:c16="http://schemas.microsoft.com/office/drawing/2014/chart" uri="{C3380CC4-5D6E-409C-BE32-E72D297353CC}">
              <c16:uniqueId val="{0000000A-AEDF-482D-8461-D4D7AA3C4BA2}"/>
            </c:ext>
          </c:extLst>
        </c:ser>
        <c:dLbls>
          <c:dLblPos val="ctr"/>
          <c:showLegendKey val="0"/>
          <c:showVal val="1"/>
          <c:showCatName val="0"/>
          <c:showSerName val="0"/>
          <c:showPercent val="0"/>
          <c:showBubbleSize val="0"/>
        </c:dLbls>
        <c:gapWidth val="150"/>
        <c:overlap val="100"/>
        <c:axId val="489688080"/>
        <c:axId val="489686112"/>
      </c:barChart>
      <c:catAx>
        <c:axId val="489688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89686112"/>
        <c:crosses val="autoZero"/>
        <c:auto val="1"/>
        <c:lblAlgn val="ctr"/>
        <c:lblOffset val="100"/>
        <c:noMultiLvlLbl val="0"/>
      </c:catAx>
      <c:valAx>
        <c:axId val="48968611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9688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0.04595</cdr:x>
      <cdr:y>0.6302</cdr:y>
    </cdr:from>
    <cdr:to>
      <cdr:x>0.49189</cdr:x>
      <cdr:y>0.94565</cdr:y>
    </cdr:to>
    <cdr:sp macro="" textlink="">
      <cdr:nvSpPr>
        <cdr:cNvPr id="2" name="TextBox 1"/>
        <cdr:cNvSpPr txBox="1"/>
      </cdr:nvSpPr>
      <cdr:spPr>
        <a:xfrm xmlns:a="http://schemas.openxmlformats.org/drawingml/2006/main">
          <a:off x="359834" y="3048001"/>
          <a:ext cx="3492500" cy="15257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0" i="0">
              <a:effectLst/>
              <a:latin typeface="+mn-lt"/>
              <a:ea typeface="+mn-ea"/>
              <a:cs typeface="+mn-cs"/>
            </a:rPr>
            <a:t>• Academic Senate</a:t>
          </a:r>
        </a:p>
        <a:p xmlns:a="http://schemas.openxmlformats.org/drawingml/2006/main">
          <a:r>
            <a:rPr lang="en-US" sz="1100" b="0" i="0">
              <a:effectLst/>
              <a:latin typeface="+mn-lt"/>
              <a:ea typeface="+mn-ea"/>
              <a:cs typeface="+mn-cs"/>
            </a:rPr>
            <a:t>• Accreditation &amp; Institutional Quality Committee (AIQ)</a:t>
          </a:r>
        </a:p>
        <a:p xmlns:a="http://schemas.openxmlformats.org/drawingml/2006/main">
          <a:r>
            <a:rPr lang="en-US" sz="1100" b="0" i="0">
              <a:effectLst/>
              <a:latin typeface="+mn-lt"/>
              <a:ea typeface="+mn-ea"/>
              <a:cs typeface="+mn-cs"/>
            </a:rPr>
            <a:t>• Administrative Council</a:t>
          </a:r>
        </a:p>
        <a:p xmlns:a="http://schemas.openxmlformats.org/drawingml/2006/main">
          <a:r>
            <a:rPr lang="en-US" sz="1100" b="0" i="0">
              <a:effectLst/>
              <a:latin typeface="+mn-lt"/>
              <a:ea typeface="+mn-ea"/>
              <a:cs typeface="+mn-cs"/>
            </a:rPr>
            <a:t>• Assessment Committee</a:t>
          </a:r>
        </a:p>
        <a:p xmlns:a="http://schemas.openxmlformats.org/drawingml/2006/main">
          <a:r>
            <a:rPr lang="en-US" sz="1100" b="0" i="0">
              <a:effectLst/>
              <a:latin typeface="+mn-lt"/>
              <a:ea typeface="+mn-ea"/>
              <a:cs typeface="+mn-cs"/>
            </a:rPr>
            <a:t>• Budget Committee</a:t>
          </a:r>
        </a:p>
        <a:p xmlns:a="http://schemas.openxmlformats.org/drawingml/2006/main">
          <a:r>
            <a:rPr lang="en-US" sz="1100" b="0" i="0">
              <a:effectLst/>
              <a:latin typeface="+mn-lt"/>
              <a:ea typeface="+mn-ea"/>
              <a:cs typeface="+mn-cs"/>
            </a:rPr>
            <a:t>• College Council</a:t>
          </a:r>
        </a:p>
        <a:p xmlns:a="http://schemas.openxmlformats.org/drawingml/2006/main">
          <a:r>
            <a:rPr lang="en-US" sz="1100" b="0" i="0">
              <a:effectLst/>
              <a:latin typeface="+mn-lt"/>
              <a:ea typeface="+mn-ea"/>
              <a:cs typeface="+mn-cs"/>
            </a:rPr>
            <a:t>• Curriculum Committee</a:t>
          </a:r>
        </a:p>
        <a:p xmlns:a="http://schemas.openxmlformats.org/drawingml/2006/main">
          <a:r>
            <a:rPr lang="en-US" sz="1100" b="0" i="0">
              <a:effectLst/>
              <a:latin typeface="+mn-lt"/>
              <a:ea typeface="+mn-ea"/>
              <a:cs typeface="+mn-cs"/>
            </a:rPr>
            <a:t>• Educational Administrators Council (EAC)</a:t>
          </a:r>
        </a:p>
      </cdr:txBody>
    </cdr:sp>
  </cdr:relSizeAnchor>
  <cdr:relSizeAnchor xmlns:cdr="http://schemas.openxmlformats.org/drawingml/2006/chartDrawing">
    <cdr:from>
      <cdr:x>0.50405</cdr:x>
      <cdr:y>0.6302</cdr:y>
    </cdr:from>
    <cdr:to>
      <cdr:x>0.97745</cdr:x>
      <cdr:y>0.94748</cdr:y>
    </cdr:to>
    <cdr:sp macro="" textlink="">
      <cdr:nvSpPr>
        <cdr:cNvPr id="3" name="TextBox 1"/>
        <cdr:cNvSpPr txBox="1"/>
      </cdr:nvSpPr>
      <cdr:spPr>
        <a:xfrm xmlns:a="http://schemas.openxmlformats.org/drawingml/2006/main">
          <a:off x="3947585" y="3048001"/>
          <a:ext cx="3707454" cy="153458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100" b="0" i="0">
              <a:effectLst/>
              <a:latin typeface="+mn-lt"/>
              <a:ea typeface="+mn-ea"/>
              <a:cs typeface="+mn-cs"/>
            </a:rPr>
            <a:t>• Equal Opportunity &amp; Diversity Advisory Council (EODAC)</a:t>
          </a:r>
          <a:endParaRPr lang="en-US">
            <a:effectLst/>
          </a:endParaRPr>
        </a:p>
        <a:p xmlns:a="http://schemas.openxmlformats.org/drawingml/2006/main">
          <a:r>
            <a:rPr lang="en-US" sz="1100" b="0" i="0">
              <a:effectLst/>
              <a:latin typeface="+mn-lt"/>
              <a:ea typeface="+mn-ea"/>
              <a:cs typeface="+mn-cs"/>
            </a:rPr>
            <a:t>• Facilities &amp; Sustainability Committee</a:t>
          </a:r>
        </a:p>
        <a:p xmlns:a="http://schemas.openxmlformats.org/drawingml/2006/main">
          <a:r>
            <a:rPr lang="en-US" sz="1100" b="0" i="0">
              <a:effectLst/>
              <a:latin typeface="+mn-lt"/>
              <a:ea typeface="+mn-ea"/>
              <a:cs typeface="+mn-cs"/>
            </a:rPr>
            <a:t>• Faculty Chairs/Directors Council (FCDC)</a:t>
          </a:r>
        </a:p>
        <a:p xmlns:a="http://schemas.openxmlformats.org/drawingml/2006/main">
          <a:r>
            <a:rPr lang="en-US" sz="1100" b="0" i="0">
              <a:effectLst/>
              <a:latin typeface="+mn-lt"/>
              <a:ea typeface="+mn-ea"/>
              <a:cs typeface="+mn-cs"/>
            </a:rPr>
            <a:t>• Information Services &amp; Instructional Technology (ISIT)</a:t>
          </a:r>
        </a:p>
        <a:p xmlns:a="http://schemas.openxmlformats.org/drawingml/2006/main">
          <a:r>
            <a:rPr lang="en-US" sz="1100" b="0" i="0">
              <a:effectLst/>
              <a:latin typeface="+mn-lt"/>
              <a:ea typeface="+mn-ea"/>
              <a:cs typeface="+mn-cs"/>
            </a:rPr>
            <a:t>• Professional Development Committee</a:t>
          </a:r>
        </a:p>
        <a:p xmlns:a="http://schemas.openxmlformats.org/drawingml/2006/main">
          <a:r>
            <a:rPr lang="en-US" sz="1100" b="0" i="0">
              <a:effectLst/>
              <a:latin typeface="+mn-lt"/>
              <a:ea typeface="+mn-ea"/>
              <a:cs typeface="+mn-cs"/>
            </a:rPr>
            <a:t>• Program Review Committee</a:t>
          </a:r>
        </a:p>
        <a:p xmlns:a="http://schemas.openxmlformats.org/drawingml/2006/main">
          <a:r>
            <a:rPr lang="en-US" sz="1100" b="0" i="0">
              <a:effectLst/>
              <a:latin typeface="+mn-lt"/>
              <a:ea typeface="+mn-ea"/>
              <a:cs typeface="+mn-cs"/>
            </a:rPr>
            <a:t>• Safety Advisory Committee</a:t>
          </a:r>
        </a:p>
        <a:p xmlns:a="http://schemas.openxmlformats.org/drawingml/2006/main">
          <a:r>
            <a:rPr lang="en-US" sz="1100" b="0" i="0">
              <a:effectLst/>
              <a:latin typeface="+mn-lt"/>
              <a:ea typeface="+mn-ea"/>
              <a:cs typeface="+mn-cs"/>
            </a:rPr>
            <a:t>• Student Affairs Leadership Team (SALT)</a:t>
          </a:r>
          <a:endParaRPr 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FF005-2EE2-4980-A2F2-C9CC25CA7D85}" type="datetimeFigureOut">
              <a:rPr lang="en-US" smtClean="0"/>
              <a:t>11/21/2023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2198F3-7AEE-49CE-A284-94574D4A0166}" type="slidenum">
              <a:rPr lang="en-US" smtClean="0"/>
              <a:t>‹#›</a:t>
            </a:fld>
            <a:endParaRPr lang="en-US"/>
          </a:p>
        </p:txBody>
      </p:sp>
    </p:spTree>
    <p:extLst>
      <p:ext uri="{BB962C8B-B14F-4D97-AF65-F5344CB8AC3E}">
        <p14:creationId xmlns:p14="http://schemas.microsoft.com/office/powerpoint/2010/main" val="1244743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1</a:t>
            </a:fld>
            <a:endParaRPr lang="en-US"/>
          </a:p>
        </p:txBody>
      </p:sp>
    </p:spTree>
    <p:extLst>
      <p:ext uri="{BB962C8B-B14F-4D97-AF65-F5344CB8AC3E}">
        <p14:creationId xmlns:p14="http://schemas.microsoft.com/office/powerpoint/2010/main" val="1667478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10</a:t>
            </a:fld>
            <a:endParaRPr lang="en-US"/>
          </a:p>
        </p:txBody>
      </p:sp>
    </p:spTree>
    <p:extLst>
      <p:ext uri="{BB962C8B-B14F-4D97-AF65-F5344CB8AC3E}">
        <p14:creationId xmlns:p14="http://schemas.microsoft.com/office/powerpoint/2010/main" val="3461971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11</a:t>
            </a:fld>
            <a:endParaRPr lang="en-US"/>
          </a:p>
        </p:txBody>
      </p:sp>
    </p:spTree>
    <p:extLst>
      <p:ext uri="{BB962C8B-B14F-4D97-AF65-F5344CB8AC3E}">
        <p14:creationId xmlns:p14="http://schemas.microsoft.com/office/powerpoint/2010/main" val="859090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12</a:t>
            </a:fld>
            <a:endParaRPr lang="en-US"/>
          </a:p>
        </p:txBody>
      </p:sp>
    </p:spTree>
    <p:extLst>
      <p:ext uri="{BB962C8B-B14F-4D97-AF65-F5344CB8AC3E}">
        <p14:creationId xmlns:p14="http://schemas.microsoft.com/office/powerpoint/2010/main" val="10557329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9B9DDB-4EF9-4F4E-A1E1-38BDA92EEF1E}" type="slidenum">
              <a:rPr lang="en-US" smtClean="0"/>
              <a:t>13</a:t>
            </a:fld>
            <a:endParaRPr lang="en-US"/>
          </a:p>
        </p:txBody>
      </p:sp>
    </p:spTree>
    <p:extLst>
      <p:ext uri="{BB962C8B-B14F-4D97-AF65-F5344CB8AC3E}">
        <p14:creationId xmlns:p14="http://schemas.microsoft.com/office/powerpoint/2010/main" val="1667260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9B9DDB-4EF9-4F4E-A1E1-38BDA92EEF1E}" type="slidenum">
              <a:rPr lang="en-US" smtClean="0"/>
              <a:t>14</a:t>
            </a:fld>
            <a:endParaRPr lang="en-US"/>
          </a:p>
        </p:txBody>
      </p:sp>
    </p:spTree>
    <p:extLst>
      <p:ext uri="{BB962C8B-B14F-4D97-AF65-F5344CB8AC3E}">
        <p14:creationId xmlns:p14="http://schemas.microsoft.com/office/powerpoint/2010/main" val="42592200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9B9DDB-4EF9-4F4E-A1E1-38BDA92EEF1E}" type="slidenum">
              <a:rPr lang="en-US" smtClean="0"/>
              <a:t>15</a:t>
            </a:fld>
            <a:endParaRPr lang="en-US"/>
          </a:p>
        </p:txBody>
      </p:sp>
    </p:spTree>
    <p:extLst>
      <p:ext uri="{BB962C8B-B14F-4D97-AF65-F5344CB8AC3E}">
        <p14:creationId xmlns:p14="http://schemas.microsoft.com/office/powerpoint/2010/main" val="36038820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9B9DDB-4EF9-4F4E-A1E1-38BDA92EEF1E}" type="slidenum">
              <a:rPr lang="en-US" smtClean="0"/>
              <a:t>16</a:t>
            </a:fld>
            <a:endParaRPr lang="en-US"/>
          </a:p>
        </p:txBody>
      </p:sp>
    </p:spTree>
    <p:extLst>
      <p:ext uri="{BB962C8B-B14F-4D97-AF65-F5344CB8AC3E}">
        <p14:creationId xmlns:p14="http://schemas.microsoft.com/office/powerpoint/2010/main" val="10074462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9B9DDB-4EF9-4F4E-A1E1-38BDA92EEF1E}" type="slidenum">
              <a:rPr lang="en-US" smtClean="0"/>
              <a:t>17</a:t>
            </a:fld>
            <a:endParaRPr lang="en-US"/>
          </a:p>
        </p:txBody>
      </p:sp>
    </p:spTree>
    <p:extLst>
      <p:ext uri="{BB962C8B-B14F-4D97-AF65-F5344CB8AC3E}">
        <p14:creationId xmlns:p14="http://schemas.microsoft.com/office/powerpoint/2010/main" val="398340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9B9DDB-4EF9-4F4E-A1E1-38BDA92EEF1E}" type="slidenum">
              <a:rPr lang="en-US" smtClean="0"/>
              <a:t>18</a:t>
            </a:fld>
            <a:endParaRPr lang="en-US"/>
          </a:p>
        </p:txBody>
      </p:sp>
    </p:spTree>
    <p:extLst>
      <p:ext uri="{BB962C8B-B14F-4D97-AF65-F5344CB8AC3E}">
        <p14:creationId xmlns:p14="http://schemas.microsoft.com/office/powerpoint/2010/main" val="2250674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9B9DDB-4EF9-4F4E-A1E1-38BDA92EEF1E}" type="slidenum">
              <a:rPr lang="en-US" smtClean="0"/>
              <a:t>19</a:t>
            </a:fld>
            <a:endParaRPr lang="en-US"/>
          </a:p>
        </p:txBody>
      </p:sp>
    </p:spTree>
    <p:extLst>
      <p:ext uri="{BB962C8B-B14F-4D97-AF65-F5344CB8AC3E}">
        <p14:creationId xmlns:p14="http://schemas.microsoft.com/office/powerpoint/2010/main" val="2731524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2</a:t>
            </a:fld>
            <a:endParaRPr lang="en-US"/>
          </a:p>
        </p:txBody>
      </p:sp>
    </p:spTree>
    <p:extLst>
      <p:ext uri="{BB962C8B-B14F-4D97-AF65-F5344CB8AC3E}">
        <p14:creationId xmlns:p14="http://schemas.microsoft.com/office/powerpoint/2010/main" val="13533216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20</a:t>
            </a:fld>
            <a:endParaRPr lang="en-US"/>
          </a:p>
        </p:txBody>
      </p:sp>
    </p:spTree>
    <p:extLst>
      <p:ext uri="{BB962C8B-B14F-4D97-AF65-F5344CB8AC3E}">
        <p14:creationId xmlns:p14="http://schemas.microsoft.com/office/powerpoint/2010/main" val="13898157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21</a:t>
            </a:fld>
            <a:endParaRPr lang="en-US"/>
          </a:p>
        </p:txBody>
      </p:sp>
    </p:spTree>
    <p:extLst>
      <p:ext uri="{BB962C8B-B14F-4D97-AF65-F5344CB8AC3E}">
        <p14:creationId xmlns:p14="http://schemas.microsoft.com/office/powerpoint/2010/main" val="12029072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22</a:t>
            </a:fld>
            <a:endParaRPr lang="en-US"/>
          </a:p>
        </p:txBody>
      </p:sp>
    </p:spTree>
    <p:extLst>
      <p:ext uri="{BB962C8B-B14F-4D97-AF65-F5344CB8AC3E}">
        <p14:creationId xmlns:p14="http://schemas.microsoft.com/office/powerpoint/2010/main" val="38986588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23</a:t>
            </a:fld>
            <a:endParaRPr lang="en-US"/>
          </a:p>
        </p:txBody>
      </p:sp>
    </p:spTree>
    <p:extLst>
      <p:ext uri="{BB962C8B-B14F-4D97-AF65-F5344CB8AC3E}">
        <p14:creationId xmlns:p14="http://schemas.microsoft.com/office/powerpoint/2010/main" val="1904057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24</a:t>
            </a:fld>
            <a:endParaRPr lang="en-US"/>
          </a:p>
        </p:txBody>
      </p:sp>
    </p:spTree>
    <p:extLst>
      <p:ext uri="{BB962C8B-B14F-4D97-AF65-F5344CB8AC3E}">
        <p14:creationId xmlns:p14="http://schemas.microsoft.com/office/powerpoint/2010/main" val="14494439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25</a:t>
            </a:fld>
            <a:endParaRPr lang="en-US"/>
          </a:p>
        </p:txBody>
      </p:sp>
    </p:spTree>
    <p:extLst>
      <p:ext uri="{BB962C8B-B14F-4D97-AF65-F5344CB8AC3E}">
        <p14:creationId xmlns:p14="http://schemas.microsoft.com/office/powerpoint/2010/main" val="40766544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26</a:t>
            </a:fld>
            <a:endParaRPr lang="en-US"/>
          </a:p>
        </p:txBody>
      </p:sp>
    </p:spTree>
    <p:extLst>
      <p:ext uri="{BB962C8B-B14F-4D97-AF65-F5344CB8AC3E}">
        <p14:creationId xmlns:p14="http://schemas.microsoft.com/office/powerpoint/2010/main" val="17134455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27</a:t>
            </a:fld>
            <a:endParaRPr lang="en-US"/>
          </a:p>
        </p:txBody>
      </p:sp>
    </p:spTree>
    <p:extLst>
      <p:ext uri="{BB962C8B-B14F-4D97-AF65-F5344CB8AC3E}">
        <p14:creationId xmlns:p14="http://schemas.microsoft.com/office/powerpoint/2010/main" val="1188290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3</a:t>
            </a:fld>
            <a:endParaRPr lang="en-US"/>
          </a:p>
        </p:txBody>
      </p:sp>
    </p:spTree>
    <p:extLst>
      <p:ext uri="{BB962C8B-B14F-4D97-AF65-F5344CB8AC3E}">
        <p14:creationId xmlns:p14="http://schemas.microsoft.com/office/powerpoint/2010/main" val="3822360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4</a:t>
            </a:fld>
            <a:endParaRPr lang="en-US"/>
          </a:p>
        </p:txBody>
      </p:sp>
    </p:spTree>
    <p:extLst>
      <p:ext uri="{BB962C8B-B14F-4D97-AF65-F5344CB8AC3E}">
        <p14:creationId xmlns:p14="http://schemas.microsoft.com/office/powerpoint/2010/main" val="3764032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5</a:t>
            </a:fld>
            <a:endParaRPr lang="en-US"/>
          </a:p>
        </p:txBody>
      </p:sp>
    </p:spTree>
    <p:extLst>
      <p:ext uri="{BB962C8B-B14F-4D97-AF65-F5344CB8AC3E}">
        <p14:creationId xmlns:p14="http://schemas.microsoft.com/office/powerpoint/2010/main" val="500969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6</a:t>
            </a:fld>
            <a:endParaRPr lang="en-US"/>
          </a:p>
        </p:txBody>
      </p:sp>
    </p:spTree>
    <p:extLst>
      <p:ext uri="{BB962C8B-B14F-4D97-AF65-F5344CB8AC3E}">
        <p14:creationId xmlns:p14="http://schemas.microsoft.com/office/powerpoint/2010/main" val="1752682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7</a:t>
            </a:fld>
            <a:endParaRPr lang="en-US"/>
          </a:p>
        </p:txBody>
      </p:sp>
    </p:spTree>
    <p:extLst>
      <p:ext uri="{BB962C8B-B14F-4D97-AF65-F5344CB8AC3E}">
        <p14:creationId xmlns:p14="http://schemas.microsoft.com/office/powerpoint/2010/main" val="2890701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8</a:t>
            </a:fld>
            <a:endParaRPr lang="en-US"/>
          </a:p>
        </p:txBody>
      </p:sp>
    </p:spTree>
    <p:extLst>
      <p:ext uri="{BB962C8B-B14F-4D97-AF65-F5344CB8AC3E}">
        <p14:creationId xmlns:p14="http://schemas.microsoft.com/office/powerpoint/2010/main" val="1980384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B9DDB-4EF9-4F4E-A1E1-38BDA92EEF1E}" type="slidenum">
              <a:rPr lang="en-US" smtClean="0"/>
              <a:t>9</a:t>
            </a:fld>
            <a:endParaRPr lang="en-US"/>
          </a:p>
        </p:txBody>
      </p:sp>
    </p:spTree>
    <p:extLst>
      <p:ext uri="{BB962C8B-B14F-4D97-AF65-F5344CB8AC3E}">
        <p14:creationId xmlns:p14="http://schemas.microsoft.com/office/powerpoint/2010/main" val="1662578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C6CEF04-2AE7-42CD-924D-269FF48C585D}" type="datetimeFigureOut">
              <a:rPr lang="en-US" smtClean="0"/>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6A4C4-AC57-4144-A9D6-950C7A27F467}" type="slidenum">
              <a:rPr lang="en-US" smtClean="0"/>
              <a:t>‹#›</a:t>
            </a:fld>
            <a:endParaRPr lang="en-US"/>
          </a:p>
        </p:txBody>
      </p:sp>
    </p:spTree>
    <p:extLst>
      <p:ext uri="{BB962C8B-B14F-4D97-AF65-F5344CB8AC3E}">
        <p14:creationId xmlns:p14="http://schemas.microsoft.com/office/powerpoint/2010/main" val="1737997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6CEF04-2AE7-42CD-924D-269FF48C585D}" type="datetimeFigureOut">
              <a:rPr lang="en-US" smtClean="0"/>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6A4C4-AC57-4144-A9D6-950C7A27F467}" type="slidenum">
              <a:rPr lang="en-US" smtClean="0"/>
              <a:t>‹#›</a:t>
            </a:fld>
            <a:endParaRPr lang="en-US"/>
          </a:p>
        </p:txBody>
      </p:sp>
    </p:spTree>
    <p:extLst>
      <p:ext uri="{BB962C8B-B14F-4D97-AF65-F5344CB8AC3E}">
        <p14:creationId xmlns:p14="http://schemas.microsoft.com/office/powerpoint/2010/main" val="3730126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6CEF04-2AE7-42CD-924D-269FF48C585D}" type="datetimeFigureOut">
              <a:rPr lang="en-US" smtClean="0"/>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6A4C4-AC57-4144-A9D6-950C7A27F467}" type="slidenum">
              <a:rPr lang="en-US" smtClean="0"/>
              <a:t>‹#›</a:t>
            </a:fld>
            <a:endParaRPr lang="en-US"/>
          </a:p>
        </p:txBody>
      </p:sp>
    </p:spTree>
    <p:extLst>
      <p:ext uri="{BB962C8B-B14F-4D97-AF65-F5344CB8AC3E}">
        <p14:creationId xmlns:p14="http://schemas.microsoft.com/office/powerpoint/2010/main" val="3970120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6CEF04-2AE7-42CD-924D-269FF48C585D}" type="datetimeFigureOut">
              <a:rPr lang="en-US" smtClean="0"/>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6A4C4-AC57-4144-A9D6-950C7A27F467}" type="slidenum">
              <a:rPr lang="en-US" smtClean="0"/>
              <a:t>‹#›</a:t>
            </a:fld>
            <a:endParaRPr lang="en-US"/>
          </a:p>
        </p:txBody>
      </p:sp>
    </p:spTree>
    <p:extLst>
      <p:ext uri="{BB962C8B-B14F-4D97-AF65-F5344CB8AC3E}">
        <p14:creationId xmlns:p14="http://schemas.microsoft.com/office/powerpoint/2010/main" val="2115360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C6CEF04-2AE7-42CD-924D-269FF48C585D}" type="datetimeFigureOut">
              <a:rPr lang="en-US" smtClean="0"/>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6A4C4-AC57-4144-A9D6-950C7A27F467}" type="slidenum">
              <a:rPr lang="en-US" smtClean="0"/>
              <a:t>‹#›</a:t>
            </a:fld>
            <a:endParaRPr lang="en-US"/>
          </a:p>
        </p:txBody>
      </p:sp>
    </p:spTree>
    <p:extLst>
      <p:ext uri="{BB962C8B-B14F-4D97-AF65-F5344CB8AC3E}">
        <p14:creationId xmlns:p14="http://schemas.microsoft.com/office/powerpoint/2010/main" val="3907970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6CEF04-2AE7-42CD-924D-269FF48C585D}" type="datetimeFigureOut">
              <a:rPr lang="en-US" smtClean="0"/>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6A4C4-AC57-4144-A9D6-950C7A27F467}" type="slidenum">
              <a:rPr lang="en-US" smtClean="0"/>
              <a:t>‹#›</a:t>
            </a:fld>
            <a:endParaRPr lang="en-US"/>
          </a:p>
        </p:txBody>
      </p:sp>
    </p:spTree>
    <p:extLst>
      <p:ext uri="{BB962C8B-B14F-4D97-AF65-F5344CB8AC3E}">
        <p14:creationId xmlns:p14="http://schemas.microsoft.com/office/powerpoint/2010/main" val="3221484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6CEF04-2AE7-42CD-924D-269FF48C585D}" type="datetimeFigureOut">
              <a:rPr lang="en-US" smtClean="0"/>
              <a:t>11/21/2023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6A4C4-AC57-4144-A9D6-950C7A27F467}" type="slidenum">
              <a:rPr lang="en-US" smtClean="0"/>
              <a:t>‹#›</a:t>
            </a:fld>
            <a:endParaRPr lang="en-US"/>
          </a:p>
        </p:txBody>
      </p:sp>
    </p:spTree>
    <p:extLst>
      <p:ext uri="{BB962C8B-B14F-4D97-AF65-F5344CB8AC3E}">
        <p14:creationId xmlns:p14="http://schemas.microsoft.com/office/powerpoint/2010/main" val="2550426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6CEF04-2AE7-42CD-924D-269FF48C585D}" type="datetimeFigureOut">
              <a:rPr lang="en-US" smtClean="0"/>
              <a:t>11/21/2023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6A4C4-AC57-4144-A9D6-950C7A27F467}" type="slidenum">
              <a:rPr lang="en-US" smtClean="0"/>
              <a:t>‹#›</a:t>
            </a:fld>
            <a:endParaRPr lang="en-US"/>
          </a:p>
        </p:txBody>
      </p:sp>
    </p:spTree>
    <p:extLst>
      <p:ext uri="{BB962C8B-B14F-4D97-AF65-F5344CB8AC3E}">
        <p14:creationId xmlns:p14="http://schemas.microsoft.com/office/powerpoint/2010/main" val="535473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CEF04-2AE7-42CD-924D-269FF48C585D}" type="datetimeFigureOut">
              <a:rPr lang="en-US" smtClean="0"/>
              <a:t>11/21/2023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6A4C4-AC57-4144-A9D6-950C7A27F467}" type="slidenum">
              <a:rPr lang="en-US" smtClean="0"/>
              <a:t>‹#›</a:t>
            </a:fld>
            <a:endParaRPr lang="en-US"/>
          </a:p>
        </p:txBody>
      </p:sp>
    </p:spTree>
    <p:extLst>
      <p:ext uri="{BB962C8B-B14F-4D97-AF65-F5344CB8AC3E}">
        <p14:creationId xmlns:p14="http://schemas.microsoft.com/office/powerpoint/2010/main" val="1687657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6CEF04-2AE7-42CD-924D-269FF48C585D}" type="datetimeFigureOut">
              <a:rPr lang="en-US" smtClean="0"/>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6A4C4-AC57-4144-A9D6-950C7A27F467}" type="slidenum">
              <a:rPr lang="en-US" smtClean="0"/>
              <a:t>‹#›</a:t>
            </a:fld>
            <a:endParaRPr lang="en-US"/>
          </a:p>
        </p:txBody>
      </p:sp>
    </p:spTree>
    <p:extLst>
      <p:ext uri="{BB962C8B-B14F-4D97-AF65-F5344CB8AC3E}">
        <p14:creationId xmlns:p14="http://schemas.microsoft.com/office/powerpoint/2010/main" val="3537856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6CEF04-2AE7-42CD-924D-269FF48C585D}" type="datetimeFigureOut">
              <a:rPr lang="en-US" smtClean="0"/>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6A4C4-AC57-4144-A9D6-950C7A27F467}" type="slidenum">
              <a:rPr lang="en-US" smtClean="0"/>
              <a:t>‹#›</a:t>
            </a:fld>
            <a:endParaRPr lang="en-US"/>
          </a:p>
        </p:txBody>
      </p:sp>
    </p:spTree>
    <p:extLst>
      <p:ext uri="{BB962C8B-B14F-4D97-AF65-F5344CB8AC3E}">
        <p14:creationId xmlns:p14="http://schemas.microsoft.com/office/powerpoint/2010/main" val="3587338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CEF04-2AE7-42CD-924D-269FF48C585D}" type="datetimeFigureOut">
              <a:rPr lang="en-US" smtClean="0"/>
              <a:t>11/21/2023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B6A4C4-AC57-4144-A9D6-950C7A27F467}" type="slidenum">
              <a:rPr lang="en-US" smtClean="0"/>
              <a:t>‹#›</a:t>
            </a:fld>
            <a:endParaRPr lang="en-US"/>
          </a:p>
        </p:txBody>
      </p:sp>
    </p:spTree>
    <p:extLst>
      <p:ext uri="{BB962C8B-B14F-4D97-AF65-F5344CB8AC3E}">
        <p14:creationId xmlns:p14="http://schemas.microsoft.com/office/powerpoint/2010/main" val="2052147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chart" Target="../charts/chart23.xml"/></Relationships>
</file>

<file path=ppt/slides/_rels/slide25.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403892" y="4893006"/>
            <a:ext cx="3387020" cy="1057971"/>
          </a:xfrm>
          <a:prstGeom prst="rect">
            <a:avLst/>
          </a:prstGeom>
        </p:spPr>
      </p:pic>
      <p:sp>
        <p:nvSpPr>
          <p:cNvPr id="4" name="TextBox 3"/>
          <p:cNvSpPr txBox="1"/>
          <p:nvPr/>
        </p:nvSpPr>
        <p:spPr>
          <a:xfrm>
            <a:off x="244548" y="897036"/>
            <a:ext cx="11705711" cy="984885"/>
          </a:xfrm>
          <a:prstGeom prst="rect">
            <a:avLst/>
          </a:prstGeom>
          <a:solidFill>
            <a:srgbClr val="B60717"/>
          </a:solidFill>
        </p:spPr>
        <p:txBody>
          <a:bodyPr wrap="square" rtlCol="0" anchor="ctr">
            <a:spAutoFit/>
          </a:bodyPr>
          <a:lstStyle/>
          <a:p>
            <a:pPr algn="ctr"/>
            <a:r>
              <a:rPr lang="en-US" sz="3200" b="1" dirty="0">
                <a:solidFill>
                  <a:schemeClr val="bg1"/>
                </a:solidFill>
                <a:latin typeface="Arial" panose="020B0604020202020204" pitchFamily="34" charset="0"/>
                <a:cs typeface="Arial" panose="020B0604020202020204" pitchFamily="34" charset="0"/>
              </a:rPr>
              <a:t>BC and KCCD Services and Institutional Quality Survey</a:t>
            </a:r>
          </a:p>
          <a:p>
            <a:pPr algn="ctr"/>
            <a:r>
              <a:rPr lang="en-US" sz="2400" b="1" dirty="0">
                <a:solidFill>
                  <a:schemeClr val="bg1"/>
                </a:solidFill>
                <a:latin typeface="Arial" panose="020B0604020202020204" pitchFamily="34" charset="0"/>
                <a:cs typeface="Arial" panose="020B0604020202020204" pitchFamily="34" charset="0"/>
              </a:rPr>
              <a:t>For Services rendered in the Fall 2023 Term</a:t>
            </a:r>
          </a:p>
        </p:txBody>
      </p:sp>
      <p:sp>
        <p:nvSpPr>
          <p:cNvPr id="5" name="TextBox 4"/>
          <p:cNvSpPr txBox="1"/>
          <p:nvPr/>
        </p:nvSpPr>
        <p:spPr>
          <a:xfrm>
            <a:off x="1418245" y="3095076"/>
            <a:ext cx="9358313" cy="584775"/>
          </a:xfrm>
          <a:prstGeom prst="rect">
            <a:avLst/>
          </a:prstGeom>
          <a:noFill/>
        </p:spPr>
        <p:txBody>
          <a:bodyPr wrap="square" rtlCol="0">
            <a:spAutoFit/>
          </a:bodyPr>
          <a:lstStyle/>
          <a:p>
            <a:pPr algn="ctr"/>
            <a:r>
              <a:rPr lang="en-US" sz="3200" dirty="0"/>
              <a:t>November 2023 </a:t>
            </a:r>
          </a:p>
        </p:txBody>
      </p:sp>
    </p:spTree>
    <p:extLst>
      <p:ext uri="{BB962C8B-B14F-4D97-AF65-F5344CB8AC3E}">
        <p14:creationId xmlns:p14="http://schemas.microsoft.com/office/powerpoint/2010/main" val="1007521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792ABC0-B83B-E9A9-EE4D-40311723FAE1}"/>
              </a:ext>
            </a:extLst>
          </p:cNvPr>
          <p:cNvSpPr txBox="1"/>
          <p:nvPr/>
        </p:nvSpPr>
        <p:spPr>
          <a:xfrm>
            <a:off x="1190846" y="507847"/>
            <a:ext cx="10207255" cy="738664"/>
          </a:xfrm>
          <a:prstGeom prst="rect">
            <a:avLst/>
          </a:prstGeom>
          <a:solidFill>
            <a:srgbClr val="B60717"/>
          </a:solidFill>
        </p:spPr>
        <p:txBody>
          <a:bodyPr wrap="square" rtlCol="0" anchor="ctr">
            <a:spAutoFit/>
          </a:bodyPr>
          <a:lstStyle/>
          <a:p>
            <a:pPr algn="ctr"/>
            <a:r>
              <a:rPr lang="en-US" sz="1400" dirty="0">
                <a:solidFill>
                  <a:schemeClr val="bg1"/>
                </a:solidFill>
                <a:latin typeface="Arial" panose="020B0604020202020204" pitchFamily="34" charset="0"/>
                <a:cs typeface="Arial" panose="020B0604020202020204" pitchFamily="34" charset="0"/>
              </a:rPr>
              <a:t>Indicate the extent to which you agree that the following Bakersfield College services and departments have collaborated with you effectively. If you do not have any basis to evaluate the service provided by an area, select "N/A" (not applicable). (Standards 2.5, 2.6, 2.7, 2.9, 3.2, 3.8, 3.9)</a:t>
            </a:r>
          </a:p>
        </p:txBody>
      </p:sp>
      <p:graphicFrame>
        <p:nvGraphicFramePr>
          <p:cNvPr id="2" name="Chart 1">
            <a:extLst>
              <a:ext uri="{FF2B5EF4-FFF2-40B4-BE49-F238E27FC236}">
                <a16:creationId xmlns:a16="http://schemas.microsoft.com/office/drawing/2014/main" id="{1C02A4FF-1C95-4EF4-A8A1-BF66BFA03FF3}"/>
              </a:ext>
            </a:extLst>
          </p:cNvPr>
          <p:cNvGraphicFramePr>
            <a:graphicFrameLocks/>
          </p:cNvGraphicFramePr>
          <p:nvPr/>
        </p:nvGraphicFramePr>
        <p:xfrm>
          <a:off x="1121352" y="1800225"/>
          <a:ext cx="9949296" cy="3257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61803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9F1AF11-7910-F614-2869-318A6F3E3F51}"/>
              </a:ext>
            </a:extLst>
          </p:cNvPr>
          <p:cNvSpPr txBox="1"/>
          <p:nvPr/>
        </p:nvSpPr>
        <p:spPr>
          <a:xfrm>
            <a:off x="1190846" y="507847"/>
            <a:ext cx="10207255" cy="738664"/>
          </a:xfrm>
          <a:prstGeom prst="rect">
            <a:avLst/>
          </a:prstGeom>
          <a:solidFill>
            <a:srgbClr val="B60717"/>
          </a:solidFill>
        </p:spPr>
        <p:txBody>
          <a:bodyPr wrap="square" rtlCol="0" anchor="ctr">
            <a:spAutoFit/>
          </a:bodyPr>
          <a:lstStyle/>
          <a:p>
            <a:pPr algn="ctr"/>
            <a:r>
              <a:rPr lang="en-US" sz="1400" dirty="0">
                <a:solidFill>
                  <a:schemeClr val="bg1"/>
                </a:solidFill>
                <a:latin typeface="Arial" panose="020B0604020202020204" pitchFamily="34" charset="0"/>
                <a:cs typeface="Arial" panose="020B0604020202020204" pitchFamily="34" charset="0"/>
              </a:rPr>
              <a:t>Indicate the extent to which you agree that the following Bakersfield College services and departments have collaborated with you effectively. If you do not have any basis to evaluate the service provided by an area, select "N/A" (not applicable). (Standards 2.5, 2.6, 2.7, 2.9, 3.2, 3.8, 3.9)</a:t>
            </a:r>
          </a:p>
        </p:txBody>
      </p:sp>
      <p:graphicFrame>
        <p:nvGraphicFramePr>
          <p:cNvPr id="2" name="Chart 1">
            <a:extLst>
              <a:ext uri="{FF2B5EF4-FFF2-40B4-BE49-F238E27FC236}">
                <a16:creationId xmlns:a16="http://schemas.microsoft.com/office/drawing/2014/main" id="{8D1D935B-AAD3-4270-ACD3-979B6C98CD69}"/>
              </a:ext>
            </a:extLst>
          </p:cNvPr>
          <p:cNvGraphicFramePr>
            <a:graphicFrameLocks/>
          </p:cNvGraphicFramePr>
          <p:nvPr>
            <p:extLst>
              <p:ext uri="{D42A27DB-BD31-4B8C-83A1-F6EECF244321}">
                <p14:modId xmlns:p14="http://schemas.microsoft.com/office/powerpoint/2010/main" val="3592443972"/>
              </p:ext>
            </p:extLst>
          </p:nvPr>
        </p:nvGraphicFramePr>
        <p:xfrm>
          <a:off x="834099" y="1657349"/>
          <a:ext cx="10920748" cy="35433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4144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0846" y="507847"/>
            <a:ext cx="10207255" cy="738664"/>
          </a:xfrm>
          <a:prstGeom prst="rect">
            <a:avLst/>
          </a:prstGeom>
          <a:solidFill>
            <a:srgbClr val="B60717"/>
          </a:solidFill>
        </p:spPr>
        <p:txBody>
          <a:bodyPr wrap="square" rtlCol="0" anchor="ctr">
            <a:spAutoFit/>
          </a:bodyPr>
          <a:lstStyle/>
          <a:p>
            <a:pPr algn="ctr"/>
            <a:r>
              <a:rPr lang="en-US" sz="1400" dirty="0">
                <a:solidFill>
                  <a:schemeClr val="bg1"/>
                </a:solidFill>
                <a:latin typeface="Arial" panose="020B0604020202020204" pitchFamily="34" charset="0"/>
                <a:cs typeface="Arial" panose="020B0604020202020204" pitchFamily="34" charset="0"/>
              </a:rPr>
              <a:t>Indicate the extent to which you agree that the following KCCD offices and services (located in the downtown office building) are effectively supporting Bakersfield College in achieving its mission. If you do not have any basis to evaluate the service provided by an office, select "N/A" (not applicable). (Standards 2.2, 3.1, 3.6, 3.9, 4.4)</a:t>
            </a:r>
          </a:p>
        </p:txBody>
      </p:sp>
      <p:graphicFrame>
        <p:nvGraphicFramePr>
          <p:cNvPr id="2" name="Chart 1">
            <a:extLst>
              <a:ext uri="{FF2B5EF4-FFF2-40B4-BE49-F238E27FC236}">
                <a16:creationId xmlns:a16="http://schemas.microsoft.com/office/drawing/2014/main" id="{A516C67A-D6BE-417C-9640-FC8C64E33A8A}"/>
              </a:ext>
            </a:extLst>
          </p:cNvPr>
          <p:cNvGraphicFramePr>
            <a:graphicFrameLocks/>
          </p:cNvGraphicFramePr>
          <p:nvPr>
            <p:extLst>
              <p:ext uri="{D42A27DB-BD31-4B8C-83A1-F6EECF244321}">
                <p14:modId xmlns:p14="http://schemas.microsoft.com/office/powerpoint/2010/main" val="2067994430"/>
              </p:ext>
            </p:extLst>
          </p:nvPr>
        </p:nvGraphicFramePr>
        <p:xfrm>
          <a:off x="1323289" y="1800225"/>
          <a:ext cx="9942368" cy="3257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56462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2">
            <a:extLst>
              <a:ext uri="{FF2B5EF4-FFF2-40B4-BE49-F238E27FC236}">
                <a16:creationId xmlns:a16="http://schemas.microsoft.com/office/drawing/2014/main" id="{03C72A47-ADE5-4468-86E6-5467C0E08DD9}"/>
              </a:ext>
            </a:extLst>
          </p:cNvPr>
          <p:cNvSpPr txBox="1">
            <a:spLocks/>
          </p:cNvSpPr>
          <p:nvPr/>
        </p:nvSpPr>
        <p:spPr>
          <a:xfrm>
            <a:off x="1190846" y="1575881"/>
            <a:ext cx="10207255" cy="3495472"/>
          </a:xfrm>
          <a:prstGeom prst="rect">
            <a:avLst/>
          </a:prstGeom>
          <a:ln w="12700">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endParaRPr lang="en-US" sz="1100" dirty="0"/>
          </a:p>
        </p:txBody>
      </p:sp>
      <p:sp>
        <p:nvSpPr>
          <p:cNvPr id="7" name="TextBox 6"/>
          <p:cNvSpPr txBox="1"/>
          <p:nvPr/>
        </p:nvSpPr>
        <p:spPr>
          <a:xfrm>
            <a:off x="1190846" y="369348"/>
            <a:ext cx="10207255" cy="1015663"/>
          </a:xfrm>
          <a:prstGeom prst="rect">
            <a:avLst/>
          </a:prstGeom>
          <a:solidFill>
            <a:srgbClr val="B60717"/>
          </a:solidFill>
        </p:spPr>
        <p:txBody>
          <a:bodyPr wrap="square" rtlCol="0" anchor="ctr">
            <a:spAutoFit/>
          </a:bodyPr>
          <a:lstStyle/>
          <a:p>
            <a:pPr algn="ctr"/>
            <a:r>
              <a:rPr lang="en-US" sz="2000" dirty="0">
                <a:solidFill>
                  <a:schemeClr val="bg1"/>
                </a:solidFill>
                <a:latin typeface="Arial" panose="020B0604020202020204" pitchFamily="34" charset="0"/>
                <a:cs typeface="Arial" panose="020B0604020202020204" pitchFamily="34" charset="0"/>
              </a:rPr>
              <a:t>The KCCD Board of Trustees gives the Bakersfield College President full authority to implement board policies and ensure effective operations and fulfillment of the institutional mission. (Standards 4.4, 4.5)</a:t>
            </a:r>
          </a:p>
        </p:txBody>
      </p:sp>
      <p:graphicFrame>
        <p:nvGraphicFramePr>
          <p:cNvPr id="2" name="Chart 1">
            <a:extLst>
              <a:ext uri="{FF2B5EF4-FFF2-40B4-BE49-F238E27FC236}">
                <a16:creationId xmlns:a16="http://schemas.microsoft.com/office/drawing/2014/main" id="{173A826E-2758-4163-811E-04CFBE46AA01}"/>
              </a:ext>
            </a:extLst>
          </p:cNvPr>
          <p:cNvGraphicFramePr>
            <a:graphicFrameLocks/>
          </p:cNvGraphicFramePr>
          <p:nvPr>
            <p:extLst>
              <p:ext uri="{D42A27DB-BD31-4B8C-83A1-F6EECF244321}">
                <p14:modId xmlns:p14="http://schemas.microsoft.com/office/powerpoint/2010/main" val="2331210427"/>
              </p:ext>
            </p:extLst>
          </p:nvPr>
        </p:nvGraphicFramePr>
        <p:xfrm>
          <a:off x="1319825" y="1800225"/>
          <a:ext cx="9949296" cy="3257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88188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90846" y="523237"/>
            <a:ext cx="10207255" cy="707886"/>
          </a:xfrm>
          <a:prstGeom prst="rect">
            <a:avLst/>
          </a:prstGeom>
          <a:solidFill>
            <a:srgbClr val="B60717"/>
          </a:solidFill>
        </p:spPr>
        <p:txBody>
          <a:bodyPr wrap="square" rtlCol="0" anchor="ctr">
            <a:spAutoFit/>
          </a:bodyPr>
          <a:lstStyle/>
          <a:p>
            <a:pPr algn="ctr"/>
            <a:r>
              <a:rPr lang="en-US" sz="2000" dirty="0">
                <a:solidFill>
                  <a:schemeClr val="bg1"/>
                </a:solidFill>
                <a:latin typeface="Arial" panose="020B0604020202020204" pitchFamily="34" charset="0"/>
                <a:cs typeface="Arial" panose="020B0604020202020204" pitchFamily="34" charset="0"/>
              </a:rPr>
              <a:t>KCCD and Bakersfield College effectively communicate with each other. (Standards 1.5, 4.2)</a:t>
            </a:r>
          </a:p>
        </p:txBody>
      </p:sp>
      <p:sp>
        <p:nvSpPr>
          <p:cNvPr id="9" name="Content Placeholder 2">
            <a:extLst>
              <a:ext uri="{FF2B5EF4-FFF2-40B4-BE49-F238E27FC236}">
                <a16:creationId xmlns:a16="http://schemas.microsoft.com/office/drawing/2014/main" id="{03C72A47-ADE5-4468-86E6-5467C0E08DD9}"/>
              </a:ext>
            </a:extLst>
          </p:cNvPr>
          <p:cNvSpPr txBox="1">
            <a:spLocks/>
          </p:cNvSpPr>
          <p:nvPr/>
        </p:nvSpPr>
        <p:spPr>
          <a:xfrm>
            <a:off x="1190846" y="1575881"/>
            <a:ext cx="10207255" cy="3495472"/>
          </a:xfrm>
          <a:prstGeom prst="rect">
            <a:avLst/>
          </a:prstGeom>
          <a:ln w="12700">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endParaRPr lang="en-US" sz="1100" dirty="0"/>
          </a:p>
        </p:txBody>
      </p:sp>
      <p:graphicFrame>
        <p:nvGraphicFramePr>
          <p:cNvPr id="2" name="Chart 1">
            <a:extLst>
              <a:ext uri="{FF2B5EF4-FFF2-40B4-BE49-F238E27FC236}">
                <a16:creationId xmlns:a16="http://schemas.microsoft.com/office/drawing/2014/main" id="{C6A0E770-9F86-4D09-8E4A-C07985D73916}"/>
              </a:ext>
            </a:extLst>
          </p:cNvPr>
          <p:cNvGraphicFramePr>
            <a:graphicFrameLocks/>
          </p:cNvGraphicFramePr>
          <p:nvPr>
            <p:extLst>
              <p:ext uri="{D42A27DB-BD31-4B8C-83A1-F6EECF244321}">
                <p14:modId xmlns:p14="http://schemas.microsoft.com/office/powerpoint/2010/main" val="787489123"/>
              </p:ext>
            </p:extLst>
          </p:nvPr>
        </p:nvGraphicFramePr>
        <p:xfrm>
          <a:off x="1319825" y="1800225"/>
          <a:ext cx="9949296" cy="3257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2293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90846" y="554014"/>
            <a:ext cx="10207255" cy="646331"/>
          </a:xfrm>
          <a:prstGeom prst="rect">
            <a:avLst/>
          </a:prstGeom>
          <a:solidFill>
            <a:srgbClr val="B60717"/>
          </a:solidFill>
        </p:spPr>
        <p:txBody>
          <a:bodyPr wrap="square" rtlCol="0" anchor="ctr">
            <a:spAutoFit/>
          </a:bodyPr>
          <a:lstStyle/>
          <a:p>
            <a:pPr algn="ctr"/>
            <a:r>
              <a:rPr lang="en-US" dirty="0">
                <a:solidFill>
                  <a:schemeClr val="bg1"/>
                </a:solidFill>
                <a:latin typeface="Arial" panose="020B0604020202020204" pitchFamily="34" charset="0"/>
                <a:cs typeface="Arial" panose="020B0604020202020204" pitchFamily="34" charset="0"/>
              </a:rPr>
              <a:t>KCCD clearly delineates their own operational functions from those of Bakersfield College. (Standard 4.2)</a:t>
            </a:r>
          </a:p>
        </p:txBody>
      </p:sp>
      <p:sp>
        <p:nvSpPr>
          <p:cNvPr id="9" name="Content Placeholder 2">
            <a:extLst>
              <a:ext uri="{FF2B5EF4-FFF2-40B4-BE49-F238E27FC236}">
                <a16:creationId xmlns:a16="http://schemas.microsoft.com/office/drawing/2014/main" id="{03C72A47-ADE5-4468-86E6-5467C0E08DD9}"/>
              </a:ext>
            </a:extLst>
          </p:cNvPr>
          <p:cNvSpPr txBox="1">
            <a:spLocks/>
          </p:cNvSpPr>
          <p:nvPr/>
        </p:nvSpPr>
        <p:spPr>
          <a:xfrm>
            <a:off x="1190846" y="1575881"/>
            <a:ext cx="10207255" cy="3495472"/>
          </a:xfrm>
          <a:prstGeom prst="rect">
            <a:avLst/>
          </a:prstGeom>
          <a:ln w="12700">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endParaRPr lang="en-US" sz="1100" dirty="0"/>
          </a:p>
        </p:txBody>
      </p:sp>
      <p:graphicFrame>
        <p:nvGraphicFramePr>
          <p:cNvPr id="2" name="Chart 1">
            <a:extLst>
              <a:ext uri="{FF2B5EF4-FFF2-40B4-BE49-F238E27FC236}">
                <a16:creationId xmlns:a16="http://schemas.microsoft.com/office/drawing/2014/main" id="{2612567C-A347-481B-9EBA-A5A4BE8B6B9B}"/>
              </a:ext>
            </a:extLst>
          </p:cNvPr>
          <p:cNvGraphicFramePr>
            <a:graphicFrameLocks/>
          </p:cNvGraphicFramePr>
          <p:nvPr>
            <p:extLst>
              <p:ext uri="{D42A27DB-BD31-4B8C-83A1-F6EECF244321}">
                <p14:modId xmlns:p14="http://schemas.microsoft.com/office/powerpoint/2010/main" val="1589390809"/>
              </p:ext>
            </p:extLst>
          </p:nvPr>
        </p:nvGraphicFramePr>
        <p:xfrm>
          <a:off x="1376776" y="1504950"/>
          <a:ext cx="9835393" cy="35664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202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90846" y="692513"/>
            <a:ext cx="10207255" cy="369332"/>
          </a:xfrm>
          <a:prstGeom prst="rect">
            <a:avLst/>
          </a:prstGeom>
          <a:solidFill>
            <a:srgbClr val="B60717"/>
          </a:solidFill>
        </p:spPr>
        <p:txBody>
          <a:bodyPr wrap="square" rtlCol="0" anchor="ctr">
            <a:spAutoFit/>
          </a:bodyPr>
          <a:lstStyle/>
          <a:p>
            <a:pPr algn="ctr"/>
            <a:r>
              <a:rPr lang="en-US" dirty="0">
                <a:solidFill>
                  <a:schemeClr val="bg1"/>
                </a:solidFill>
                <a:latin typeface="Arial" panose="020B0604020202020204" pitchFamily="34" charset="0"/>
                <a:cs typeface="Arial" panose="020B0604020202020204" pitchFamily="34" charset="0"/>
              </a:rPr>
              <a:t>KCCD effectively controls its expenditures. (Standards 3.6, 3.7, 4.4)</a:t>
            </a:r>
          </a:p>
        </p:txBody>
      </p:sp>
      <p:sp>
        <p:nvSpPr>
          <p:cNvPr id="9" name="Content Placeholder 2">
            <a:extLst>
              <a:ext uri="{FF2B5EF4-FFF2-40B4-BE49-F238E27FC236}">
                <a16:creationId xmlns:a16="http://schemas.microsoft.com/office/drawing/2014/main" id="{03C72A47-ADE5-4468-86E6-5467C0E08DD9}"/>
              </a:ext>
            </a:extLst>
          </p:cNvPr>
          <p:cNvSpPr txBox="1">
            <a:spLocks/>
          </p:cNvSpPr>
          <p:nvPr/>
        </p:nvSpPr>
        <p:spPr>
          <a:xfrm>
            <a:off x="1190846" y="1575881"/>
            <a:ext cx="10207255" cy="3495472"/>
          </a:xfrm>
          <a:prstGeom prst="rect">
            <a:avLst/>
          </a:prstGeom>
          <a:ln w="12700">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endParaRPr lang="en-US" sz="1100" dirty="0"/>
          </a:p>
        </p:txBody>
      </p:sp>
      <p:graphicFrame>
        <p:nvGraphicFramePr>
          <p:cNvPr id="2" name="Chart 1">
            <a:extLst>
              <a:ext uri="{FF2B5EF4-FFF2-40B4-BE49-F238E27FC236}">
                <a16:creationId xmlns:a16="http://schemas.microsoft.com/office/drawing/2014/main" id="{2BD65E35-618B-4B88-A196-1491C1679AEE}"/>
              </a:ext>
            </a:extLst>
          </p:cNvPr>
          <p:cNvGraphicFramePr>
            <a:graphicFrameLocks/>
          </p:cNvGraphicFramePr>
          <p:nvPr>
            <p:extLst>
              <p:ext uri="{D42A27DB-BD31-4B8C-83A1-F6EECF244321}">
                <p14:modId xmlns:p14="http://schemas.microsoft.com/office/powerpoint/2010/main" val="2268222082"/>
              </p:ext>
            </p:extLst>
          </p:nvPr>
        </p:nvGraphicFramePr>
        <p:xfrm>
          <a:off x="1319825" y="1732942"/>
          <a:ext cx="9949296" cy="3181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27086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90846" y="554014"/>
            <a:ext cx="10207255" cy="646331"/>
          </a:xfrm>
          <a:prstGeom prst="rect">
            <a:avLst/>
          </a:prstGeom>
          <a:solidFill>
            <a:srgbClr val="B60717"/>
          </a:solidFill>
        </p:spPr>
        <p:txBody>
          <a:bodyPr wrap="square" rtlCol="0" anchor="ctr">
            <a:spAutoFit/>
          </a:bodyPr>
          <a:lstStyle/>
          <a:p>
            <a:pPr algn="ctr"/>
            <a:r>
              <a:rPr lang="en-US" dirty="0">
                <a:solidFill>
                  <a:schemeClr val="bg1"/>
                </a:solidFill>
                <a:latin typeface="Arial" panose="020B0604020202020204" pitchFamily="34" charset="0"/>
                <a:cs typeface="Arial" panose="020B0604020202020204" pitchFamily="34" charset="0"/>
              </a:rPr>
              <a:t>Bakersfield College's structure for decision-making provides opportunities for stakeholder participation and ensures the inclusion of relevant perspectives. (Standard 4.2)</a:t>
            </a:r>
          </a:p>
        </p:txBody>
      </p:sp>
      <p:sp>
        <p:nvSpPr>
          <p:cNvPr id="9" name="Content Placeholder 2">
            <a:extLst>
              <a:ext uri="{FF2B5EF4-FFF2-40B4-BE49-F238E27FC236}">
                <a16:creationId xmlns:a16="http://schemas.microsoft.com/office/drawing/2014/main" id="{03C72A47-ADE5-4468-86E6-5467C0E08DD9}"/>
              </a:ext>
            </a:extLst>
          </p:cNvPr>
          <p:cNvSpPr txBox="1">
            <a:spLocks/>
          </p:cNvSpPr>
          <p:nvPr/>
        </p:nvSpPr>
        <p:spPr>
          <a:xfrm>
            <a:off x="1190846" y="1575881"/>
            <a:ext cx="10207255" cy="3495472"/>
          </a:xfrm>
          <a:prstGeom prst="rect">
            <a:avLst/>
          </a:prstGeom>
          <a:ln w="12700">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endParaRPr lang="en-US" sz="1100" dirty="0"/>
          </a:p>
        </p:txBody>
      </p:sp>
      <p:graphicFrame>
        <p:nvGraphicFramePr>
          <p:cNvPr id="2" name="Chart 1">
            <a:extLst>
              <a:ext uri="{FF2B5EF4-FFF2-40B4-BE49-F238E27FC236}">
                <a16:creationId xmlns:a16="http://schemas.microsoft.com/office/drawing/2014/main" id="{15E0299A-8E97-408E-BB39-D331298C8C85}"/>
              </a:ext>
            </a:extLst>
          </p:cNvPr>
          <p:cNvGraphicFramePr>
            <a:graphicFrameLocks/>
          </p:cNvGraphicFramePr>
          <p:nvPr>
            <p:extLst>
              <p:ext uri="{D42A27DB-BD31-4B8C-83A1-F6EECF244321}">
                <p14:modId xmlns:p14="http://schemas.microsoft.com/office/powerpoint/2010/main" val="1589000965"/>
              </p:ext>
            </p:extLst>
          </p:nvPr>
        </p:nvGraphicFramePr>
        <p:xfrm>
          <a:off x="1319825" y="1694842"/>
          <a:ext cx="9949296" cy="3257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45997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90846" y="554014"/>
            <a:ext cx="10207255" cy="646331"/>
          </a:xfrm>
          <a:prstGeom prst="rect">
            <a:avLst/>
          </a:prstGeom>
          <a:solidFill>
            <a:srgbClr val="B60717"/>
          </a:solidFill>
        </p:spPr>
        <p:txBody>
          <a:bodyPr wrap="square" rtlCol="0" anchor="ctr">
            <a:spAutoFit/>
          </a:bodyPr>
          <a:lstStyle/>
          <a:p>
            <a:pPr algn="ctr"/>
            <a:r>
              <a:rPr lang="en-US" dirty="0">
                <a:solidFill>
                  <a:schemeClr val="bg1"/>
                </a:solidFill>
                <a:latin typeface="Arial" panose="020B0604020202020204" pitchFamily="34" charset="0"/>
                <a:cs typeface="Arial" panose="020B0604020202020204" pitchFamily="34" charset="0"/>
              </a:rPr>
              <a:t>Bakersfield College's decision-making practices support a climate of collaboration and innovation that advances the mission and prioritizes equitable student outcomes. (Standard 4.3)</a:t>
            </a:r>
          </a:p>
        </p:txBody>
      </p:sp>
      <p:sp>
        <p:nvSpPr>
          <p:cNvPr id="9" name="Content Placeholder 2">
            <a:extLst>
              <a:ext uri="{FF2B5EF4-FFF2-40B4-BE49-F238E27FC236}">
                <a16:creationId xmlns:a16="http://schemas.microsoft.com/office/drawing/2014/main" id="{03C72A47-ADE5-4468-86E6-5467C0E08DD9}"/>
              </a:ext>
            </a:extLst>
          </p:cNvPr>
          <p:cNvSpPr txBox="1">
            <a:spLocks/>
          </p:cNvSpPr>
          <p:nvPr/>
        </p:nvSpPr>
        <p:spPr>
          <a:xfrm>
            <a:off x="1190846" y="1575881"/>
            <a:ext cx="10207255" cy="3495472"/>
          </a:xfrm>
          <a:prstGeom prst="rect">
            <a:avLst/>
          </a:prstGeom>
          <a:ln w="12700">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endParaRPr lang="en-US" sz="1100" dirty="0"/>
          </a:p>
        </p:txBody>
      </p:sp>
      <p:graphicFrame>
        <p:nvGraphicFramePr>
          <p:cNvPr id="3" name="Chart 2">
            <a:extLst>
              <a:ext uri="{FF2B5EF4-FFF2-40B4-BE49-F238E27FC236}">
                <a16:creationId xmlns:a16="http://schemas.microsoft.com/office/drawing/2014/main" id="{DB335E2B-AC9B-4EE6-8E93-530D767ABC5A}"/>
              </a:ext>
            </a:extLst>
          </p:cNvPr>
          <p:cNvGraphicFramePr>
            <a:graphicFrameLocks/>
          </p:cNvGraphicFramePr>
          <p:nvPr>
            <p:extLst>
              <p:ext uri="{D42A27DB-BD31-4B8C-83A1-F6EECF244321}">
                <p14:modId xmlns:p14="http://schemas.microsoft.com/office/powerpoint/2010/main" val="3591136476"/>
              </p:ext>
            </p:extLst>
          </p:nvPr>
        </p:nvGraphicFramePr>
        <p:xfrm>
          <a:off x="1319825" y="1623404"/>
          <a:ext cx="9949296" cy="34004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3764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90846" y="554014"/>
            <a:ext cx="10207255" cy="646331"/>
          </a:xfrm>
          <a:prstGeom prst="rect">
            <a:avLst/>
          </a:prstGeom>
          <a:solidFill>
            <a:srgbClr val="B60717"/>
          </a:solidFill>
        </p:spPr>
        <p:txBody>
          <a:bodyPr wrap="square" rtlCol="0" anchor="ctr">
            <a:spAutoFit/>
          </a:bodyPr>
          <a:lstStyle/>
          <a:p>
            <a:pPr algn="ctr"/>
            <a:r>
              <a:rPr lang="en-US" dirty="0">
                <a:solidFill>
                  <a:schemeClr val="bg1"/>
                </a:solidFill>
                <a:latin typeface="Arial" panose="020B0604020202020204" pitchFamily="34" charset="0"/>
                <a:cs typeface="Arial" panose="020B0604020202020204" pitchFamily="34" charset="0"/>
              </a:rPr>
              <a:t>The KCCD Board of Trustees functions effectively as a collective entity to promote Bakersfield College's values and mission and fulfill its fiduciary responsibilities. (Standard 4.6)</a:t>
            </a:r>
          </a:p>
        </p:txBody>
      </p:sp>
      <p:sp>
        <p:nvSpPr>
          <p:cNvPr id="9" name="Content Placeholder 2">
            <a:extLst>
              <a:ext uri="{FF2B5EF4-FFF2-40B4-BE49-F238E27FC236}">
                <a16:creationId xmlns:a16="http://schemas.microsoft.com/office/drawing/2014/main" id="{03C72A47-ADE5-4468-86E6-5467C0E08DD9}"/>
              </a:ext>
            </a:extLst>
          </p:cNvPr>
          <p:cNvSpPr txBox="1">
            <a:spLocks/>
          </p:cNvSpPr>
          <p:nvPr/>
        </p:nvSpPr>
        <p:spPr>
          <a:xfrm>
            <a:off x="1190846" y="1575881"/>
            <a:ext cx="10207255" cy="3495472"/>
          </a:xfrm>
          <a:prstGeom prst="rect">
            <a:avLst/>
          </a:prstGeom>
          <a:ln w="12700">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endParaRPr lang="en-US" sz="1100" dirty="0"/>
          </a:p>
        </p:txBody>
      </p:sp>
      <p:graphicFrame>
        <p:nvGraphicFramePr>
          <p:cNvPr id="3" name="Chart 2">
            <a:extLst>
              <a:ext uri="{FF2B5EF4-FFF2-40B4-BE49-F238E27FC236}">
                <a16:creationId xmlns:a16="http://schemas.microsoft.com/office/drawing/2014/main" id="{53A1BF67-26E8-440B-B147-9D3E1CA2BB7A}"/>
              </a:ext>
            </a:extLst>
          </p:cNvPr>
          <p:cNvGraphicFramePr>
            <a:graphicFrameLocks/>
          </p:cNvGraphicFramePr>
          <p:nvPr>
            <p:extLst>
              <p:ext uri="{D42A27DB-BD31-4B8C-83A1-F6EECF244321}">
                <p14:modId xmlns:p14="http://schemas.microsoft.com/office/powerpoint/2010/main" val="672241873"/>
              </p:ext>
            </p:extLst>
          </p:nvPr>
        </p:nvGraphicFramePr>
        <p:xfrm>
          <a:off x="1319825" y="1694842"/>
          <a:ext cx="9949296" cy="3257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918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0846" y="646347"/>
            <a:ext cx="10207255" cy="461665"/>
          </a:xfrm>
          <a:prstGeom prst="rect">
            <a:avLst/>
          </a:prstGeom>
          <a:solidFill>
            <a:srgbClr val="B60717"/>
          </a:solidFill>
        </p:spPr>
        <p:txBody>
          <a:bodyPr wrap="square" rtlCol="0" anchor="ctr">
            <a:spAutoFit/>
          </a:bodyPr>
          <a:lstStyle/>
          <a:p>
            <a:pPr algn="ctr"/>
            <a:r>
              <a:rPr lang="en-US" sz="2400" b="1" dirty="0">
                <a:solidFill>
                  <a:schemeClr val="bg1"/>
                </a:solidFill>
                <a:latin typeface="Arial" panose="020B0604020202020204" pitchFamily="34" charset="0"/>
                <a:cs typeface="Arial" panose="020B0604020202020204" pitchFamily="34" charset="0"/>
              </a:rPr>
              <a:t>Survey Information</a:t>
            </a:r>
          </a:p>
        </p:txBody>
      </p:sp>
      <p:sp>
        <p:nvSpPr>
          <p:cNvPr id="6" name="Content Placeholder 2">
            <a:extLst>
              <a:ext uri="{FF2B5EF4-FFF2-40B4-BE49-F238E27FC236}">
                <a16:creationId xmlns:a16="http://schemas.microsoft.com/office/drawing/2014/main" id="{03C72A47-ADE5-4468-86E6-5467C0E08DD9}"/>
              </a:ext>
            </a:extLst>
          </p:cNvPr>
          <p:cNvSpPr txBox="1">
            <a:spLocks/>
          </p:cNvSpPr>
          <p:nvPr/>
        </p:nvSpPr>
        <p:spPr>
          <a:xfrm>
            <a:off x="1190845" y="1243912"/>
            <a:ext cx="10207255" cy="5314275"/>
          </a:xfrm>
          <a:prstGeom prst="rect">
            <a:avLst/>
          </a:prstGeom>
          <a:ln w="12700">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endParaRPr lang="en-US" sz="1100" dirty="0"/>
          </a:p>
        </p:txBody>
      </p:sp>
      <p:sp>
        <p:nvSpPr>
          <p:cNvPr id="3" name="TextBox 2"/>
          <p:cNvSpPr txBox="1"/>
          <p:nvPr/>
        </p:nvSpPr>
        <p:spPr>
          <a:xfrm>
            <a:off x="1190846" y="1247025"/>
            <a:ext cx="10207254" cy="5314275"/>
          </a:xfrm>
          <a:prstGeom prst="rect">
            <a:avLst/>
          </a:prstGeom>
          <a:noFill/>
        </p:spPr>
        <p:txBody>
          <a:bodyPr wrap="square" rtlCol="0">
            <a:spAutoFit/>
          </a:bodyPr>
          <a:lstStyle/>
          <a:p>
            <a:r>
              <a:rPr lang="en-US" sz="2200" b="1" dirty="0">
                <a:solidFill>
                  <a:srgbClr val="B60717"/>
                </a:solidFill>
              </a:rPr>
              <a:t>Survey Summary:</a:t>
            </a:r>
          </a:p>
          <a:p>
            <a:pPr marL="285750" indent="-285750">
              <a:buFont typeface="Arial" panose="020B0604020202020204" pitchFamily="34" charset="0"/>
              <a:buChar char="•"/>
            </a:pPr>
            <a:r>
              <a:rPr lang="en-US" sz="2000" dirty="0"/>
              <a:t>The </a:t>
            </a:r>
            <a:r>
              <a:rPr lang="en-US" sz="2000" b="1" dirty="0"/>
              <a:t>Accreditation</a:t>
            </a:r>
            <a:r>
              <a:rPr lang="en-US" sz="2000" dirty="0"/>
              <a:t> and </a:t>
            </a:r>
            <a:r>
              <a:rPr lang="en-US" sz="2000" b="1" dirty="0"/>
              <a:t>Institutional</a:t>
            </a:r>
            <a:r>
              <a:rPr lang="en-US" sz="2000" dirty="0"/>
              <a:t> </a:t>
            </a:r>
            <a:r>
              <a:rPr lang="en-US" sz="2000" b="1" dirty="0"/>
              <a:t>Quality</a:t>
            </a:r>
            <a:r>
              <a:rPr lang="en-US" sz="2000" dirty="0"/>
              <a:t> survey of </a:t>
            </a:r>
            <a:r>
              <a:rPr lang="en-US" sz="2000" b="1" dirty="0"/>
              <a:t>BC </a:t>
            </a:r>
            <a:r>
              <a:rPr lang="en-US" sz="2000" dirty="0"/>
              <a:t>and</a:t>
            </a:r>
            <a:r>
              <a:rPr lang="en-US" sz="2000" b="1" dirty="0"/>
              <a:t> KCCD </a:t>
            </a:r>
            <a:r>
              <a:rPr lang="en-US" sz="2000" dirty="0"/>
              <a:t>Services</a:t>
            </a:r>
            <a:r>
              <a:rPr lang="en-US" sz="2000" b="1" dirty="0"/>
              <a:t> </a:t>
            </a:r>
            <a:r>
              <a:rPr lang="en-US" sz="2000" dirty="0"/>
              <a:t>rendered in the </a:t>
            </a:r>
            <a:r>
              <a:rPr lang="en-US" sz="2000" b="1" dirty="0"/>
              <a:t>Fall 2023 Term </a:t>
            </a:r>
            <a:r>
              <a:rPr lang="en-US" sz="2000" dirty="0"/>
              <a:t>is an anonymous survey that will be shared and used to improve Bakersfield College </a:t>
            </a:r>
          </a:p>
          <a:p>
            <a:endParaRPr lang="en-US" b="1" dirty="0">
              <a:solidFill>
                <a:srgbClr val="B60717"/>
              </a:solidFill>
            </a:endParaRPr>
          </a:p>
          <a:p>
            <a:r>
              <a:rPr lang="en-US" sz="2200" b="1" dirty="0">
                <a:solidFill>
                  <a:srgbClr val="B60717"/>
                </a:solidFill>
              </a:rPr>
              <a:t>Participants and Active Dates:</a:t>
            </a:r>
          </a:p>
          <a:p>
            <a:endParaRPr lang="en-US" sz="1400" dirty="0"/>
          </a:p>
          <a:p>
            <a:pPr marL="285750" indent="-285750">
              <a:buFont typeface="Arial" panose="020B0604020202020204" pitchFamily="34" charset="0"/>
              <a:buChar char="•"/>
            </a:pPr>
            <a:r>
              <a:rPr lang="en-US" sz="2000" dirty="0"/>
              <a:t>All </a:t>
            </a:r>
            <a:r>
              <a:rPr lang="en-US" sz="2000" b="1" dirty="0"/>
              <a:t>BC Faculty, Staff, and Managers/Administrators </a:t>
            </a:r>
            <a:r>
              <a:rPr lang="en-US" sz="2000" dirty="0"/>
              <a:t>were invited to participate using the BC All listserv</a:t>
            </a:r>
          </a:p>
          <a:p>
            <a:pPr marL="800100" lvl="1" indent="-342900">
              <a:buFont typeface="Courier New" panose="02070309020205020404" pitchFamily="49" charset="0"/>
              <a:buChar char="o"/>
            </a:pPr>
            <a:r>
              <a:rPr lang="en-US" sz="2000" dirty="0"/>
              <a:t>An estimated 1,089 Employees received the survey </a:t>
            </a:r>
            <a:r>
              <a:rPr lang="en-US" sz="1600" dirty="0">
                <a:solidFill>
                  <a:schemeClr val="bg2">
                    <a:lumMod val="25000"/>
                  </a:schemeClr>
                </a:solidFill>
              </a:rPr>
              <a:t>(KCCD Fast Facts on 2022-23 BC Employees)</a:t>
            </a:r>
          </a:p>
          <a:p>
            <a:pPr marL="285750" indent="-285750">
              <a:buFont typeface="Arial" panose="020B0604020202020204" pitchFamily="34" charset="0"/>
              <a:buChar char="•"/>
            </a:pPr>
            <a:r>
              <a:rPr lang="en-US" sz="2000" dirty="0"/>
              <a:t>The anonymous survey was released on 10/04/23 and closed on 10/25/23</a:t>
            </a:r>
            <a:endParaRPr lang="en-US" sz="2000" baseline="30000" dirty="0"/>
          </a:p>
          <a:p>
            <a:endParaRPr lang="en-US" b="1" baseline="30000" dirty="0">
              <a:solidFill>
                <a:srgbClr val="B60717"/>
              </a:solidFill>
            </a:endParaRPr>
          </a:p>
          <a:p>
            <a:r>
              <a:rPr lang="en-US" sz="2200" b="1" dirty="0">
                <a:solidFill>
                  <a:srgbClr val="B60717"/>
                </a:solidFill>
              </a:rPr>
              <a:t>Responses Received:</a:t>
            </a:r>
          </a:p>
          <a:p>
            <a:pPr marL="285750" indent="-285750">
              <a:buFont typeface="Arial" panose="020B0604020202020204" pitchFamily="34" charset="0"/>
              <a:buChar char="•"/>
            </a:pPr>
            <a:r>
              <a:rPr lang="en-US" sz="2000" b="1" dirty="0"/>
              <a:t>273 </a:t>
            </a:r>
            <a:r>
              <a:rPr lang="en-US" sz="2000" dirty="0"/>
              <a:t>total</a:t>
            </a:r>
            <a:r>
              <a:rPr lang="en-US" sz="2000" b="1" dirty="0"/>
              <a:t> </a:t>
            </a:r>
            <a:r>
              <a:rPr lang="en-US" sz="2000" dirty="0"/>
              <a:t>responses were received</a:t>
            </a:r>
          </a:p>
          <a:p>
            <a:pPr marL="800100" lvl="1" indent="-342900">
              <a:buFont typeface="Courier New" panose="02070309020205020404" pitchFamily="49" charset="0"/>
              <a:buChar char="o"/>
            </a:pPr>
            <a:r>
              <a:rPr lang="en-US" sz="2000" b="1" dirty="0"/>
              <a:t>268</a:t>
            </a:r>
            <a:r>
              <a:rPr lang="en-US" sz="2000" dirty="0"/>
              <a:t> responses were included in the survey results (24.6% Response Rate)</a:t>
            </a:r>
          </a:p>
          <a:p>
            <a:pPr marL="800100" lvl="1" indent="-342900">
              <a:buFont typeface="Courier New" panose="02070309020205020404" pitchFamily="49" charset="0"/>
              <a:buChar char="o"/>
            </a:pPr>
            <a:r>
              <a:rPr lang="en-US" sz="2000" b="1" dirty="0"/>
              <a:t>5</a:t>
            </a:r>
            <a:r>
              <a:rPr lang="en-US" sz="2000" dirty="0"/>
              <a:t> responses were excluded because comments were deemed irrelevant and/or inappropriate</a:t>
            </a:r>
            <a:endParaRPr lang="en-US" sz="1400" dirty="0"/>
          </a:p>
        </p:txBody>
      </p:sp>
    </p:spTree>
    <p:extLst>
      <p:ext uri="{BB962C8B-B14F-4D97-AF65-F5344CB8AC3E}">
        <p14:creationId xmlns:p14="http://schemas.microsoft.com/office/powerpoint/2010/main" val="2196006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0846" y="692513"/>
            <a:ext cx="10207255" cy="369332"/>
          </a:xfrm>
          <a:prstGeom prst="rect">
            <a:avLst/>
          </a:prstGeom>
          <a:solidFill>
            <a:srgbClr val="B60717"/>
          </a:solidFill>
        </p:spPr>
        <p:txBody>
          <a:bodyPr wrap="square" rtlCol="0" anchor="ctr">
            <a:spAutoFit/>
          </a:bodyPr>
          <a:lstStyle/>
          <a:p>
            <a:pPr algn="ctr"/>
            <a:r>
              <a:rPr lang="en-US" dirty="0">
                <a:solidFill>
                  <a:schemeClr val="bg1"/>
                </a:solidFill>
                <a:latin typeface="Arial" panose="020B0604020202020204" pitchFamily="34" charset="0"/>
                <a:cs typeface="Arial" panose="020B0604020202020204" pitchFamily="34" charset="0"/>
              </a:rPr>
              <a:t>Work Location and Role at BC</a:t>
            </a:r>
          </a:p>
        </p:txBody>
      </p:sp>
      <p:sp>
        <p:nvSpPr>
          <p:cNvPr id="8" name="Content Placeholder 2">
            <a:extLst>
              <a:ext uri="{FF2B5EF4-FFF2-40B4-BE49-F238E27FC236}">
                <a16:creationId xmlns:a16="http://schemas.microsoft.com/office/drawing/2014/main" id="{03C72A47-ADE5-4468-86E6-5467C0E08DD9}"/>
              </a:ext>
            </a:extLst>
          </p:cNvPr>
          <p:cNvSpPr txBox="1">
            <a:spLocks/>
          </p:cNvSpPr>
          <p:nvPr/>
        </p:nvSpPr>
        <p:spPr>
          <a:xfrm>
            <a:off x="1190846" y="1473183"/>
            <a:ext cx="10207256" cy="4215584"/>
          </a:xfrm>
          <a:prstGeom prst="rect">
            <a:avLst/>
          </a:prstGeom>
          <a:ln w="12700">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endParaRPr lang="en-US" sz="1100" dirty="0"/>
          </a:p>
        </p:txBody>
      </p:sp>
      <p:sp>
        <p:nvSpPr>
          <p:cNvPr id="9" name="Content Placeholder 2">
            <a:extLst>
              <a:ext uri="{FF2B5EF4-FFF2-40B4-BE49-F238E27FC236}">
                <a16:creationId xmlns:a16="http://schemas.microsoft.com/office/drawing/2014/main" id="{03C72A47-ADE5-4468-86E6-5467C0E08DD9}"/>
              </a:ext>
            </a:extLst>
          </p:cNvPr>
          <p:cNvSpPr txBox="1">
            <a:spLocks/>
          </p:cNvSpPr>
          <p:nvPr/>
        </p:nvSpPr>
        <p:spPr>
          <a:xfrm>
            <a:off x="1190846" y="1473183"/>
            <a:ext cx="5208885" cy="4215584"/>
          </a:xfrm>
          <a:prstGeom prst="rect">
            <a:avLst/>
          </a:prstGeom>
          <a:ln w="12700">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endParaRPr lang="en-US" sz="1100" dirty="0"/>
          </a:p>
        </p:txBody>
      </p:sp>
      <p:pic>
        <p:nvPicPr>
          <p:cNvPr id="3" name="Picture 2">
            <a:extLst>
              <a:ext uri="{FF2B5EF4-FFF2-40B4-BE49-F238E27FC236}">
                <a16:creationId xmlns:a16="http://schemas.microsoft.com/office/drawing/2014/main" id="{E02F822E-9952-09E7-1B3E-16E02614850D}"/>
              </a:ext>
            </a:extLst>
          </p:cNvPr>
          <p:cNvPicPr>
            <a:picLocks noChangeAspect="1"/>
          </p:cNvPicPr>
          <p:nvPr/>
        </p:nvPicPr>
        <p:blipFill>
          <a:blip r:embed="rId3"/>
          <a:stretch>
            <a:fillRect/>
          </a:stretch>
        </p:blipFill>
        <p:spPr>
          <a:xfrm>
            <a:off x="1314241" y="1740654"/>
            <a:ext cx="4962093" cy="3680642"/>
          </a:xfrm>
          <a:prstGeom prst="rect">
            <a:avLst/>
          </a:prstGeom>
        </p:spPr>
      </p:pic>
      <p:pic>
        <p:nvPicPr>
          <p:cNvPr id="7" name="Picture 6">
            <a:extLst>
              <a:ext uri="{FF2B5EF4-FFF2-40B4-BE49-F238E27FC236}">
                <a16:creationId xmlns:a16="http://schemas.microsoft.com/office/drawing/2014/main" id="{DAD1FE57-ADF4-EECA-310F-24730EEEBB93}"/>
              </a:ext>
            </a:extLst>
          </p:cNvPr>
          <p:cNvPicPr>
            <a:picLocks noChangeAspect="1"/>
          </p:cNvPicPr>
          <p:nvPr/>
        </p:nvPicPr>
        <p:blipFill>
          <a:blip r:embed="rId4"/>
          <a:stretch>
            <a:fillRect/>
          </a:stretch>
        </p:blipFill>
        <p:spPr>
          <a:xfrm>
            <a:off x="6479133" y="2045711"/>
            <a:ext cx="4839566" cy="2338152"/>
          </a:xfrm>
          <a:prstGeom prst="rect">
            <a:avLst/>
          </a:prstGeom>
        </p:spPr>
      </p:pic>
    </p:spTree>
    <p:extLst>
      <p:ext uri="{BB962C8B-B14F-4D97-AF65-F5344CB8AC3E}">
        <p14:creationId xmlns:p14="http://schemas.microsoft.com/office/powerpoint/2010/main" val="1839338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0846" y="692513"/>
            <a:ext cx="10207255" cy="369332"/>
          </a:xfrm>
          <a:prstGeom prst="rect">
            <a:avLst/>
          </a:prstGeom>
          <a:solidFill>
            <a:srgbClr val="B60717"/>
          </a:solidFill>
        </p:spPr>
        <p:txBody>
          <a:bodyPr wrap="square" rtlCol="0" anchor="ctr">
            <a:spAutoFit/>
          </a:bodyPr>
          <a:lstStyle/>
          <a:p>
            <a:pPr algn="ctr"/>
            <a:r>
              <a:rPr lang="en-US" dirty="0">
                <a:solidFill>
                  <a:schemeClr val="bg1"/>
                </a:solidFill>
                <a:latin typeface="Arial" panose="020B0604020202020204" pitchFamily="34" charset="0"/>
                <a:cs typeface="Arial" panose="020B0604020202020204" pitchFamily="34" charset="0"/>
              </a:rPr>
              <a:t>Work Status and Years at BC</a:t>
            </a:r>
          </a:p>
        </p:txBody>
      </p:sp>
      <p:sp>
        <p:nvSpPr>
          <p:cNvPr id="8" name="Content Placeholder 2">
            <a:extLst>
              <a:ext uri="{FF2B5EF4-FFF2-40B4-BE49-F238E27FC236}">
                <a16:creationId xmlns:a16="http://schemas.microsoft.com/office/drawing/2014/main" id="{03C72A47-ADE5-4468-86E6-5467C0E08DD9}"/>
              </a:ext>
            </a:extLst>
          </p:cNvPr>
          <p:cNvSpPr txBox="1">
            <a:spLocks/>
          </p:cNvSpPr>
          <p:nvPr/>
        </p:nvSpPr>
        <p:spPr>
          <a:xfrm>
            <a:off x="1190846" y="1345767"/>
            <a:ext cx="10207256" cy="3495472"/>
          </a:xfrm>
          <a:prstGeom prst="rect">
            <a:avLst/>
          </a:prstGeom>
          <a:ln w="12700">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endParaRPr lang="en-US" sz="1100" dirty="0"/>
          </a:p>
        </p:txBody>
      </p:sp>
      <p:sp>
        <p:nvSpPr>
          <p:cNvPr id="10" name="Content Placeholder 2">
            <a:extLst>
              <a:ext uri="{FF2B5EF4-FFF2-40B4-BE49-F238E27FC236}">
                <a16:creationId xmlns:a16="http://schemas.microsoft.com/office/drawing/2014/main" id="{03C72A47-ADE5-4468-86E6-5467C0E08DD9}"/>
              </a:ext>
            </a:extLst>
          </p:cNvPr>
          <p:cNvSpPr txBox="1">
            <a:spLocks/>
          </p:cNvSpPr>
          <p:nvPr/>
        </p:nvSpPr>
        <p:spPr>
          <a:xfrm>
            <a:off x="1190846" y="1345767"/>
            <a:ext cx="4374778" cy="3495472"/>
          </a:xfrm>
          <a:prstGeom prst="rect">
            <a:avLst/>
          </a:prstGeom>
          <a:ln w="12700">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endParaRPr lang="en-US" sz="1100" dirty="0"/>
          </a:p>
        </p:txBody>
      </p:sp>
      <p:graphicFrame>
        <p:nvGraphicFramePr>
          <p:cNvPr id="2" name="Chart 1">
            <a:extLst>
              <a:ext uri="{FF2B5EF4-FFF2-40B4-BE49-F238E27FC236}">
                <a16:creationId xmlns:a16="http://schemas.microsoft.com/office/drawing/2014/main" id="{9F8D516B-7DF9-43E6-BDD0-0F1F88CD239E}"/>
              </a:ext>
            </a:extLst>
          </p:cNvPr>
          <p:cNvGraphicFramePr>
            <a:graphicFrameLocks/>
          </p:cNvGraphicFramePr>
          <p:nvPr>
            <p:extLst>
              <p:ext uri="{D42A27DB-BD31-4B8C-83A1-F6EECF244321}">
                <p14:modId xmlns:p14="http://schemas.microsoft.com/office/powerpoint/2010/main" val="4250795486"/>
              </p:ext>
            </p:extLst>
          </p:nvPr>
        </p:nvGraphicFramePr>
        <p:xfrm>
          <a:off x="1020178" y="1721903"/>
          <a:ext cx="4545446"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BF0ADCA7-B3E3-400C-B16F-411667127B8E}"/>
              </a:ext>
            </a:extLst>
          </p:cNvPr>
          <p:cNvGraphicFramePr>
            <a:graphicFrameLocks/>
          </p:cNvGraphicFramePr>
          <p:nvPr>
            <p:extLst>
              <p:ext uri="{D42A27DB-BD31-4B8C-83A1-F6EECF244321}">
                <p14:modId xmlns:p14="http://schemas.microsoft.com/office/powerpoint/2010/main" val="3651157540"/>
              </p:ext>
            </p:extLst>
          </p:nvPr>
        </p:nvGraphicFramePr>
        <p:xfrm>
          <a:off x="5624799" y="1721903"/>
          <a:ext cx="5793028" cy="274743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09838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0846" y="692513"/>
            <a:ext cx="10207255" cy="369332"/>
          </a:xfrm>
          <a:prstGeom prst="rect">
            <a:avLst/>
          </a:prstGeom>
          <a:solidFill>
            <a:srgbClr val="B60717"/>
          </a:solidFill>
        </p:spPr>
        <p:txBody>
          <a:bodyPr wrap="square" rtlCol="0" anchor="ctr">
            <a:spAutoFit/>
          </a:bodyPr>
          <a:lstStyle/>
          <a:p>
            <a:pPr algn="ctr"/>
            <a:r>
              <a:rPr lang="en-US" dirty="0">
                <a:solidFill>
                  <a:schemeClr val="bg1"/>
                </a:solidFill>
                <a:latin typeface="Arial" panose="020B0604020202020204" pitchFamily="34" charset="0"/>
                <a:cs typeface="Arial" panose="020B0604020202020204" pitchFamily="34" charset="0"/>
              </a:rPr>
              <a:t>Committee Participation at BC</a:t>
            </a:r>
          </a:p>
        </p:txBody>
      </p:sp>
      <p:graphicFrame>
        <p:nvGraphicFramePr>
          <p:cNvPr id="2" name="Chart 1">
            <a:extLst>
              <a:ext uri="{FF2B5EF4-FFF2-40B4-BE49-F238E27FC236}">
                <a16:creationId xmlns:a16="http://schemas.microsoft.com/office/drawing/2014/main" id="{29D8B72E-7F2C-4066-92D7-D6C227FC584D}"/>
              </a:ext>
            </a:extLst>
          </p:cNvPr>
          <p:cNvGraphicFramePr>
            <a:graphicFrameLocks/>
          </p:cNvGraphicFramePr>
          <p:nvPr>
            <p:extLst>
              <p:ext uri="{D42A27DB-BD31-4B8C-83A1-F6EECF244321}">
                <p14:modId xmlns:p14="http://schemas.microsoft.com/office/powerpoint/2010/main" val="2853551956"/>
              </p:ext>
            </p:extLst>
          </p:nvPr>
        </p:nvGraphicFramePr>
        <p:xfrm>
          <a:off x="2404569" y="1263553"/>
          <a:ext cx="7779808" cy="52175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9119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3">
            <a:extLst>
              <a:ext uri="{FF2B5EF4-FFF2-40B4-BE49-F238E27FC236}">
                <a16:creationId xmlns:a16="http://schemas.microsoft.com/office/drawing/2014/main" id="{CE5C1298-D113-4961-801D-DB3AF80FCEB8}"/>
              </a:ext>
            </a:extLst>
          </p:cNvPr>
          <p:cNvSpPr txBox="1">
            <a:spLocks/>
          </p:cNvSpPr>
          <p:nvPr/>
        </p:nvSpPr>
        <p:spPr>
          <a:xfrm>
            <a:off x="2394514" y="4924168"/>
            <a:ext cx="7799917" cy="1495222"/>
          </a:xfrm>
          <a:prstGeom prst="rect">
            <a:avLst/>
          </a:prstGeom>
          <a:solidFill>
            <a:schemeClr val="bg1">
              <a:lumMod val="50000"/>
            </a:schemeClr>
          </a:solidFill>
          <a:ln>
            <a:solidFill>
              <a:schemeClr val="bg1">
                <a:lumMod val="50000"/>
              </a:schemeClr>
            </a:solidFill>
          </a:ln>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2000" dirty="0"/>
          </a:p>
        </p:txBody>
      </p:sp>
      <p:sp>
        <p:nvSpPr>
          <p:cNvPr id="5" name="TextBox 4"/>
          <p:cNvSpPr txBox="1"/>
          <p:nvPr/>
        </p:nvSpPr>
        <p:spPr>
          <a:xfrm>
            <a:off x="1190846" y="692513"/>
            <a:ext cx="10207255" cy="369332"/>
          </a:xfrm>
          <a:prstGeom prst="rect">
            <a:avLst/>
          </a:prstGeom>
          <a:solidFill>
            <a:srgbClr val="B60717"/>
          </a:solidFill>
        </p:spPr>
        <p:txBody>
          <a:bodyPr wrap="square" rtlCol="0" anchor="ctr">
            <a:spAutoFit/>
          </a:bodyPr>
          <a:lstStyle/>
          <a:p>
            <a:pPr algn="ctr"/>
            <a:r>
              <a:rPr lang="en-US" dirty="0">
                <a:solidFill>
                  <a:schemeClr val="bg1"/>
                </a:solidFill>
                <a:latin typeface="Arial" panose="020B0604020202020204" pitchFamily="34" charset="0"/>
                <a:cs typeface="Arial" panose="020B0604020202020204" pitchFamily="34" charset="0"/>
              </a:rPr>
              <a:t>Committee Participation by Work Status</a:t>
            </a:r>
          </a:p>
        </p:txBody>
      </p:sp>
      <p:sp>
        <p:nvSpPr>
          <p:cNvPr id="3" name="TextBox 2"/>
          <p:cNvSpPr txBox="1"/>
          <p:nvPr/>
        </p:nvSpPr>
        <p:spPr>
          <a:xfrm>
            <a:off x="2638354" y="4924167"/>
            <a:ext cx="3405395" cy="1615827"/>
          </a:xfrm>
          <a:prstGeom prst="rect">
            <a:avLst/>
          </a:prstGeom>
          <a:noFill/>
        </p:spPr>
        <p:txBody>
          <a:bodyPr wrap="square" rtlCol="0">
            <a:spAutoFit/>
          </a:bodyPr>
          <a:lstStyle/>
          <a:p>
            <a:r>
              <a:rPr lang="en-US" sz="1100" dirty="0">
                <a:solidFill>
                  <a:schemeClr val="bg1"/>
                </a:solidFill>
              </a:rPr>
              <a:t>• Academic Senate</a:t>
            </a:r>
          </a:p>
          <a:p>
            <a:r>
              <a:rPr lang="en-US" sz="1100" dirty="0">
                <a:solidFill>
                  <a:schemeClr val="bg1"/>
                </a:solidFill>
              </a:rPr>
              <a:t>• Accreditation &amp; Institutional Quality Committee (AIQ)</a:t>
            </a:r>
          </a:p>
          <a:p>
            <a:r>
              <a:rPr lang="en-US" sz="1100" dirty="0">
                <a:solidFill>
                  <a:schemeClr val="bg1"/>
                </a:solidFill>
              </a:rPr>
              <a:t>• Administrative Council</a:t>
            </a:r>
          </a:p>
          <a:p>
            <a:r>
              <a:rPr lang="en-US" sz="1100" dirty="0">
                <a:solidFill>
                  <a:schemeClr val="bg1"/>
                </a:solidFill>
              </a:rPr>
              <a:t>• Assessment Committee</a:t>
            </a:r>
          </a:p>
          <a:p>
            <a:r>
              <a:rPr lang="en-US" sz="1100" dirty="0">
                <a:solidFill>
                  <a:schemeClr val="bg1"/>
                </a:solidFill>
              </a:rPr>
              <a:t>• Budget Committee</a:t>
            </a:r>
          </a:p>
          <a:p>
            <a:r>
              <a:rPr lang="en-US" sz="1100" dirty="0">
                <a:solidFill>
                  <a:schemeClr val="bg1"/>
                </a:solidFill>
              </a:rPr>
              <a:t>• College Council</a:t>
            </a:r>
          </a:p>
          <a:p>
            <a:r>
              <a:rPr lang="en-US" sz="1100" dirty="0">
                <a:solidFill>
                  <a:schemeClr val="bg1"/>
                </a:solidFill>
              </a:rPr>
              <a:t>• Curriculum Committee</a:t>
            </a:r>
          </a:p>
          <a:p>
            <a:r>
              <a:rPr lang="en-US" sz="1100" dirty="0">
                <a:solidFill>
                  <a:schemeClr val="bg1"/>
                </a:solidFill>
              </a:rPr>
              <a:t>• Educational Administrators Council (EAC)</a:t>
            </a:r>
          </a:p>
          <a:p>
            <a:endParaRPr lang="en-US" sz="1100" dirty="0">
              <a:solidFill>
                <a:schemeClr val="bg1"/>
              </a:solidFill>
            </a:endParaRPr>
          </a:p>
        </p:txBody>
      </p:sp>
      <p:sp>
        <p:nvSpPr>
          <p:cNvPr id="4" name="TextBox 3"/>
          <p:cNvSpPr txBox="1"/>
          <p:nvPr/>
        </p:nvSpPr>
        <p:spPr>
          <a:xfrm>
            <a:off x="6386085" y="4924167"/>
            <a:ext cx="3466010" cy="1615827"/>
          </a:xfrm>
          <a:prstGeom prst="rect">
            <a:avLst/>
          </a:prstGeom>
          <a:noFill/>
        </p:spPr>
        <p:txBody>
          <a:bodyPr wrap="square" rtlCol="0">
            <a:spAutoFit/>
          </a:bodyPr>
          <a:lstStyle/>
          <a:p>
            <a:pPr>
              <a:defRPr/>
            </a:pPr>
            <a:r>
              <a:rPr lang="en-US" sz="1100" dirty="0">
                <a:solidFill>
                  <a:schemeClr val="bg1"/>
                </a:solidFill>
              </a:rPr>
              <a:t>• Equal Opportunity &amp; Diversity Advisory Council (EODAC)</a:t>
            </a:r>
          </a:p>
          <a:p>
            <a:r>
              <a:rPr lang="en-US" sz="1100" dirty="0">
                <a:solidFill>
                  <a:schemeClr val="bg1"/>
                </a:solidFill>
              </a:rPr>
              <a:t>• Facilities &amp; Sustainability Committee</a:t>
            </a:r>
          </a:p>
          <a:p>
            <a:r>
              <a:rPr lang="en-US" sz="1100" dirty="0">
                <a:solidFill>
                  <a:schemeClr val="bg1"/>
                </a:solidFill>
              </a:rPr>
              <a:t>• Faculty Chairs/Directors Council (FCDC)</a:t>
            </a:r>
          </a:p>
          <a:p>
            <a:r>
              <a:rPr lang="en-US" sz="1100" dirty="0">
                <a:solidFill>
                  <a:schemeClr val="bg1"/>
                </a:solidFill>
              </a:rPr>
              <a:t>• Information Services &amp; Instructional Technology (ISIT)</a:t>
            </a:r>
          </a:p>
          <a:p>
            <a:r>
              <a:rPr lang="en-US" sz="1100" dirty="0">
                <a:solidFill>
                  <a:schemeClr val="bg1"/>
                </a:solidFill>
              </a:rPr>
              <a:t>• Professional Development Committee</a:t>
            </a:r>
          </a:p>
          <a:p>
            <a:r>
              <a:rPr lang="en-US" sz="1100" dirty="0">
                <a:solidFill>
                  <a:schemeClr val="bg1"/>
                </a:solidFill>
              </a:rPr>
              <a:t>• Program Review Committee</a:t>
            </a:r>
          </a:p>
          <a:p>
            <a:r>
              <a:rPr lang="en-US" sz="1100" dirty="0">
                <a:solidFill>
                  <a:schemeClr val="bg1"/>
                </a:solidFill>
              </a:rPr>
              <a:t>• Safety Advisory Committee</a:t>
            </a:r>
          </a:p>
          <a:p>
            <a:r>
              <a:rPr lang="en-US" sz="1100" dirty="0">
                <a:solidFill>
                  <a:schemeClr val="bg1"/>
                </a:solidFill>
              </a:rPr>
              <a:t>• Student Affairs Leadership Team (SALT)</a:t>
            </a:r>
          </a:p>
          <a:p>
            <a:endParaRPr lang="en-US" sz="1100" dirty="0">
              <a:solidFill>
                <a:schemeClr val="bg1"/>
              </a:solidFill>
            </a:endParaRPr>
          </a:p>
        </p:txBody>
      </p:sp>
      <p:graphicFrame>
        <p:nvGraphicFramePr>
          <p:cNvPr id="6" name="Chart 5">
            <a:extLst>
              <a:ext uri="{FF2B5EF4-FFF2-40B4-BE49-F238E27FC236}">
                <a16:creationId xmlns:a16="http://schemas.microsoft.com/office/drawing/2014/main" id="{6E56F1FB-234C-48BB-A307-33C1F6882B84}"/>
              </a:ext>
            </a:extLst>
          </p:cNvPr>
          <p:cNvGraphicFramePr>
            <a:graphicFrameLocks/>
          </p:cNvGraphicFramePr>
          <p:nvPr>
            <p:extLst>
              <p:ext uri="{D42A27DB-BD31-4B8C-83A1-F6EECF244321}">
                <p14:modId xmlns:p14="http://schemas.microsoft.com/office/powerpoint/2010/main" val="278716"/>
              </p:ext>
            </p:extLst>
          </p:nvPr>
        </p:nvGraphicFramePr>
        <p:xfrm>
          <a:off x="3179111" y="1213130"/>
          <a:ext cx="6352816" cy="37110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90782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0846" y="692513"/>
            <a:ext cx="10207255" cy="369332"/>
          </a:xfrm>
          <a:prstGeom prst="rect">
            <a:avLst/>
          </a:prstGeom>
          <a:solidFill>
            <a:srgbClr val="B60717"/>
          </a:solidFill>
        </p:spPr>
        <p:txBody>
          <a:bodyPr wrap="square" rtlCol="0" anchor="ctr">
            <a:spAutoFit/>
          </a:bodyPr>
          <a:lstStyle/>
          <a:p>
            <a:pPr algn="ctr"/>
            <a:r>
              <a:rPr lang="en-US" dirty="0">
                <a:solidFill>
                  <a:schemeClr val="bg1"/>
                </a:solidFill>
                <a:latin typeface="Arial" panose="020B0604020202020204" pitchFamily="34" charset="0"/>
                <a:cs typeface="Arial" panose="020B0604020202020204" pitchFamily="34" charset="0"/>
              </a:rPr>
              <a:t>Gender Information</a:t>
            </a:r>
          </a:p>
        </p:txBody>
      </p:sp>
      <p:sp>
        <p:nvSpPr>
          <p:cNvPr id="10" name="Content Placeholder 2">
            <a:extLst>
              <a:ext uri="{FF2B5EF4-FFF2-40B4-BE49-F238E27FC236}">
                <a16:creationId xmlns:a16="http://schemas.microsoft.com/office/drawing/2014/main" id="{03C72A47-ADE5-4468-86E6-5467C0E08DD9}"/>
              </a:ext>
            </a:extLst>
          </p:cNvPr>
          <p:cNvSpPr txBox="1">
            <a:spLocks/>
          </p:cNvSpPr>
          <p:nvPr/>
        </p:nvSpPr>
        <p:spPr>
          <a:xfrm>
            <a:off x="1190845" y="1420718"/>
            <a:ext cx="10207256" cy="3286193"/>
          </a:xfrm>
          <a:prstGeom prst="rect">
            <a:avLst/>
          </a:prstGeom>
          <a:ln w="12700">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endParaRPr lang="en-US" sz="1100" dirty="0"/>
          </a:p>
        </p:txBody>
      </p:sp>
      <p:sp>
        <p:nvSpPr>
          <p:cNvPr id="11" name="Content Placeholder 2">
            <a:extLst>
              <a:ext uri="{FF2B5EF4-FFF2-40B4-BE49-F238E27FC236}">
                <a16:creationId xmlns:a16="http://schemas.microsoft.com/office/drawing/2014/main" id="{03C72A47-ADE5-4468-86E6-5467C0E08DD9}"/>
              </a:ext>
            </a:extLst>
          </p:cNvPr>
          <p:cNvSpPr txBox="1">
            <a:spLocks/>
          </p:cNvSpPr>
          <p:nvPr/>
        </p:nvSpPr>
        <p:spPr>
          <a:xfrm>
            <a:off x="1190844" y="1420717"/>
            <a:ext cx="5297105" cy="3286193"/>
          </a:xfrm>
          <a:prstGeom prst="rect">
            <a:avLst/>
          </a:prstGeom>
          <a:ln w="12700">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endParaRPr lang="en-US" sz="1100" dirty="0"/>
          </a:p>
        </p:txBody>
      </p:sp>
      <p:graphicFrame>
        <p:nvGraphicFramePr>
          <p:cNvPr id="2" name="Chart 1">
            <a:extLst>
              <a:ext uri="{FF2B5EF4-FFF2-40B4-BE49-F238E27FC236}">
                <a16:creationId xmlns:a16="http://schemas.microsoft.com/office/drawing/2014/main" id="{16A82D37-0676-4714-A271-D513D8D731EE}"/>
              </a:ext>
            </a:extLst>
          </p:cNvPr>
          <p:cNvGraphicFramePr>
            <a:graphicFrameLocks/>
          </p:cNvGraphicFramePr>
          <p:nvPr>
            <p:extLst>
              <p:ext uri="{D42A27DB-BD31-4B8C-83A1-F6EECF244321}">
                <p14:modId xmlns:p14="http://schemas.microsoft.com/office/powerpoint/2010/main" val="4207998383"/>
              </p:ext>
            </p:extLst>
          </p:nvPr>
        </p:nvGraphicFramePr>
        <p:xfrm>
          <a:off x="1190843" y="1690096"/>
          <a:ext cx="5382587" cy="27474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CE575B78-15E4-4EFC-BB0D-3EF24E4E2C1B}"/>
              </a:ext>
            </a:extLst>
          </p:cNvPr>
          <p:cNvGraphicFramePr>
            <a:graphicFrameLocks/>
          </p:cNvGraphicFramePr>
          <p:nvPr>
            <p:extLst>
              <p:ext uri="{D42A27DB-BD31-4B8C-83A1-F6EECF244321}">
                <p14:modId xmlns:p14="http://schemas.microsoft.com/office/powerpoint/2010/main" val="4184011312"/>
              </p:ext>
            </p:extLst>
          </p:nvPr>
        </p:nvGraphicFramePr>
        <p:xfrm>
          <a:off x="6487949" y="1690096"/>
          <a:ext cx="4821479" cy="274743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68082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0846" y="692513"/>
            <a:ext cx="10207255" cy="369332"/>
          </a:xfrm>
          <a:prstGeom prst="rect">
            <a:avLst/>
          </a:prstGeom>
          <a:solidFill>
            <a:srgbClr val="B60717"/>
          </a:solidFill>
        </p:spPr>
        <p:txBody>
          <a:bodyPr wrap="square" rtlCol="0" anchor="ctr">
            <a:spAutoFit/>
          </a:bodyPr>
          <a:lstStyle/>
          <a:p>
            <a:pPr algn="ctr"/>
            <a:r>
              <a:rPr lang="en-US" dirty="0">
                <a:solidFill>
                  <a:schemeClr val="bg1"/>
                </a:solidFill>
                <a:latin typeface="Arial" panose="020B0604020202020204" pitchFamily="34" charset="0"/>
                <a:cs typeface="Arial" panose="020B0604020202020204" pitchFamily="34" charset="0"/>
              </a:rPr>
              <a:t>Sexual Orientation</a:t>
            </a:r>
          </a:p>
        </p:txBody>
      </p:sp>
      <p:graphicFrame>
        <p:nvGraphicFramePr>
          <p:cNvPr id="2" name="Chart 1">
            <a:extLst>
              <a:ext uri="{FF2B5EF4-FFF2-40B4-BE49-F238E27FC236}">
                <a16:creationId xmlns:a16="http://schemas.microsoft.com/office/drawing/2014/main" id="{E6B4EFB2-89AC-4F19-B7EB-03CB75DC0458}"/>
              </a:ext>
            </a:extLst>
          </p:cNvPr>
          <p:cNvGraphicFramePr>
            <a:graphicFrameLocks/>
          </p:cNvGraphicFramePr>
          <p:nvPr>
            <p:extLst>
              <p:ext uri="{D42A27DB-BD31-4B8C-83A1-F6EECF244321}">
                <p14:modId xmlns:p14="http://schemas.microsoft.com/office/powerpoint/2010/main" val="4166641347"/>
              </p:ext>
            </p:extLst>
          </p:nvPr>
        </p:nvGraphicFramePr>
        <p:xfrm>
          <a:off x="3193039" y="1519574"/>
          <a:ext cx="5805922" cy="27474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1951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0846" y="692513"/>
            <a:ext cx="10207255" cy="369332"/>
          </a:xfrm>
          <a:prstGeom prst="rect">
            <a:avLst/>
          </a:prstGeom>
          <a:solidFill>
            <a:srgbClr val="B60717"/>
          </a:solidFill>
        </p:spPr>
        <p:txBody>
          <a:bodyPr wrap="square" rtlCol="0" anchor="ctr">
            <a:spAutoFit/>
          </a:bodyPr>
          <a:lstStyle/>
          <a:p>
            <a:pPr algn="ctr"/>
            <a:r>
              <a:rPr lang="en-US" dirty="0">
                <a:solidFill>
                  <a:schemeClr val="bg1"/>
                </a:solidFill>
                <a:latin typeface="Arial" panose="020B0604020202020204" pitchFamily="34" charset="0"/>
                <a:cs typeface="Arial" panose="020B0604020202020204" pitchFamily="34" charset="0"/>
              </a:rPr>
              <a:t>Age Group</a:t>
            </a:r>
          </a:p>
        </p:txBody>
      </p:sp>
      <p:pic>
        <p:nvPicPr>
          <p:cNvPr id="4" name="Picture 3">
            <a:extLst>
              <a:ext uri="{FF2B5EF4-FFF2-40B4-BE49-F238E27FC236}">
                <a16:creationId xmlns:a16="http://schemas.microsoft.com/office/drawing/2014/main" id="{506F5F31-D8EC-27CD-242D-AA702334AB2D}"/>
              </a:ext>
            </a:extLst>
          </p:cNvPr>
          <p:cNvPicPr>
            <a:picLocks noChangeAspect="1"/>
          </p:cNvPicPr>
          <p:nvPr/>
        </p:nvPicPr>
        <p:blipFill>
          <a:blip r:embed="rId3"/>
          <a:stretch>
            <a:fillRect/>
          </a:stretch>
        </p:blipFill>
        <p:spPr>
          <a:xfrm>
            <a:off x="2504408" y="1306740"/>
            <a:ext cx="7183183" cy="5141304"/>
          </a:xfrm>
          <a:prstGeom prst="rect">
            <a:avLst/>
          </a:prstGeom>
        </p:spPr>
      </p:pic>
    </p:spTree>
    <p:extLst>
      <p:ext uri="{BB962C8B-B14F-4D97-AF65-F5344CB8AC3E}">
        <p14:creationId xmlns:p14="http://schemas.microsoft.com/office/powerpoint/2010/main" val="2122834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0846" y="692513"/>
            <a:ext cx="10207255" cy="369332"/>
          </a:xfrm>
          <a:prstGeom prst="rect">
            <a:avLst/>
          </a:prstGeom>
          <a:solidFill>
            <a:srgbClr val="B60717"/>
          </a:solidFill>
        </p:spPr>
        <p:txBody>
          <a:bodyPr wrap="square" rtlCol="0" anchor="ctr">
            <a:spAutoFit/>
          </a:bodyPr>
          <a:lstStyle/>
          <a:p>
            <a:pPr algn="ctr"/>
            <a:r>
              <a:rPr lang="en-US" dirty="0">
                <a:solidFill>
                  <a:schemeClr val="bg1"/>
                </a:solidFill>
                <a:latin typeface="Arial" panose="020B0604020202020204" pitchFamily="34" charset="0"/>
                <a:cs typeface="Arial" panose="020B0604020202020204" pitchFamily="34" charset="0"/>
              </a:rPr>
              <a:t>Ethnic Identification</a:t>
            </a:r>
          </a:p>
        </p:txBody>
      </p:sp>
      <p:pic>
        <p:nvPicPr>
          <p:cNvPr id="3" name="Picture 2">
            <a:extLst>
              <a:ext uri="{FF2B5EF4-FFF2-40B4-BE49-F238E27FC236}">
                <a16:creationId xmlns:a16="http://schemas.microsoft.com/office/drawing/2014/main" id="{944FAFCD-CC2A-0976-56DD-33A559800FCE}"/>
              </a:ext>
            </a:extLst>
          </p:cNvPr>
          <p:cNvPicPr>
            <a:picLocks noChangeAspect="1"/>
          </p:cNvPicPr>
          <p:nvPr/>
        </p:nvPicPr>
        <p:blipFill>
          <a:blip r:embed="rId3"/>
          <a:stretch>
            <a:fillRect/>
          </a:stretch>
        </p:blipFill>
        <p:spPr>
          <a:xfrm>
            <a:off x="2762250" y="1168336"/>
            <a:ext cx="6667500" cy="5362575"/>
          </a:xfrm>
          <a:prstGeom prst="rect">
            <a:avLst/>
          </a:prstGeom>
        </p:spPr>
      </p:pic>
    </p:spTree>
    <p:extLst>
      <p:ext uri="{BB962C8B-B14F-4D97-AF65-F5344CB8AC3E}">
        <p14:creationId xmlns:p14="http://schemas.microsoft.com/office/powerpoint/2010/main" val="91571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0846" y="523237"/>
            <a:ext cx="10207255" cy="707886"/>
          </a:xfrm>
          <a:prstGeom prst="rect">
            <a:avLst/>
          </a:prstGeom>
          <a:solidFill>
            <a:srgbClr val="B60717"/>
          </a:solidFill>
        </p:spPr>
        <p:txBody>
          <a:bodyPr wrap="square" rtlCol="0" anchor="ctr">
            <a:spAutoFit/>
          </a:bodyPr>
          <a:lstStyle/>
          <a:p>
            <a:pPr algn="ctr"/>
            <a:r>
              <a:rPr lang="en-US" sz="2000" dirty="0">
                <a:solidFill>
                  <a:schemeClr val="bg1"/>
                </a:solidFill>
                <a:latin typeface="Arial" panose="020B0604020202020204" pitchFamily="34" charset="0"/>
                <a:cs typeface="Arial" panose="020B0604020202020204" pitchFamily="34" charset="0"/>
              </a:rPr>
              <a:t>Bakersfield College has established a clearly defined mission. (Standards 1.1, 1.3) (N=258) </a:t>
            </a:r>
          </a:p>
        </p:txBody>
      </p:sp>
      <p:sp>
        <p:nvSpPr>
          <p:cNvPr id="4" name="Content Placeholder 2">
            <a:extLst>
              <a:ext uri="{FF2B5EF4-FFF2-40B4-BE49-F238E27FC236}">
                <a16:creationId xmlns:a16="http://schemas.microsoft.com/office/drawing/2014/main" id="{75BCC816-B017-8D60-0F9C-EE7F511979B1}"/>
              </a:ext>
            </a:extLst>
          </p:cNvPr>
          <p:cNvSpPr txBox="1">
            <a:spLocks/>
          </p:cNvSpPr>
          <p:nvPr/>
        </p:nvSpPr>
        <p:spPr>
          <a:xfrm>
            <a:off x="1190846" y="1575881"/>
            <a:ext cx="10207255" cy="3495472"/>
          </a:xfrm>
          <a:prstGeom prst="rect">
            <a:avLst/>
          </a:prstGeom>
          <a:ln w="12700">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endParaRPr lang="en-US" sz="1100" dirty="0"/>
          </a:p>
        </p:txBody>
      </p:sp>
      <p:graphicFrame>
        <p:nvGraphicFramePr>
          <p:cNvPr id="2" name="Chart 1">
            <a:extLst>
              <a:ext uri="{FF2B5EF4-FFF2-40B4-BE49-F238E27FC236}">
                <a16:creationId xmlns:a16="http://schemas.microsoft.com/office/drawing/2014/main" id="{C01D4744-F165-4313-9D3B-EF4D7B613D4A}"/>
              </a:ext>
            </a:extLst>
          </p:cNvPr>
          <p:cNvGraphicFramePr>
            <a:graphicFrameLocks/>
          </p:cNvGraphicFramePr>
          <p:nvPr>
            <p:extLst>
              <p:ext uri="{D42A27DB-BD31-4B8C-83A1-F6EECF244321}">
                <p14:modId xmlns:p14="http://schemas.microsoft.com/office/powerpoint/2010/main" val="2867846187"/>
              </p:ext>
            </p:extLst>
          </p:nvPr>
        </p:nvGraphicFramePr>
        <p:xfrm>
          <a:off x="1319825" y="1800225"/>
          <a:ext cx="9949295" cy="3257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4148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0846" y="523237"/>
            <a:ext cx="10207255" cy="707886"/>
          </a:xfrm>
          <a:prstGeom prst="rect">
            <a:avLst/>
          </a:prstGeom>
          <a:solidFill>
            <a:srgbClr val="B60717"/>
          </a:solidFill>
        </p:spPr>
        <p:txBody>
          <a:bodyPr wrap="square" rtlCol="0" anchor="ctr">
            <a:spAutoFit/>
          </a:bodyPr>
          <a:lstStyle/>
          <a:p>
            <a:pPr algn="ctr"/>
            <a:r>
              <a:rPr lang="en-US" sz="2000" dirty="0">
                <a:solidFill>
                  <a:schemeClr val="bg1"/>
                </a:solidFill>
                <a:latin typeface="Arial" panose="020B0604020202020204" pitchFamily="34" charset="0"/>
                <a:cs typeface="Arial" panose="020B0604020202020204" pitchFamily="34" charset="0"/>
              </a:rPr>
              <a:t>Our mission statement appropriately reflects BC’s character, value, structure, and unique student demographics. (Standards 1.1, 1.3) (N=258)</a:t>
            </a:r>
          </a:p>
        </p:txBody>
      </p:sp>
      <p:sp>
        <p:nvSpPr>
          <p:cNvPr id="3" name="Content Placeholder 2">
            <a:extLst>
              <a:ext uri="{FF2B5EF4-FFF2-40B4-BE49-F238E27FC236}">
                <a16:creationId xmlns:a16="http://schemas.microsoft.com/office/drawing/2014/main" id="{550E0B8B-5A1F-F510-E2C8-3773234E2194}"/>
              </a:ext>
            </a:extLst>
          </p:cNvPr>
          <p:cNvSpPr txBox="1">
            <a:spLocks/>
          </p:cNvSpPr>
          <p:nvPr/>
        </p:nvSpPr>
        <p:spPr>
          <a:xfrm>
            <a:off x="1190846" y="1575881"/>
            <a:ext cx="10207255" cy="3495472"/>
          </a:xfrm>
          <a:prstGeom prst="rect">
            <a:avLst/>
          </a:prstGeom>
          <a:ln w="12700">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endParaRPr lang="en-US" sz="1100" dirty="0"/>
          </a:p>
        </p:txBody>
      </p:sp>
      <p:graphicFrame>
        <p:nvGraphicFramePr>
          <p:cNvPr id="4" name="Chart 3">
            <a:extLst>
              <a:ext uri="{FF2B5EF4-FFF2-40B4-BE49-F238E27FC236}">
                <a16:creationId xmlns:a16="http://schemas.microsoft.com/office/drawing/2014/main" id="{B92262BD-E10F-4D99-A8DC-438E074E2155}"/>
              </a:ext>
            </a:extLst>
          </p:cNvPr>
          <p:cNvGraphicFramePr>
            <a:graphicFrameLocks/>
          </p:cNvGraphicFramePr>
          <p:nvPr>
            <p:extLst>
              <p:ext uri="{D42A27DB-BD31-4B8C-83A1-F6EECF244321}">
                <p14:modId xmlns:p14="http://schemas.microsoft.com/office/powerpoint/2010/main" val="2240619012"/>
              </p:ext>
            </p:extLst>
          </p:nvPr>
        </p:nvGraphicFramePr>
        <p:xfrm>
          <a:off x="1319825" y="1800225"/>
          <a:ext cx="9949295" cy="3257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47260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0846" y="523237"/>
            <a:ext cx="10207255" cy="707886"/>
          </a:xfrm>
          <a:prstGeom prst="rect">
            <a:avLst/>
          </a:prstGeom>
          <a:solidFill>
            <a:srgbClr val="B60717"/>
          </a:solidFill>
        </p:spPr>
        <p:txBody>
          <a:bodyPr wrap="square" rtlCol="0" anchor="ctr">
            <a:spAutoFit/>
          </a:bodyPr>
          <a:lstStyle/>
          <a:p>
            <a:pPr algn="ctr"/>
            <a:r>
              <a:rPr lang="en-US" sz="2000" dirty="0">
                <a:solidFill>
                  <a:schemeClr val="bg1"/>
                </a:solidFill>
                <a:latin typeface="Arial" panose="020B0604020202020204" pitchFamily="34" charset="0"/>
                <a:cs typeface="Arial" panose="020B0604020202020204" pitchFamily="34" charset="0"/>
              </a:rPr>
              <a:t>Our mission statement articulates BC’s commitment to ensuring equitable educational opportunities and outcomes for all students. (Standards 1.1, 1.3) (N=257)</a:t>
            </a:r>
          </a:p>
        </p:txBody>
      </p:sp>
      <p:sp>
        <p:nvSpPr>
          <p:cNvPr id="3" name="Content Placeholder 2">
            <a:extLst>
              <a:ext uri="{FF2B5EF4-FFF2-40B4-BE49-F238E27FC236}">
                <a16:creationId xmlns:a16="http://schemas.microsoft.com/office/drawing/2014/main" id="{64D03C8B-3170-438B-0DAA-090DCCA4FDA2}"/>
              </a:ext>
            </a:extLst>
          </p:cNvPr>
          <p:cNvSpPr txBox="1">
            <a:spLocks/>
          </p:cNvSpPr>
          <p:nvPr/>
        </p:nvSpPr>
        <p:spPr>
          <a:xfrm>
            <a:off x="1190846" y="1575881"/>
            <a:ext cx="10207255" cy="3495472"/>
          </a:xfrm>
          <a:prstGeom prst="rect">
            <a:avLst/>
          </a:prstGeom>
          <a:ln w="12700">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endParaRPr lang="en-US" sz="1100" dirty="0"/>
          </a:p>
        </p:txBody>
      </p:sp>
      <p:graphicFrame>
        <p:nvGraphicFramePr>
          <p:cNvPr id="4" name="Chart 3">
            <a:extLst>
              <a:ext uri="{FF2B5EF4-FFF2-40B4-BE49-F238E27FC236}">
                <a16:creationId xmlns:a16="http://schemas.microsoft.com/office/drawing/2014/main" id="{7E34963E-100E-4A4E-8024-230AA0D16D74}"/>
              </a:ext>
            </a:extLst>
          </p:cNvPr>
          <p:cNvGraphicFramePr>
            <a:graphicFrameLocks/>
          </p:cNvGraphicFramePr>
          <p:nvPr>
            <p:extLst>
              <p:ext uri="{D42A27DB-BD31-4B8C-83A1-F6EECF244321}">
                <p14:modId xmlns:p14="http://schemas.microsoft.com/office/powerpoint/2010/main" val="2581897256"/>
              </p:ext>
            </p:extLst>
          </p:nvPr>
        </p:nvGraphicFramePr>
        <p:xfrm>
          <a:off x="1319825" y="1800225"/>
          <a:ext cx="9949295" cy="3257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1085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0846" y="507847"/>
            <a:ext cx="10207255" cy="738664"/>
          </a:xfrm>
          <a:prstGeom prst="rect">
            <a:avLst/>
          </a:prstGeom>
          <a:solidFill>
            <a:srgbClr val="B60717"/>
          </a:solidFill>
        </p:spPr>
        <p:txBody>
          <a:bodyPr wrap="square" rtlCol="0" anchor="ctr">
            <a:spAutoFit/>
          </a:bodyPr>
          <a:lstStyle/>
          <a:p>
            <a:pPr algn="ctr"/>
            <a:r>
              <a:rPr lang="en-US" sz="1400" dirty="0">
                <a:solidFill>
                  <a:schemeClr val="bg1"/>
                </a:solidFill>
                <a:latin typeface="Arial" panose="020B0604020202020204" pitchFamily="34" charset="0"/>
                <a:cs typeface="Arial" panose="020B0604020202020204" pitchFamily="34" charset="0"/>
              </a:rPr>
              <a:t>Indicate the extent to which you agree that the following Bakersfield College services and departments have collaborated with you effectively. If you do not have any basis to evaluate the service provided by an area, select "N/A" (not applicable). (Standards 2.5, 2.6, 2.7, 2.9, 3.2, 3.8, 3.9)</a:t>
            </a:r>
          </a:p>
        </p:txBody>
      </p:sp>
      <p:sp>
        <p:nvSpPr>
          <p:cNvPr id="3" name="Speech Bubble: Oval 2">
            <a:extLst>
              <a:ext uri="{FF2B5EF4-FFF2-40B4-BE49-F238E27FC236}">
                <a16:creationId xmlns:a16="http://schemas.microsoft.com/office/drawing/2014/main" id="{C052E966-A2DF-1A2D-AAAC-492E0398DC24}"/>
              </a:ext>
            </a:extLst>
          </p:cNvPr>
          <p:cNvSpPr/>
          <p:nvPr/>
        </p:nvSpPr>
        <p:spPr>
          <a:xfrm flipH="1">
            <a:off x="11398101" y="1025116"/>
            <a:ext cx="711200" cy="316688"/>
          </a:xfrm>
          <a:prstGeom prst="wedgeEllipseCallou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~0% = 1/238</a:t>
            </a:r>
          </a:p>
        </p:txBody>
      </p:sp>
      <p:graphicFrame>
        <p:nvGraphicFramePr>
          <p:cNvPr id="4" name="Chart 3">
            <a:extLst>
              <a:ext uri="{FF2B5EF4-FFF2-40B4-BE49-F238E27FC236}">
                <a16:creationId xmlns:a16="http://schemas.microsoft.com/office/drawing/2014/main" id="{17F1C131-BADD-4126-BC08-C91B1BC9C09C}"/>
              </a:ext>
            </a:extLst>
          </p:cNvPr>
          <p:cNvGraphicFramePr>
            <a:graphicFrameLocks/>
          </p:cNvGraphicFramePr>
          <p:nvPr>
            <p:extLst>
              <p:ext uri="{D42A27DB-BD31-4B8C-83A1-F6EECF244321}">
                <p14:modId xmlns:p14="http://schemas.microsoft.com/office/powerpoint/2010/main" val="654273034"/>
              </p:ext>
            </p:extLst>
          </p:nvPr>
        </p:nvGraphicFramePr>
        <p:xfrm>
          <a:off x="0" y="1341804"/>
          <a:ext cx="11995779" cy="42886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2811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ECFBD14-A849-2C64-88A5-798B3C1D4B0F}"/>
              </a:ext>
            </a:extLst>
          </p:cNvPr>
          <p:cNvSpPr txBox="1"/>
          <p:nvPr/>
        </p:nvSpPr>
        <p:spPr>
          <a:xfrm>
            <a:off x="1190846" y="507847"/>
            <a:ext cx="10207255" cy="738664"/>
          </a:xfrm>
          <a:prstGeom prst="rect">
            <a:avLst/>
          </a:prstGeom>
          <a:solidFill>
            <a:srgbClr val="B60717"/>
          </a:solidFill>
        </p:spPr>
        <p:txBody>
          <a:bodyPr wrap="square" rtlCol="0" anchor="ctr">
            <a:spAutoFit/>
          </a:bodyPr>
          <a:lstStyle/>
          <a:p>
            <a:pPr algn="ctr"/>
            <a:r>
              <a:rPr lang="en-US" sz="1400" dirty="0">
                <a:solidFill>
                  <a:schemeClr val="bg1"/>
                </a:solidFill>
                <a:latin typeface="Arial" panose="020B0604020202020204" pitchFamily="34" charset="0"/>
                <a:cs typeface="Arial" panose="020B0604020202020204" pitchFamily="34" charset="0"/>
              </a:rPr>
              <a:t>Indicate the extent to which you agree that the following Bakersfield College services and departments have collaborated with you effectively. If you do not have any basis to evaluate the service provided by an area, select "N/A" (not applicable). (Standards 2.5, 2.6, 2.7, 2.9, 3.2, 3.8, 3.9)</a:t>
            </a:r>
          </a:p>
        </p:txBody>
      </p:sp>
      <p:graphicFrame>
        <p:nvGraphicFramePr>
          <p:cNvPr id="2" name="Chart 1">
            <a:extLst>
              <a:ext uri="{FF2B5EF4-FFF2-40B4-BE49-F238E27FC236}">
                <a16:creationId xmlns:a16="http://schemas.microsoft.com/office/drawing/2014/main" id="{09F47C41-C245-4C42-85C8-027704381D6F}"/>
              </a:ext>
            </a:extLst>
          </p:cNvPr>
          <p:cNvGraphicFramePr>
            <a:graphicFrameLocks/>
          </p:cNvGraphicFramePr>
          <p:nvPr/>
        </p:nvGraphicFramePr>
        <p:xfrm>
          <a:off x="94817" y="1276879"/>
          <a:ext cx="12002365" cy="43042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7557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733C593-4490-94C8-3E31-3F6F352EA212}"/>
              </a:ext>
            </a:extLst>
          </p:cNvPr>
          <p:cNvSpPr txBox="1"/>
          <p:nvPr/>
        </p:nvSpPr>
        <p:spPr>
          <a:xfrm>
            <a:off x="1190846" y="507847"/>
            <a:ext cx="10207255" cy="738664"/>
          </a:xfrm>
          <a:prstGeom prst="rect">
            <a:avLst/>
          </a:prstGeom>
          <a:solidFill>
            <a:srgbClr val="B60717"/>
          </a:solidFill>
        </p:spPr>
        <p:txBody>
          <a:bodyPr wrap="square" rtlCol="0" anchor="ctr">
            <a:spAutoFit/>
          </a:bodyPr>
          <a:lstStyle/>
          <a:p>
            <a:pPr algn="ctr"/>
            <a:r>
              <a:rPr lang="en-US" sz="1400" dirty="0">
                <a:solidFill>
                  <a:schemeClr val="bg1"/>
                </a:solidFill>
                <a:latin typeface="Arial" panose="020B0604020202020204" pitchFamily="34" charset="0"/>
                <a:cs typeface="Arial" panose="020B0604020202020204" pitchFamily="34" charset="0"/>
              </a:rPr>
              <a:t>Indicate the extent to which you agree that the following Bakersfield College services and departments have collaborated with you effectively. If you do not have any basis to evaluate the service provided by an area, select "N/A" (not applicable). (Standards 2.5, 2.6, 2.7, 2.9, 3.2, 3.8, 3.9)</a:t>
            </a:r>
          </a:p>
        </p:txBody>
      </p:sp>
      <p:graphicFrame>
        <p:nvGraphicFramePr>
          <p:cNvPr id="2" name="Chart 1">
            <a:extLst>
              <a:ext uri="{FF2B5EF4-FFF2-40B4-BE49-F238E27FC236}">
                <a16:creationId xmlns:a16="http://schemas.microsoft.com/office/drawing/2014/main" id="{BFF0B6AE-0BD8-4F8B-A8CC-40CB5A95F47B}"/>
              </a:ext>
            </a:extLst>
          </p:cNvPr>
          <p:cNvGraphicFramePr>
            <a:graphicFrameLocks/>
          </p:cNvGraphicFramePr>
          <p:nvPr/>
        </p:nvGraphicFramePr>
        <p:xfrm>
          <a:off x="1120342" y="1704974"/>
          <a:ext cx="9951315" cy="34480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7483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78C04DD-81AA-37C7-F47F-A132ADF178E7}"/>
              </a:ext>
            </a:extLst>
          </p:cNvPr>
          <p:cNvSpPr txBox="1"/>
          <p:nvPr/>
        </p:nvSpPr>
        <p:spPr>
          <a:xfrm>
            <a:off x="1190846" y="507847"/>
            <a:ext cx="10207255" cy="738664"/>
          </a:xfrm>
          <a:prstGeom prst="rect">
            <a:avLst/>
          </a:prstGeom>
          <a:solidFill>
            <a:srgbClr val="B60717"/>
          </a:solidFill>
        </p:spPr>
        <p:txBody>
          <a:bodyPr wrap="square" rtlCol="0" anchor="ctr">
            <a:spAutoFit/>
          </a:bodyPr>
          <a:lstStyle/>
          <a:p>
            <a:pPr algn="ctr"/>
            <a:r>
              <a:rPr lang="en-US" sz="1400" dirty="0">
                <a:solidFill>
                  <a:schemeClr val="bg1"/>
                </a:solidFill>
                <a:latin typeface="Arial" panose="020B0604020202020204" pitchFamily="34" charset="0"/>
                <a:cs typeface="Arial" panose="020B0604020202020204" pitchFamily="34" charset="0"/>
              </a:rPr>
              <a:t>Indicate the extent to which you agree that the following Bakersfield College services and departments have collaborated with you effectively. If you do not have any basis to evaluate the service provided by an area, select "N/A" (not applicable). (Standards 2.5, 2.6, 2.7, 2.9, 3.2, 3.8, 3.9)</a:t>
            </a:r>
          </a:p>
        </p:txBody>
      </p:sp>
      <p:graphicFrame>
        <p:nvGraphicFramePr>
          <p:cNvPr id="2" name="Chart 1">
            <a:extLst>
              <a:ext uri="{FF2B5EF4-FFF2-40B4-BE49-F238E27FC236}">
                <a16:creationId xmlns:a16="http://schemas.microsoft.com/office/drawing/2014/main" id="{DC88D2D0-3252-4DC5-BC84-1907459EF889}"/>
              </a:ext>
            </a:extLst>
          </p:cNvPr>
          <p:cNvGraphicFramePr>
            <a:graphicFrameLocks/>
          </p:cNvGraphicFramePr>
          <p:nvPr>
            <p:extLst>
              <p:ext uri="{D42A27DB-BD31-4B8C-83A1-F6EECF244321}">
                <p14:modId xmlns:p14="http://schemas.microsoft.com/office/powerpoint/2010/main" val="1048135312"/>
              </p:ext>
            </p:extLst>
          </p:nvPr>
        </p:nvGraphicFramePr>
        <p:xfrm>
          <a:off x="1326608" y="1800224"/>
          <a:ext cx="9935729" cy="32575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13837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3E17CBBB3CE03458D71E9B142210BEE" ma:contentTypeVersion="9" ma:contentTypeDescription="Create a new document." ma:contentTypeScope="" ma:versionID="3f2c9be4402e0a94c8168b02e94f6af8">
  <xsd:schema xmlns:xsd="http://www.w3.org/2001/XMLSchema" xmlns:xs="http://www.w3.org/2001/XMLSchema" xmlns:p="http://schemas.microsoft.com/office/2006/metadata/properties" xmlns:ns3="679739c2-fb82-4129-a96b-764f4e14a20c" targetNamespace="http://schemas.microsoft.com/office/2006/metadata/properties" ma:root="true" ma:fieldsID="31c1682ce3e3d95634fd7b61ae2726df" ns3:_="">
    <xsd:import namespace="679739c2-fb82-4129-a96b-764f4e14a20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739c2-fb82-4129-a96b-764f4e14a2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34620C-ED03-443E-BADF-4F1358589859}">
  <ds:schemaRefs>
    <ds:schemaRef ds:uri="http://schemas.microsoft.com/sharepoint/v3/contenttype/forms"/>
  </ds:schemaRefs>
</ds:datastoreItem>
</file>

<file path=customXml/itemProps2.xml><?xml version="1.0" encoding="utf-8"?>
<ds:datastoreItem xmlns:ds="http://schemas.openxmlformats.org/officeDocument/2006/customXml" ds:itemID="{11B33AC4-802A-44E3-9E42-74B80CFC89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739c2-fb82-4129-a96b-764f4e14a2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2AA6AE6-B168-42D4-9EE2-AAEB6DABF9E7}">
  <ds:schemaRefs>
    <ds:schemaRef ds:uri="http://schemas.microsoft.com/office/2006/documentManagement/types"/>
    <ds:schemaRef ds:uri="http://schemas.microsoft.com/office/infopath/2007/PartnerControls"/>
    <ds:schemaRef ds:uri="679739c2-fb82-4129-a96b-764f4e14a20c"/>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5191</TotalTime>
  <Words>1473</Words>
  <Application>Microsoft Office PowerPoint</Application>
  <PresentationFormat>Widescreen</PresentationFormat>
  <Paragraphs>179</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Bakersfield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Patsy Garcia</dc:creator>
  <cp:lastModifiedBy>Grace Commiso</cp:lastModifiedBy>
  <cp:revision>115</cp:revision>
  <dcterms:created xsi:type="dcterms:W3CDTF">2021-04-12T21:10:16Z</dcterms:created>
  <dcterms:modified xsi:type="dcterms:W3CDTF">2023-11-21T23:59:58Z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0x01010083E17CBBB3CE03458D71E9B142210BEE</vt:lpwstr>
  </property>
</Properties>
</file>