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9" autoAdjust="0"/>
    <p:restoredTop sz="78512" autoAdjust="0"/>
  </p:normalViewPr>
  <p:slideViewPr>
    <p:cSldViewPr snapToGrid="0">
      <p:cViewPr varScale="1">
        <p:scale>
          <a:sx n="89" d="100"/>
          <a:sy n="89" d="100"/>
        </p:scale>
        <p:origin x="11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SLO-4</a:t>
            </a:r>
            <a:r>
              <a:rPr lang="en-US" baseline="0"/>
              <a:t> Comparison</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'SLO4'!$A$4</c:f>
              <c:strCache>
                <c:ptCount val="1"/>
                <c:pt idx="0">
                  <c:v>Average Score Exam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'SLO4'!$B$3:$H$3</c:f>
              <c:strCache>
                <c:ptCount val="7"/>
                <c:pt idx="0">
                  <c:v>Cl28</c:v>
                </c:pt>
                <c:pt idx="1">
                  <c:v>Cl29</c:v>
                </c:pt>
                <c:pt idx="2">
                  <c:v>OL1</c:v>
                </c:pt>
                <c:pt idx="3">
                  <c:v>Cl30</c:v>
                </c:pt>
                <c:pt idx="4">
                  <c:v>OL2</c:v>
                </c:pt>
                <c:pt idx="5">
                  <c:v>Cl31</c:v>
                </c:pt>
                <c:pt idx="6">
                  <c:v>OL3</c:v>
                </c:pt>
              </c:strCache>
            </c:strRef>
          </c:cat>
          <c:val>
            <c:numRef>
              <c:f>'SLO4'!$B$4:$H$4</c:f>
              <c:numCache>
                <c:formatCode>General</c:formatCode>
                <c:ptCount val="7"/>
                <c:pt idx="0">
                  <c:v>86.2</c:v>
                </c:pt>
                <c:pt idx="1">
                  <c:v>94.48</c:v>
                </c:pt>
                <c:pt idx="2">
                  <c:v>81.75</c:v>
                </c:pt>
                <c:pt idx="3">
                  <c:v>81.62</c:v>
                </c:pt>
                <c:pt idx="4">
                  <c:v>91.43</c:v>
                </c:pt>
                <c:pt idx="5">
                  <c:v>88.57</c:v>
                </c:pt>
                <c:pt idx="6">
                  <c:v>87.2</c:v>
                </c:pt>
              </c:numCache>
            </c:numRef>
          </c:val>
          <c:extLst>
            <c:ext xmlns:c16="http://schemas.microsoft.com/office/drawing/2014/chart" uri="{C3380CC4-5D6E-409C-BE32-E72D297353CC}">
              <c16:uniqueId val="{00000000-7447-4348-882E-A49F11467428}"/>
            </c:ext>
          </c:extLst>
        </c:ser>
        <c:dLbls>
          <c:showLegendKey val="0"/>
          <c:showVal val="0"/>
          <c:showCatName val="0"/>
          <c:showSerName val="0"/>
          <c:showPercent val="0"/>
          <c:showBubbleSize val="0"/>
        </c:dLbls>
        <c:gapWidth val="219"/>
        <c:overlap val="-27"/>
        <c:axId val="1575918048"/>
        <c:axId val="1575910976"/>
      </c:barChart>
      <c:lineChart>
        <c:grouping val="standard"/>
        <c:varyColors val="0"/>
        <c:ser>
          <c:idx val="1"/>
          <c:order val="1"/>
          <c:tx>
            <c:strRef>
              <c:f>'SLO4'!$A$5</c:f>
              <c:strCache>
                <c:ptCount val="1"/>
                <c:pt idx="0">
                  <c:v>Total Enrolled</c:v>
                </c:pt>
              </c:strCache>
            </c:strRef>
          </c:tx>
          <c:spPr>
            <a:ln w="28575" cap="rnd">
              <a:solidFill>
                <a:schemeClr val="accent2"/>
              </a:solidFill>
              <a:round/>
            </a:ln>
            <a:effectLst/>
          </c:spPr>
          <c:marker>
            <c:symbol val="none"/>
          </c:marker>
          <c:cat>
            <c:strRef>
              <c:f>'SLO4'!$B$3:$H$3</c:f>
              <c:strCache>
                <c:ptCount val="7"/>
                <c:pt idx="0">
                  <c:v>Cl28</c:v>
                </c:pt>
                <c:pt idx="1">
                  <c:v>Cl29</c:v>
                </c:pt>
                <c:pt idx="2">
                  <c:v>OL1</c:v>
                </c:pt>
                <c:pt idx="3">
                  <c:v>Cl30</c:v>
                </c:pt>
                <c:pt idx="4">
                  <c:v>OL2</c:v>
                </c:pt>
                <c:pt idx="5">
                  <c:v>Cl31</c:v>
                </c:pt>
                <c:pt idx="6">
                  <c:v>OL3</c:v>
                </c:pt>
              </c:strCache>
            </c:strRef>
          </c:cat>
          <c:val>
            <c:numRef>
              <c:f>'SLO4'!$B$5:$H$5</c:f>
              <c:numCache>
                <c:formatCode>General</c:formatCode>
                <c:ptCount val="7"/>
                <c:pt idx="0">
                  <c:v>11</c:v>
                </c:pt>
                <c:pt idx="1">
                  <c:v>22</c:v>
                </c:pt>
                <c:pt idx="2">
                  <c:v>8</c:v>
                </c:pt>
                <c:pt idx="3">
                  <c:v>13</c:v>
                </c:pt>
                <c:pt idx="4">
                  <c:v>7</c:v>
                </c:pt>
                <c:pt idx="5">
                  <c:v>7</c:v>
                </c:pt>
                <c:pt idx="6">
                  <c:v>15</c:v>
                </c:pt>
              </c:numCache>
            </c:numRef>
          </c:val>
          <c:smooth val="0"/>
          <c:extLst>
            <c:ext xmlns:c16="http://schemas.microsoft.com/office/drawing/2014/chart" uri="{C3380CC4-5D6E-409C-BE32-E72D297353CC}">
              <c16:uniqueId val="{00000001-7447-4348-882E-A49F11467428}"/>
            </c:ext>
          </c:extLst>
        </c:ser>
        <c:dLbls>
          <c:showLegendKey val="0"/>
          <c:showVal val="0"/>
          <c:showCatName val="0"/>
          <c:showSerName val="0"/>
          <c:showPercent val="0"/>
          <c:showBubbleSize val="0"/>
        </c:dLbls>
        <c:marker val="1"/>
        <c:smooth val="0"/>
        <c:axId val="1575918048"/>
        <c:axId val="1575910976"/>
      </c:lineChart>
      <c:catAx>
        <c:axId val="1575918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5910976"/>
        <c:crosses val="autoZero"/>
        <c:auto val="1"/>
        <c:lblAlgn val="ctr"/>
        <c:lblOffset val="100"/>
        <c:noMultiLvlLbl val="0"/>
      </c:catAx>
      <c:valAx>
        <c:axId val="1575910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5918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Class Stats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ClassStats!$A$3</c:f>
              <c:strCache>
                <c:ptCount val="1"/>
                <c:pt idx="0">
                  <c:v>Student Fail Didactic</c:v>
                </c:pt>
              </c:strCache>
            </c:strRef>
          </c:tx>
          <c:spPr>
            <a:solidFill>
              <a:schemeClr val="accent1"/>
            </a:solidFill>
            <a:ln>
              <a:noFill/>
            </a:ln>
            <a:effectLst/>
          </c:spPr>
          <c:invertIfNegative val="0"/>
          <c:cat>
            <c:strRef>
              <c:f>ClassStats!$B$2:$H$2</c:f>
              <c:strCache>
                <c:ptCount val="7"/>
                <c:pt idx="0">
                  <c:v>Cl28</c:v>
                </c:pt>
                <c:pt idx="1">
                  <c:v>Cl29</c:v>
                </c:pt>
                <c:pt idx="2">
                  <c:v>Cl30</c:v>
                </c:pt>
                <c:pt idx="3">
                  <c:v>Cl31</c:v>
                </c:pt>
                <c:pt idx="4">
                  <c:v>OL1</c:v>
                </c:pt>
                <c:pt idx="5">
                  <c:v>OL2</c:v>
                </c:pt>
                <c:pt idx="6">
                  <c:v>OL3</c:v>
                </c:pt>
              </c:strCache>
            </c:strRef>
          </c:cat>
          <c:val>
            <c:numRef>
              <c:f>ClassStats!$B$3:$H$3</c:f>
              <c:numCache>
                <c:formatCode>General</c:formatCode>
                <c:ptCount val="7"/>
                <c:pt idx="0">
                  <c:v>0</c:v>
                </c:pt>
                <c:pt idx="1">
                  <c:v>1</c:v>
                </c:pt>
                <c:pt idx="2">
                  <c:v>3</c:v>
                </c:pt>
                <c:pt idx="3">
                  <c:v>1</c:v>
                </c:pt>
                <c:pt idx="4">
                  <c:v>0</c:v>
                </c:pt>
                <c:pt idx="5">
                  <c:v>1</c:v>
                </c:pt>
                <c:pt idx="6">
                  <c:v>2</c:v>
                </c:pt>
              </c:numCache>
            </c:numRef>
          </c:val>
          <c:extLst>
            <c:ext xmlns:c16="http://schemas.microsoft.com/office/drawing/2014/chart" uri="{C3380CC4-5D6E-409C-BE32-E72D297353CC}">
              <c16:uniqueId val="{00000000-24E4-44B2-8A21-21230C501350}"/>
            </c:ext>
          </c:extLst>
        </c:ser>
        <c:ser>
          <c:idx val="1"/>
          <c:order val="1"/>
          <c:tx>
            <c:strRef>
              <c:f>ClassStats!$A$4</c:f>
              <c:strCache>
                <c:ptCount val="1"/>
                <c:pt idx="0">
                  <c:v>Student did not complete </c:v>
                </c:pt>
              </c:strCache>
            </c:strRef>
          </c:tx>
          <c:spPr>
            <a:solidFill>
              <a:schemeClr val="accent2"/>
            </a:solidFill>
            <a:ln>
              <a:noFill/>
            </a:ln>
            <a:effectLst/>
          </c:spPr>
          <c:invertIfNegative val="0"/>
          <c:cat>
            <c:strRef>
              <c:f>ClassStats!$B$2:$H$2</c:f>
              <c:strCache>
                <c:ptCount val="7"/>
                <c:pt idx="0">
                  <c:v>Cl28</c:v>
                </c:pt>
                <c:pt idx="1">
                  <c:v>Cl29</c:v>
                </c:pt>
                <c:pt idx="2">
                  <c:v>Cl30</c:v>
                </c:pt>
                <c:pt idx="3">
                  <c:v>Cl31</c:v>
                </c:pt>
                <c:pt idx="4">
                  <c:v>OL1</c:v>
                </c:pt>
                <c:pt idx="5">
                  <c:v>OL2</c:v>
                </c:pt>
                <c:pt idx="6">
                  <c:v>OL3</c:v>
                </c:pt>
              </c:strCache>
            </c:strRef>
          </c:cat>
          <c:val>
            <c:numRef>
              <c:f>ClassStats!$B$4:$H$4</c:f>
              <c:numCache>
                <c:formatCode>General</c:formatCode>
                <c:ptCount val="7"/>
                <c:pt idx="0">
                  <c:v>1</c:v>
                </c:pt>
                <c:pt idx="1">
                  <c:v>2</c:v>
                </c:pt>
                <c:pt idx="2">
                  <c:v>2</c:v>
                </c:pt>
                <c:pt idx="4">
                  <c:v>4</c:v>
                </c:pt>
                <c:pt idx="5">
                  <c:v>1</c:v>
                </c:pt>
                <c:pt idx="6">
                  <c:v>1</c:v>
                </c:pt>
              </c:numCache>
            </c:numRef>
          </c:val>
          <c:extLst>
            <c:ext xmlns:c16="http://schemas.microsoft.com/office/drawing/2014/chart" uri="{C3380CC4-5D6E-409C-BE32-E72D297353CC}">
              <c16:uniqueId val="{00000001-24E4-44B2-8A21-21230C501350}"/>
            </c:ext>
          </c:extLst>
        </c:ser>
        <c:ser>
          <c:idx val="2"/>
          <c:order val="2"/>
          <c:tx>
            <c:strRef>
              <c:f>ClassStats!$A$5</c:f>
              <c:strCache>
                <c:ptCount val="1"/>
                <c:pt idx="0">
                  <c:v>First time pass NREMT</c:v>
                </c:pt>
              </c:strCache>
            </c:strRef>
          </c:tx>
          <c:spPr>
            <a:solidFill>
              <a:schemeClr val="accent3"/>
            </a:solidFill>
            <a:ln>
              <a:noFill/>
            </a:ln>
            <a:effectLst/>
          </c:spPr>
          <c:invertIfNegative val="0"/>
          <c:cat>
            <c:strRef>
              <c:f>ClassStats!$B$2:$H$2</c:f>
              <c:strCache>
                <c:ptCount val="7"/>
                <c:pt idx="0">
                  <c:v>Cl28</c:v>
                </c:pt>
                <c:pt idx="1">
                  <c:v>Cl29</c:v>
                </c:pt>
                <c:pt idx="2">
                  <c:v>Cl30</c:v>
                </c:pt>
                <c:pt idx="3">
                  <c:v>Cl31</c:v>
                </c:pt>
                <c:pt idx="4">
                  <c:v>OL1</c:v>
                </c:pt>
                <c:pt idx="5">
                  <c:v>OL2</c:v>
                </c:pt>
                <c:pt idx="6">
                  <c:v>OL3</c:v>
                </c:pt>
              </c:strCache>
            </c:strRef>
          </c:cat>
          <c:val>
            <c:numRef>
              <c:f>ClassStats!$B$5:$H$5</c:f>
              <c:numCache>
                <c:formatCode>General</c:formatCode>
                <c:ptCount val="7"/>
                <c:pt idx="0">
                  <c:v>8</c:v>
                </c:pt>
                <c:pt idx="1">
                  <c:v>16</c:v>
                </c:pt>
                <c:pt idx="2">
                  <c:v>4</c:v>
                </c:pt>
                <c:pt idx="4">
                  <c:v>3</c:v>
                </c:pt>
                <c:pt idx="5">
                  <c:v>2</c:v>
                </c:pt>
              </c:numCache>
            </c:numRef>
          </c:val>
          <c:extLst>
            <c:ext xmlns:c16="http://schemas.microsoft.com/office/drawing/2014/chart" uri="{C3380CC4-5D6E-409C-BE32-E72D297353CC}">
              <c16:uniqueId val="{00000002-24E4-44B2-8A21-21230C501350}"/>
            </c:ext>
          </c:extLst>
        </c:ser>
        <c:ser>
          <c:idx val="3"/>
          <c:order val="3"/>
          <c:tx>
            <c:strRef>
              <c:f>ClassStats!$A$6</c:f>
              <c:strCache>
                <c:ptCount val="1"/>
                <c:pt idx="0">
                  <c:v>Second time pass NREMT</c:v>
                </c:pt>
              </c:strCache>
            </c:strRef>
          </c:tx>
          <c:spPr>
            <a:solidFill>
              <a:schemeClr val="accent4"/>
            </a:solidFill>
            <a:ln>
              <a:noFill/>
            </a:ln>
            <a:effectLst/>
          </c:spPr>
          <c:invertIfNegative val="0"/>
          <c:cat>
            <c:strRef>
              <c:f>ClassStats!$B$2:$H$2</c:f>
              <c:strCache>
                <c:ptCount val="7"/>
                <c:pt idx="0">
                  <c:v>Cl28</c:v>
                </c:pt>
                <c:pt idx="1">
                  <c:v>Cl29</c:v>
                </c:pt>
                <c:pt idx="2">
                  <c:v>Cl30</c:v>
                </c:pt>
                <c:pt idx="3">
                  <c:v>Cl31</c:v>
                </c:pt>
                <c:pt idx="4">
                  <c:v>OL1</c:v>
                </c:pt>
                <c:pt idx="5">
                  <c:v>OL2</c:v>
                </c:pt>
                <c:pt idx="6">
                  <c:v>OL3</c:v>
                </c:pt>
              </c:strCache>
            </c:strRef>
          </c:cat>
          <c:val>
            <c:numRef>
              <c:f>ClassStats!$B$6:$H$6</c:f>
              <c:numCache>
                <c:formatCode>General</c:formatCode>
                <c:ptCount val="7"/>
                <c:pt idx="0">
                  <c:v>2</c:v>
                </c:pt>
                <c:pt idx="1">
                  <c:v>2</c:v>
                </c:pt>
                <c:pt idx="2">
                  <c:v>1</c:v>
                </c:pt>
                <c:pt idx="4">
                  <c:v>0</c:v>
                </c:pt>
                <c:pt idx="5">
                  <c:v>0</c:v>
                </c:pt>
              </c:numCache>
            </c:numRef>
          </c:val>
          <c:extLst>
            <c:ext xmlns:c16="http://schemas.microsoft.com/office/drawing/2014/chart" uri="{C3380CC4-5D6E-409C-BE32-E72D297353CC}">
              <c16:uniqueId val="{00000003-24E4-44B2-8A21-21230C501350}"/>
            </c:ext>
          </c:extLst>
        </c:ser>
        <c:ser>
          <c:idx val="4"/>
          <c:order val="4"/>
          <c:tx>
            <c:strRef>
              <c:f>ClassStats!$A$7</c:f>
              <c:strCache>
                <c:ptCount val="1"/>
                <c:pt idx="0">
                  <c:v>Attempt NREMT did not pass</c:v>
                </c:pt>
              </c:strCache>
            </c:strRef>
          </c:tx>
          <c:spPr>
            <a:solidFill>
              <a:schemeClr val="accent5"/>
            </a:solidFill>
            <a:ln>
              <a:noFill/>
            </a:ln>
            <a:effectLst/>
          </c:spPr>
          <c:invertIfNegative val="0"/>
          <c:cat>
            <c:strRef>
              <c:f>ClassStats!$B$2:$H$2</c:f>
              <c:strCache>
                <c:ptCount val="7"/>
                <c:pt idx="0">
                  <c:v>Cl28</c:v>
                </c:pt>
                <c:pt idx="1">
                  <c:v>Cl29</c:v>
                </c:pt>
                <c:pt idx="2">
                  <c:v>Cl30</c:v>
                </c:pt>
                <c:pt idx="3">
                  <c:v>Cl31</c:v>
                </c:pt>
                <c:pt idx="4">
                  <c:v>OL1</c:v>
                </c:pt>
                <c:pt idx="5">
                  <c:v>OL2</c:v>
                </c:pt>
                <c:pt idx="6">
                  <c:v>OL3</c:v>
                </c:pt>
              </c:strCache>
            </c:strRef>
          </c:cat>
          <c:val>
            <c:numRef>
              <c:f>ClassStats!$B$7:$H$7</c:f>
              <c:numCache>
                <c:formatCode>General</c:formatCode>
                <c:ptCount val="7"/>
                <c:pt idx="0">
                  <c:v>0</c:v>
                </c:pt>
                <c:pt idx="1">
                  <c:v>1</c:v>
                </c:pt>
                <c:pt idx="2">
                  <c:v>3</c:v>
                </c:pt>
                <c:pt idx="4">
                  <c:v>1</c:v>
                </c:pt>
                <c:pt idx="5">
                  <c:v>3</c:v>
                </c:pt>
              </c:numCache>
            </c:numRef>
          </c:val>
          <c:extLst>
            <c:ext xmlns:c16="http://schemas.microsoft.com/office/drawing/2014/chart" uri="{C3380CC4-5D6E-409C-BE32-E72D297353CC}">
              <c16:uniqueId val="{00000004-24E4-44B2-8A21-21230C501350}"/>
            </c:ext>
          </c:extLst>
        </c:ser>
        <c:dLbls>
          <c:showLegendKey val="0"/>
          <c:showVal val="0"/>
          <c:showCatName val="0"/>
          <c:showSerName val="0"/>
          <c:showPercent val="0"/>
          <c:showBubbleSize val="0"/>
        </c:dLbls>
        <c:gapWidth val="219"/>
        <c:axId val="659660464"/>
        <c:axId val="659669616"/>
      </c:barChart>
      <c:lineChart>
        <c:grouping val="standard"/>
        <c:varyColors val="0"/>
        <c:ser>
          <c:idx val="5"/>
          <c:order val="5"/>
          <c:tx>
            <c:strRef>
              <c:f>ClassStats!$A$8</c:f>
              <c:strCache>
                <c:ptCount val="1"/>
                <c:pt idx="0">
                  <c:v>Total Enrolled</c:v>
                </c:pt>
              </c:strCache>
            </c:strRef>
          </c:tx>
          <c:spPr>
            <a:ln w="28575" cap="rnd">
              <a:solidFill>
                <a:schemeClr val="accent6"/>
              </a:solidFill>
              <a:round/>
            </a:ln>
            <a:effectLst/>
          </c:spPr>
          <c:marker>
            <c:symbol val="none"/>
          </c:marker>
          <c:cat>
            <c:strRef>
              <c:f>ClassStats!$B$2:$H$2</c:f>
              <c:strCache>
                <c:ptCount val="7"/>
                <c:pt idx="0">
                  <c:v>Cl28</c:v>
                </c:pt>
                <c:pt idx="1">
                  <c:v>Cl29</c:v>
                </c:pt>
                <c:pt idx="2">
                  <c:v>Cl30</c:v>
                </c:pt>
                <c:pt idx="3">
                  <c:v>Cl31</c:v>
                </c:pt>
                <c:pt idx="4">
                  <c:v>OL1</c:v>
                </c:pt>
                <c:pt idx="5">
                  <c:v>OL2</c:v>
                </c:pt>
                <c:pt idx="6">
                  <c:v>OL3</c:v>
                </c:pt>
              </c:strCache>
            </c:strRef>
          </c:cat>
          <c:val>
            <c:numRef>
              <c:f>ClassStats!$B$8:$H$8</c:f>
              <c:numCache>
                <c:formatCode>General</c:formatCode>
                <c:ptCount val="7"/>
                <c:pt idx="0">
                  <c:v>11</c:v>
                </c:pt>
                <c:pt idx="1">
                  <c:v>22</c:v>
                </c:pt>
                <c:pt idx="2">
                  <c:v>13</c:v>
                </c:pt>
                <c:pt idx="3">
                  <c:v>7</c:v>
                </c:pt>
                <c:pt idx="4">
                  <c:v>8</c:v>
                </c:pt>
                <c:pt idx="5">
                  <c:v>7</c:v>
                </c:pt>
                <c:pt idx="6">
                  <c:v>15</c:v>
                </c:pt>
              </c:numCache>
            </c:numRef>
          </c:val>
          <c:smooth val="0"/>
          <c:extLst>
            <c:ext xmlns:c16="http://schemas.microsoft.com/office/drawing/2014/chart" uri="{C3380CC4-5D6E-409C-BE32-E72D297353CC}">
              <c16:uniqueId val="{00000005-24E4-44B2-8A21-21230C501350}"/>
            </c:ext>
          </c:extLst>
        </c:ser>
        <c:dLbls>
          <c:showLegendKey val="0"/>
          <c:showVal val="0"/>
          <c:showCatName val="0"/>
          <c:showSerName val="0"/>
          <c:showPercent val="0"/>
          <c:showBubbleSize val="0"/>
        </c:dLbls>
        <c:marker val="1"/>
        <c:smooth val="0"/>
        <c:axId val="659660464"/>
        <c:axId val="659669616"/>
      </c:lineChart>
      <c:catAx>
        <c:axId val="659660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9669616"/>
        <c:crosses val="autoZero"/>
        <c:auto val="1"/>
        <c:lblAlgn val="ctr"/>
        <c:lblOffset val="100"/>
        <c:noMultiLvlLbl val="0"/>
      </c:catAx>
      <c:valAx>
        <c:axId val="659669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9660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Class 28</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ClassStats!$B$2</c:f>
              <c:strCache>
                <c:ptCount val="1"/>
                <c:pt idx="0">
                  <c:v>Cl28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7E4-4A06-8B2B-05C7F08BC3C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7E4-4A06-8B2B-05C7F08BC3C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7E4-4A06-8B2B-05C7F08BC3C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7E4-4A06-8B2B-05C7F08BC3C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7E4-4A06-8B2B-05C7F08BC3C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ClassStats!$A$3:$A$7</c:f>
              <c:strCache>
                <c:ptCount val="5"/>
                <c:pt idx="0">
                  <c:v>Student Fail Didactic</c:v>
                </c:pt>
                <c:pt idx="1">
                  <c:v>Student did not complete </c:v>
                </c:pt>
                <c:pt idx="2">
                  <c:v>First time pass NREMT</c:v>
                </c:pt>
                <c:pt idx="3">
                  <c:v>Second time pass NREMT</c:v>
                </c:pt>
                <c:pt idx="4">
                  <c:v>Attempt NREMT did not pass</c:v>
                </c:pt>
              </c:strCache>
            </c:strRef>
          </c:cat>
          <c:val>
            <c:numRef>
              <c:f>ClassStats!$B$3:$B$7</c:f>
              <c:numCache>
                <c:formatCode>General</c:formatCode>
                <c:ptCount val="5"/>
                <c:pt idx="0">
                  <c:v>0</c:v>
                </c:pt>
                <c:pt idx="1">
                  <c:v>1</c:v>
                </c:pt>
                <c:pt idx="2">
                  <c:v>8</c:v>
                </c:pt>
                <c:pt idx="3">
                  <c:v>2</c:v>
                </c:pt>
                <c:pt idx="4">
                  <c:v>0</c:v>
                </c:pt>
              </c:numCache>
            </c:numRef>
          </c:val>
          <c:extLst>
            <c:ext xmlns:c16="http://schemas.microsoft.com/office/drawing/2014/chart" uri="{C3380CC4-5D6E-409C-BE32-E72D297353CC}">
              <c16:uniqueId val="{0000000A-C7E4-4A06-8B2B-05C7F08BC3C2}"/>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Class 29</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ClassStats!$C$2</c:f>
              <c:strCache>
                <c:ptCount val="1"/>
                <c:pt idx="0">
                  <c:v>Cl29</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57C-47DA-864C-8A2B4DDA4E7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57C-47DA-864C-8A2B4DDA4E7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57C-47DA-864C-8A2B4DDA4E7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57C-47DA-864C-8A2B4DDA4E7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57C-47DA-864C-8A2B4DDA4E7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ClassStats!$A$3:$A$7</c:f>
              <c:strCache>
                <c:ptCount val="5"/>
                <c:pt idx="0">
                  <c:v>Student Fail Didactic</c:v>
                </c:pt>
                <c:pt idx="1">
                  <c:v>Student did not complete </c:v>
                </c:pt>
                <c:pt idx="2">
                  <c:v>First time pass NREMT</c:v>
                </c:pt>
                <c:pt idx="3">
                  <c:v>Second time pass NREMT</c:v>
                </c:pt>
                <c:pt idx="4">
                  <c:v>Attempt NREMT did not pass</c:v>
                </c:pt>
              </c:strCache>
            </c:strRef>
          </c:cat>
          <c:val>
            <c:numRef>
              <c:f>ClassStats!$C$3:$C$7</c:f>
              <c:numCache>
                <c:formatCode>General</c:formatCode>
                <c:ptCount val="5"/>
                <c:pt idx="0">
                  <c:v>1</c:v>
                </c:pt>
                <c:pt idx="1">
                  <c:v>2</c:v>
                </c:pt>
                <c:pt idx="2">
                  <c:v>16</c:v>
                </c:pt>
                <c:pt idx="3">
                  <c:v>2</c:v>
                </c:pt>
                <c:pt idx="4">
                  <c:v>1</c:v>
                </c:pt>
              </c:numCache>
            </c:numRef>
          </c:val>
          <c:extLst>
            <c:ext xmlns:c16="http://schemas.microsoft.com/office/drawing/2014/chart" uri="{C3380CC4-5D6E-409C-BE32-E72D297353CC}">
              <c16:uniqueId val="{0000000A-257C-47DA-864C-8A2B4DDA4E77}"/>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Class 30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ClassStats!$D$2</c:f>
              <c:strCache>
                <c:ptCount val="1"/>
                <c:pt idx="0">
                  <c:v>Cl30</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80C-4F86-9FD1-3744E3441F7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80C-4F86-9FD1-3744E3441F7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80C-4F86-9FD1-3744E3441F7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80C-4F86-9FD1-3744E3441F7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80C-4F86-9FD1-3744E3441F7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ClassStats!$A$3:$A$7</c:f>
              <c:strCache>
                <c:ptCount val="5"/>
                <c:pt idx="0">
                  <c:v>Student Fail Didactic</c:v>
                </c:pt>
                <c:pt idx="1">
                  <c:v>Student did not complete </c:v>
                </c:pt>
                <c:pt idx="2">
                  <c:v>First time pass NREMT</c:v>
                </c:pt>
                <c:pt idx="3">
                  <c:v>Second time pass NREMT</c:v>
                </c:pt>
                <c:pt idx="4">
                  <c:v>Attempt NREMT did not pass</c:v>
                </c:pt>
              </c:strCache>
            </c:strRef>
          </c:cat>
          <c:val>
            <c:numRef>
              <c:f>ClassStats!$D$3:$D$7</c:f>
              <c:numCache>
                <c:formatCode>General</c:formatCode>
                <c:ptCount val="5"/>
                <c:pt idx="0">
                  <c:v>3</c:v>
                </c:pt>
                <c:pt idx="1">
                  <c:v>2</c:v>
                </c:pt>
                <c:pt idx="2">
                  <c:v>4</c:v>
                </c:pt>
                <c:pt idx="3">
                  <c:v>1</c:v>
                </c:pt>
                <c:pt idx="4">
                  <c:v>3</c:v>
                </c:pt>
              </c:numCache>
            </c:numRef>
          </c:val>
          <c:extLst>
            <c:ext xmlns:c16="http://schemas.microsoft.com/office/drawing/2014/chart" uri="{C3380CC4-5D6E-409C-BE32-E72D297353CC}">
              <c16:uniqueId val="{0000000A-080C-4F86-9FD1-3744E3441F76}"/>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ClassStats!$F$2</c:f>
              <c:strCache>
                <c:ptCount val="1"/>
                <c:pt idx="0">
                  <c:v>OL1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FB6-4C4B-883F-00770833E56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FB6-4C4B-883F-00770833E56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FB6-4C4B-883F-00770833E56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FB6-4C4B-883F-00770833E56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FB6-4C4B-883F-00770833E56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ClassStats!$A$3:$A$7</c:f>
              <c:strCache>
                <c:ptCount val="5"/>
                <c:pt idx="0">
                  <c:v>Student Fail Didactic</c:v>
                </c:pt>
                <c:pt idx="1">
                  <c:v>Student did not complete </c:v>
                </c:pt>
                <c:pt idx="2">
                  <c:v>First time pass NREMT</c:v>
                </c:pt>
                <c:pt idx="3">
                  <c:v>Second time pass NREMT</c:v>
                </c:pt>
                <c:pt idx="4">
                  <c:v>Attempt NREMT did not pass</c:v>
                </c:pt>
              </c:strCache>
            </c:strRef>
          </c:cat>
          <c:val>
            <c:numRef>
              <c:f>ClassStats!$F$3:$F$7</c:f>
              <c:numCache>
                <c:formatCode>General</c:formatCode>
                <c:ptCount val="5"/>
                <c:pt idx="0">
                  <c:v>0</c:v>
                </c:pt>
                <c:pt idx="1">
                  <c:v>4</c:v>
                </c:pt>
                <c:pt idx="2">
                  <c:v>3</c:v>
                </c:pt>
                <c:pt idx="3">
                  <c:v>0</c:v>
                </c:pt>
                <c:pt idx="4">
                  <c:v>1</c:v>
                </c:pt>
              </c:numCache>
            </c:numRef>
          </c:val>
          <c:extLst>
            <c:ext xmlns:c16="http://schemas.microsoft.com/office/drawing/2014/chart" uri="{C3380CC4-5D6E-409C-BE32-E72D297353CC}">
              <c16:uniqueId val="{0000000A-DFB6-4C4B-883F-00770833E56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OL2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6EC-4906-BFD1-9C861A362EA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6EC-4906-BFD1-9C861A362EA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6EC-4906-BFD1-9C861A362EA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6EC-4906-BFD1-9C861A362EA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6EC-4906-BFD1-9C861A362EA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ClassStats!$A$3:$A$7</c:f>
              <c:strCache>
                <c:ptCount val="5"/>
                <c:pt idx="0">
                  <c:v>Student Fail Didactic</c:v>
                </c:pt>
                <c:pt idx="1">
                  <c:v>Student did not complete </c:v>
                </c:pt>
                <c:pt idx="2">
                  <c:v>First time pass NREMT</c:v>
                </c:pt>
                <c:pt idx="3">
                  <c:v>Second time pass NREMT</c:v>
                </c:pt>
                <c:pt idx="4">
                  <c:v>Attempt NREMT did not pass</c:v>
                </c:pt>
              </c:strCache>
            </c:strRef>
          </c:cat>
          <c:val>
            <c:numRef>
              <c:f>ClassStats!$G$3:$G$7</c:f>
              <c:numCache>
                <c:formatCode>General</c:formatCode>
                <c:ptCount val="5"/>
                <c:pt idx="0">
                  <c:v>1</c:v>
                </c:pt>
                <c:pt idx="1">
                  <c:v>1</c:v>
                </c:pt>
                <c:pt idx="2">
                  <c:v>2</c:v>
                </c:pt>
                <c:pt idx="3">
                  <c:v>0</c:v>
                </c:pt>
                <c:pt idx="4">
                  <c:v>3</c:v>
                </c:pt>
              </c:numCache>
            </c:numRef>
          </c:val>
          <c:extLst>
            <c:ext xmlns:c16="http://schemas.microsoft.com/office/drawing/2014/chart" uri="{C3380CC4-5D6E-409C-BE32-E72D297353CC}">
              <c16:uniqueId val="{0000000A-E6EC-4906-BFD1-9C861A362EA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5CD04C-7B2C-4C4A-A1E3-6A605CA0A4FB}" type="datetimeFigureOut">
              <a:rPr lang="en-US" smtClean="0"/>
              <a:t>10/7/2022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63AF6E-7614-4F18-A218-6EE866B70AD1}" type="slidenum">
              <a:rPr lang="en-US" smtClean="0"/>
              <a:t>‹#›</a:t>
            </a:fld>
            <a:endParaRPr lang="en-US"/>
          </a:p>
        </p:txBody>
      </p:sp>
    </p:spTree>
    <p:extLst>
      <p:ext uri="{BB962C8B-B14F-4D97-AF65-F5344CB8AC3E}">
        <p14:creationId xmlns:p14="http://schemas.microsoft.com/office/powerpoint/2010/main" val="731631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63AF6E-7614-4F18-A218-6EE866B70AD1}" type="slidenum">
              <a:rPr lang="en-US" smtClean="0"/>
              <a:t>2</a:t>
            </a:fld>
            <a:endParaRPr lang="en-US"/>
          </a:p>
        </p:txBody>
      </p:sp>
    </p:spTree>
    <p:extLst>
      <p:ext uri="{BB962C8B-B14F-4D97-AF65-F5344CB8AC3E}">
        <p14:creationId xmlns:p14="http://schemas.microsoft.com/office/powerpoint/2010/main" val="2493147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comparison covers three of the main publishers for EMS textbooks.</a:t>
            </a:r>
          </a:p>
          <a:p>
            <a:r>
              <a:rPr lang="en-US" dirty="0"/>
              <a:t>We teach a National Education Standards, and textbooks must meet the DOT standards</a:t>
            </a:r>
          </a:p>
        </p:txBody>
      </p:sp>
      <p:sp>
        <p:nvSpPr>
          <p:cNvPr id="4" name="Slide Number Placeholder 3"/>
          <p:cNvSpPr>
            <a:spLocks noGrp="1"/>
          </p:cNvSpPr>
          <p:nvPr>
            <p:ph type="sldNum" sz="quarter" idx="5"/>
          </p:nvPr>
        </p:nvSpPr>
        <p:spPr/>
        <p:txBody>
          <a:bodyPr/>
          <a:lstStyle/>
          <a:p>
            <a:fld id="{0963AF6E-7614-4F18-A218-6EE866B70AD1}" type="slidenum">
              <a:rPr lang="en-US" smtClean="0"/>
              <a:t>3</a:t>
            </a:fld>
            <a:endParaRPr lang="en-US"/>
          </a:p>
        </p:txBody>
      </p:sp>
    </p:spTree>
    <p:extLst>
      <p:ext uri="{BB962C8B-B14F-4D97-AF65-F5344CB8AC3E}">
        <p14:creationId xmlns:p14="http://schemas.microsoft.com/office/powerpoint/2010/main" val="1263134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scores reflect moderation of the exam.  I will look at the exam and the individual stats on the questions to look for questions with 50% correct rates and lower.  I may throw out some questions, due to poor wording, unclear presentations, if two responses are actually similar enough to both be correct. For the F2F if I know I covered a question, and the test is almost verbatim what I said, I will leave those in. </a:t>
            </a:r>
          </a:p>
        </p:txBody>
      </p:sp>
      <p:sp>
        <p:nvSpPr>
          <p:cNvPr id="4" name="Slide Number Placeholder 3"/>
          <p:cNvSpPr>
            <a:spLocks noGrp="1"/>
          </p:cNvSpPr>
          <p:nvPr>
            <p:ph type="sldNum" sz="quarter" idx="5"/>
          </p:nvPr>
        </p:nvSpPr>
        <p:spPr/>
        <p:txBody>
          <a:bodyPr/>
          <a:lstStyle/>
          <a:p>
            <a:fld id="{0963AF6E-7614-4F18-A218-6EE866B70AD1}" type="slidenum">
              <a:rPr lang="en-US" smtClean="0"/>
              <a:t>4</a:t>
            </a:fld>
            <a:endParaRPr lang="en-US"/>
          </a:p>
        </p:txBody>
      </p:sp>
    </p:spTree>
    <p:extLst>
      <p:ext uri="{BB962C8B-B14F-4D97-AF65-F5344CB8AC3E}">
        <p14:creationId xmlns:p14="http://schemas.microsoft.com/office/powerpoint/2010/main" val="1973907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Average test score for each cohort…</a:t>
            </a:r>
          </a:p>
          <a:p>
            <a:r>
              <a:rPr lang="en-US" sz="1800" b="0" i="0" u="none" strike="noStrike" dirty="0">
                <a:solidFill>
                  <a:srgbClr val="000000"/>
                </a:solidFill>
                <a:effectLst/>
                <a:latin typeface="Calibri" panose="020F0502020204030204" pitchFamily="34" charset="0"/>
              </a:rPr>
              <a:t>Class 28 and Class 29 used the Brady textbooks, with </a:t>
            </a:r>
            <a:r>
              <a:rPr lang="en-US" sz="1800" b="0" i="0" u="none" strike="noStrike" dirty="0" err="1">
                <a:solidFill>
                  <a:srgbClr val="000000"/>
                </a:solidFill>
                <a:effectLst/>
                <a:latin typeface="Calibri" panose="020F0502020204030204" pitchFamily="34" charset="0"/>
              </a:rPr>
              <a:t>MyBradyLabs</a:t>
            </a:r>
            <a:r>
              <a:rPr lang="en-US" dirty="0"/>
              <a:t> </a:t>
            </a:r>
          </a:p>
          <a:p>
            <a:r>
              <a:rPr lang="en-US" sz="1800" b="0" i="0" u="none" strike="noStrike" dirty="0">
                <a:solidFill>
                  <a:srgbClr val="000000"/>
                </a:solidFill>
                <a:effectLst/>
                <a:latin typeface="Calibri" panose="020F0502020204030204" pitchFamily="34" charset="0"/>
              </a:rPr>
              <a:t>Class 30 and 31 used the Sanders textbooks</a:t>
            </a:r>
            <a:r>
              <a:rPr lang="en-US" dirty="0"/>
              <a:t> </a:t>
            </a:r>
          </a:p>
          <a:p>
            <a:r>
              <a:rPr lang="en-US" sz="1800" b="0" i="0" u="none" strike="noStrike" dirty="0">
                <a:solidFill>
                  <a:srgbClr val="000000"/>
                </a:solidFill>
                <a:effectLst/>
                <a:latin typeface="Calibri" panose="020F0502020204030204" pitchFamily="34" charset="0"/>
              </a:rPr>
              <a:t>OL1-3 used Nancy Caroline textbooks with publisher interactive lectures, with OL3 having more available online lectures</a:t>
            </a:r>
            <a:r>
              <a:rPr lang="en-US" dirty="0"/>
              <a:t> </a:t>
            </a:r>
          </a:p>
        </p:txBody>
      </p:sp>
      <p:sp>
        <p:nvSpPr>
          <p:cNvPr id="4" name="Slide Number Placeholder 3"/>
          <p:cNvSpPr>
            <a:spLocks noGrp="1"/>
          </p:cNvSpPr>
          <p:nvPr>
            <p:ph type="sldNum" sz="quarter" idx="5"/>
          </p:nvPr>
        </p:nvSpPr>
        <p:spPr/>
        <p:txBody>
          <a:bodyPr/>
          <a:lstStyle/>
          <a:p>
            <a:fld id="{0963AF6E-7614-4F18-A218-6EE866B70AD1}" type="slidenum">
              <a:rPr lang="en-US" smtClean="0"/>
              <a:t>5</a:t>
            </a:fld>
            <a:endParaRPr lang="en-US"/>
          </a:p>
        </p:txBody>
      </p:sp>
    </p:spTree>
    <p:extLst>
      <p:ext uri="{BB962C8B-B14F-4D97-AF65-F5344CB8AC3E}">
        <p14:creationId xmlns:p14="http://schemas.microsoft.com/office/powerpoint/2010/main" val="3684223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 31 and OL3 are finishing the program this semester. Testing data is not available for them yet.</a:t>
            </a:r>
          </a:p>
          <a:p>
            <a:endParaRPr lang="en-US" dirty="0"/>
          </a:p>
          <a:p>
            <a:r>
              <a:rPr lang="en-US" dirty="0"/>
              <a:t>Students can fail out of didactic,</a:t>
            </a:r>
          </a:p>
          <a:p>
            <a:r>
              <a:rPr lang="en-US" dirty="0"/>
              <a:t>Students may also pass didactic, clinic, and/or field, but not take the steps to actually complete the program, or they put a portion of training on hold to pursue usually job offers, such as fire academy. We also had a student that tragically died.</a:t>
            </a:r>
          </a:p>
        </p:txBody>
      </p:sp>
      <p:sp>
        <p:nvSpPr>
          <p:cNvPr id="4" name="Slide Number Placeholder 3"/>
          <p:cNvSpPr>
            <a:spLocks noGrp="1"/>
          </p:cNvSpPr>
          <p:nvPr>
            <p:ph type="sldNum" sz="quarter" idx="5"/>
          </p:nvPr>
        </p:nvSpPr>
        <p:spPr/>
        <p:txBody>
          <a:bodyPr/>
          <a:lstStyle/>
          <a:p>
            <a:fld id="{0963AF6E-7614-4F18-A218-6EE866B70AD1}" type="slidenum">
              <a:rPr lang="en-US" smtClean="0"/>
              <a:t>6</a:t>
            </a:fld>
            <a:endParaRPr lang="en-US"/>
          </a:p>
        </p:txBody>
      </p:sp>
    </p:spTree>
    <p:extLst>
      <p:ext uri="{BB962C8B-B14F-4D97-AF65-F5344CB8AC3E}">
        <p14:creationId xmlns:p14="http://schemas.microsoft.com/office/powerpoint/2010/main" val="1540926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want to see Grey and Yellow</a:t>
            </a:r>
          </a:p>
          <a:p>
            <a:endParaRPr lang="en-US" dirty="0"/>
          </a:p>
          <a:p>
            <a:r>
              <a:rPr lang="en-US" dirty="0"/>
              <a:t>Class 30 and OL1 were complete pandemic classes. The pandemic started toward the end of class 29/start of class OL1</a:t>
            </a:r>
          </a:p>
          <a:p>
            <a:endParaRPr lang="en-US" dirty="0"/>
          </a:p>
          <a:p>
            <a:r>
              <a:rPr lang="en-US" dirty="0"/>
              <a:t>Where the SLO data shows student learning is occurring, other metrics we measure paint a very different picture.  SLO data across all SLO for all courses shows very similar outcomes to the one presented here. </a:t>
            </a:r>
          </a:p>
          <a:p>
            <a:r>
              <a:rPr lang="en-US" dirty="0"/>
              <a:t>Accreditors monitor attrition and success rates. My main concern is success rates for NREMT, meaning students can be employed as paramedics</a:t>
            </a:r>
          </a:p>
        </p:txBody>
      </p:sp>
      <p:sp>
        <p:nvSpPr>
          <p:cNvPr id="4" name="Slide Number Placeholder 3"/>
          <p:cNvSpPr>
            <a:spLocks noGrp="1"/>
          </p:cNvSpPr>
          <p:nvPr>
            <p:ph type="sldNum" sz="quarter" idx="5"/>
          </p:nvPr>
        </p:nvSpPr>
        <p:spPr/>
        <p:txBody>
          <a:bodyPr/>
          <a:lstStyle/>
          <a:p>
            <a:fld id="{0963AF6E-7614-4F18-A218-6EE866B70AD1}" type="slidenum">
              <a:rPr lang="en-US" smtClean="0"/>
              <a:t>7</a:t>
            </a:fld>
            <a:endParaRPr lang="en-US"/>
          </a:p>
        </p:txBody>
      </p:sp>
    </p:spTree>
    <p:extLst>
      <p:ext uri="{BB962C8B-B14F-4D97-AF65-F5344CB8AC3E}">
        <p14:creationId xmlns:p14="http://schemas.microsoft.com/office/powerpoint/2010/main" val="2685204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OL feedback is students want more face to face time, but signed up for online class.  Added Monday morning optional time with me for </a:t>
            </a:r>
            <a:r>
              <a:rPr lang="en-US"/>
              <a:t>face-to-face interactions. </a:t>
            </a:r>
            <a:endParaRPr lang="en-US" dirty="0"/>
          </a:p>
          <a:p>
            <a:r>
              <a:rPr lang="en-US" dirty="0"/>
              <a:t>Students asked for more skills time, so non-credit drop in lab was added.</a:t>
            </a:r>
          </a:p>
        </p:txBody>
      </p:sp>
      <p:sp>
        <p:nvSpPr>
          <p:cNvPr id="4" name="Slide Number Placeholder 3"/>
          <p:cNvSpPr>
            <a:spLocks noGrp="1"/>
          </p:cNvSpPr>
          <p:nvPr>
            <p:ph type="sldNum" sz="quarter" idx="5"/>
          </p:nvPr>
        </p:nvSpPr>
        <p:spPr/>
        <p:txBody>
          <a:bodyPr/>
          <a:lstStyle/>
          <a:p>
            <a:fld id="{0963AF6E-7614-4F18-A218-6EE866B70AD1}" type="slidenum">
              <a:rPr lang="en-US" smtClean="0"/>
              <a:t>8</a:t>
            </a:fld>
            <a:endParaRPr lang="en-US"/>
          </a:p>
        </p:txBody>
      </p:sp>
    </p:spTree>
    <p:extLst>
      <p:ext uri="{BB962C8B-B14F-4D97-AF65-F5344CB8AC3E}">
        <p14:creationId xmlns:p14="http://schemas.microsoft.com/office/powerpoint/2010/main" val="1718758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2F91-9762-1ACC-C4A1-29CB7BC012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A824CE-C820-2F61-1AAA-F4CCD1C8F0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60712E-6D95-E468-49EC-C3A54E9C07E1}"/>
              </a:ext>
            </a:extLst>
          </p:cNvPr>
          <p:cNvSpPr>
            <a:spLocks noGrp="1"/>
          </p:cNvSpPr>
          <p:nvPr>
            <p:ph type="dt" sz="half" idx="10"/>
          </p:nvPr>
        </p:nvSpPr>
        <p:spPr/>
        <p:txBody>
          <a:bodyPr/>
          <a:lstStyle/>
          <a:p>
            <a:fld id="{CF190C6C-6CD0-475A-AD44-58129E2AB958}" type="datetimeFigureOut">
              <a:rPr lang="en-US" smtClean="0"/>
              <a:t>10/7/2022</a:t>
            </a:fld>
            <a:endParaRPr lang="en-US"/>
          </a:p>
        </p:txBody>
      </p:sp>
      <p:sp>
        <p:nvSpPr>
          <p:cNvPr id="5" name="Footer Placeholder 4">
            <a:extLst>
              <a:ext uri="{FF2B5EF4-FFF2-40B4-BE49-F238E27FC236}">
                <a16:creationId xmlns:a16="http://schemas.microsoft.com/office/drawing/2014/main" id="{FCF3C9A9-149B-AB0E-E17A-A20DDAF7F8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C204B0-9823-7824-3674-3C7D0BFCA1E3}"/>
              </a:ext>
            </a:extLst>
          </p:cNvPr>
          <p:cNvSpPr>
            <a:spLocks noGrp="1"/>
          </p:cNvSpPr>
          <p:nvPr>
            <p:ph type="sldNum" sz="quarter" idx="12"/>
          </p:nvPr>
        </p:nvSpPr>
        <p:spPr/>
        <p:txBody>
          <a:bodyPr/>
          <a:lstStyle/>
          <a:p>
            <a:fld id="{47B7E3D2-4F9D-45F8-82D9-7AEFC4BD87E3}" type="slidenum">
              <a:rPr lang="en-US" smtClean="0"/>
              <a:t>‹#›</a:t>
            </a:fld>
            <a:endParaRPr lang="en-US"/>
          </a:p>
        </p:txBody>
      </p:sp>
    </p:spTree>
    <p:extLst>
      <p:ext uri="{BB962C8B-B14F-4D97-AF65-F5344CB8AC3E}">
        <p14:creationId xmlns:p14="http://schemas.microsoft.com/office/powerpoint/2010/main" val="9193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9683A-974C-D3C2-225B-F29A58721A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10DC81-9E2E-FF5A-98B3-CC65BB4D4F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52B7BB-39EF-7957-EBE3-43E5D1CB0BAB}"/>
              </a:ext>
            </a:extLst>
          </p:cNvPr>
          <p:cNvSpPr>
            <a:spLocks noGrp="1"/>
          </p:cNvSpPr>
          <p:nvPr>
            <p:ph type="dt" sz="half" idx="10"/>
          </p:nvPr>
        </p:nvSpPr>
        <p:spPr/>
        <p:txBody>
          <a:bodyPr/>
          <a:lstStyle/>
          <a:p>
            <a:fld id="{CF190C6C-6CD0-475A-AD44-58129E2AB958}" type="datetimeFigureOut">
              <a:rPr lang="en-US" smtClean="0"/>
              <a:t>10/7/2022</a:t>
            </a:fld>
            <a:endParaRPr lang="en-US"/>
          </a:p>
        </p:txBody>
      </p:sp>
      <p:sp>
        <p:nvSpPr>
          <p:cNvPr id="5" name="Footer Placeholder 4">
            <a:extLst>
              <a:ext uri="{FF2B5EF4-FFF2-40B4-BE49-F238E27FC236}">
                <a16:creationId xmlns:a16="http://schemas.microsoft.com/office/drawing/2014/main" id="{29C142A3-438D-D58F-5171-ECDFD30CF1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A61EA7-FFD1-C4AC-FB8D-2C48885DF033}"/>
              </a:ext>
            </a:extLst>
          </p:cNvPr>
          <p:cNvSpPr>
            <a:spLocks noGrp="1"/>
          </p:cNvSpPr>
          <p:nvPr>
            <p:ph type="sldNum" sz="quarter" idx="12"/>
          </p:nvPr>
        </p:nvSpPr>
        <p:spPr/>
        <p:txBody>
          <a:bodyPr/>
          <a:lstStyle/>
          <a:p>
            <a:fld id="{47B7E3D2-4F9D-45F8-82D9-7AEFC4BD87E3}" type="slidenum">
              <a:rPr lang="en-US" smtClean="0"/>
              <a:t>‹#›</a:t>
            </a:fld>
            <a:endParaRPr lang="en-US"/>
          </a:p>
        </p:txBody>
      </p:sp>
    </p:spTree>
    <p:extLst>
      <p:ext uri="{BB962C8B-B14F-4D97-AF65-F5344CB8AC3E}">
        <p14:creationId xmlns:p14="http://schemas.microsoft.com/office/powerpoint/2010/main" val="1152660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4051C1-E812-52C3-6279-E9B93927A2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B2A710-5968-F8B9-43D0-65BF024D7C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67D37-F203-3A6C-A568-D23918E67B9F}"/>
              </a:ext>
            </a:extLst>
          </p:cNvPr>
          <p:cNvSpPr>
            <a:spLocks noGrp="1"/>
          </p:cNvSpPr>
          <p:nvPr>
            <p:ph type="dt" sz="half" idx="10"/>
          </p:nvPr>
        </p:nvSpPr>
        <p:spPr/>
        <p:txBody>
          <a:bodyPr/>
          <a:lstStyle/>
          <a:p>
            <a:fld id="{CF190C6C-6CD0-475A-AD44-58129E2AB958}" type="datetimeFigureOut">
              <a:rPr lang="en-US" smtClean="0"/>
              <a:t>10/7/2022</a:t>
            </a:fld>
            <a:endParaRPr lang="en-US"/>
          </a:p>
        </p:txBody>
      </p:sp>
      <p:sp>
        <p:nvSpPr>
          <p:cNvPr id="5" name="Footer Placeholder 4">
            <a:extLst>
              <a:ext uri="{FF2B5EF4-FFF2-40B4-BE49-F238E27FC236}">
                <a16:creationId xmlns:a16="http://schemas.microsoft.com/office/drawing/2014/main" id="{B39D219B-3F9E-AAA9-2F67-F66F408478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6A1E0C-5DFA-B4A5-EC47-E46C5E83A896}"/>
              </a:ext>
            </a:extLst>
          </p:cNvPr>
          <p:cNvSpPr>
            <a:spLocks noGrp="1"/>
          </p:cNvSpPr>
          <p:nvPr>
            <p:ph type="sldNum" sz="quarter" idx="12"/>
          </p:nvPr>
        </p:nvSpPr>
        <p:spPr/>
        <p:txBody>
          <a:bodyPr/>
          <a:lstStyle/>
          <a:p>
            <a:fld id="{47B7E3D2-4F9D-45F8-82D9-7AEFC4BD87E3}" type="slidenum">
              <a:rPr lang="en-US" smtClean="0"/>
              <a:t>‹#›</a:t>
            </a:fld>
            <a:endParaRPr lang="en-US"/>
          </a:p>
        </p:txBody>
      </p:sp>
    </p:spTree>
    <p:extLst>
      <p:ext uri="{BB962C8B-B14F-4D97-AF65-F5344CB8AC3E}">
        <p14:creationId xmlns:p14="http://schemas.microsoft.com/office/powerpoint/2010/main" val="3187184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C60C7-CFC4-AF05-54C8-211833A61C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D834A7-BAEB-6905-469F-0E26354A50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31423A-32A7-4FAB-CECB-72B57F763069}"/>
              </a:ext>
            </a:extLst>
          </p:cNvPr>
          <p:cNvSpPr>
            <a:spLocks noGrp="1"/>
          </p:cNvSpPr>
          <p:nvPr>
            <p:ph type="dt" sz="half" idx="10"/>
          </p:nvPr>
        </p:nvSpPr>
        <p:spPr/>
        <p:txBody>
          <a:bodyPr/>
          <a:lstStyle/>
          <a:p>
            <a:fld id="{CF190C6C-6CD0-475A-AD44-58129E2AB958}" type="datetimeFigureOut">
              <a:rPr lang="en-US" smtClean="0"/>
              <a:t>10/7/2022</a:t>
            </a:fld>
            <a:endParaRPr lang="en-US"/>
          </a:p>
        </p:txBody>
      </p:sp>
      <p:sp>
        <p:nvSpPr>
          <p:cNvPr id="5" name="Footer Placeholder 4">
            <a:extLst>
              <a:ext uri="{FF2B5EF4-FFF2-40B4-BE49-F238E27FC236}">
                <a16:creationId xmlns:a16="http://schemas.microsoft.com/office/drawing/2014/main" id="{EE22D809-A948-756C-25FF-74C92AF814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BE87D-6B54-BF90-7DB8-F57BD7965861}"/>
              </a:ext>
            </a:extLst>
          </p:cNvPr>
          <p:cNvSpPr>
            <a:spLocks noGrp="1"/>
          </p:cNvSpPr>
          <p:nvPr>
            <p:ph type="sldNum" sz="quarter" idx="12"/>
          </p:nvPr>
        </p:nvSpPr>
        <p:spPr/>
        <p:txBody>
          <a:bodyPr/>
          <a:lstStyle/>
          <a:p>
            <a:fld id="{47B7E3D2-4F9D-45F8-82D9-7AEFC4BD87E3}" type="slidenum">
              <a:rPr lang="en-US" smtClean="0"/>
              <a:t>‹#›</a:t>
            </a:fld>
            <a:endParaRPr lang="en-US"/>
          </a:p>
        </p:txBody>
      </p:sp>
    </p:spTree>
    <p:extLst>
      <p:ext uri="{BB962C8B-B14F-4D97-AF65-F5344CB8AC3E}">
        <p14:creationId xmlns:p14="http://schemas.microsoft.com/office/powerpoint/2010/main" val="1233347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B872A-094C-A94D-7CD0-33720E792D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D6C078-1CD3-61B8-7DB0-FF3AA1C6A0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427F74-3647-82B2-A30E-7B7F52351F68}"/>
              </a:ext>
            </a:extLst>
          </p:cNvPr>
          <p:cNvSpPr>
            <a:spLocks noGrp="1"/>
          </p:cNvSpPr>
          <p:nvPr>
            <p:ph type="dt" sz="half" idx="10"/>
          </p:nvPr>
        </p:nvSpPr>
        <p:spPr/>
        <p:txBody>
          <a:bodyPr/>
          <a:lstStyle/>
          <a:p>
            <a:fld id="{CF190C6C-6CD0-475A-AD44-58129E2AB958}" type="datetimeFigureOut">
              <a:rPr lang="en-US" smtClean="0"/>
              <a:t>10/7/2022</a:t>
            </a:fld>
            <a:endParaRPr lang="en-US"/>
          </a:p>
        </p:txBody>
      </p:sp>
      <p:sp>
        <p:nvSpPr>
          <p:cNvPr id="5" name="Footer Placeholder 4">
            <a:extLst>
              <a:ext uri="{FF2B5EF4-FFF2-40B4-BE49-F238E27FC236}">
                <a16:creationId xmlns:a16="http://schemas.microsoft.com/office/drawing/2014/main" id="{E6B527A1-EB7D-080B-64E2-9ECCE7E5A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C77B22-1A0F-53CF-D446-BA7A2D7A080A}"/>
              </a:ext>
            </a:extLst>
          </p:cNvPr>
          <p:cNvSpPr>
            <a:spLocks noGrp="1"/>
          </p:cNvSpPr>
          <p:nvPr>
            <p:ph type="sldNum" sz="quarter" idx="12"/>
          </p:nvPr>
        </p:nvSpPr>
        <p:spPr/>
        <p:txBody>
          <a:bodyPr/>
          <a:lstStyle/>
          <a:p>
            <a:fld id="{47B7E3D2-4F9D-45F8-82D9-7AEFC4BD87E3}" type="slidenum">
              <a:rPr lang="en-US" smtClean="0"/>
              <a:t>‹#›</a:t>
            </a:fld>
            <a:endParaRPr lang="en-US"/>
          </a:p>
        </p:txBody>
      </p:sp>
    </p:spTree>
    <p:extLst>
      <p:ext uri="{BB962C8B-B14F-4D97-AF65-F5344CB8AC3E}">
        <p14:creationId xmlns:p14="http://schemas.microsoft.com/office/powerpoint/2010/main" val="635681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2073-A281-E4CD-EE50-3E7A270620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936A6A-22E8-F1C4-81A4-5977D39185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BFA5EE-FC9A-F3AF-1607-E883E6D3F6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2DA08D-6E28-B126-89CA-EC10F4C4CF99}"/>
              </a:ext>
            </a:extLst>
          </p:cNvPr>
          <p:cNvSpPr>
            <a:spLocks noGrp="1"/>
          </p:cNvSpPr>
          <p:nvPr>
            <p:ph type="dt" sz="half" idx="10"/>
          </p:nvPr>
        </p:nvSpPr>
        <p:spPr/>
        <p:txBody>
          <a:bodyPr/>
          <a:lstStyle/>
          <a:p>
            <a:fld id="{CF190C6C-6CD0-475A-AD44-58129E2AB958}" type="datetimeFigureOut">
              <a:rPr lang="en-US" smtClean="0"/>
              <a:t>10/7/2022</a:t>
            </a:fld>
            <a:endParaRPr lang="en-US"/>
          </a:p>
        </p:txBody>
      </p:sp>
      <p:sp>
        <p:nvSpPr>
          <p:cNvPr id="6" name="Footer Placeholder 5">
            <a:extLst>
              <a:ext uri="{FF2B5EF4-FFF2-40B4-BE49-F238E27FC236}">
                <a16:creationId xmlns:a16="http://schemas.microsoft.com/office/drawing/2014/main" id="{5A2E3442-771C-B296-A5DE-2CFF82560D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2BF5C4-EBC5-9BD6-6C13-7809F46167A7}"/>
              </a:ext>
            </a:extLst>
          </p:cNvPr>
          <p:cNvSpPr>
            <a:spLocks noGrp="1"/>
          </p:cNvSpPr>
          <p:nvPr>
            <p:ph type="sldNum" sz="quarter" idx="12"/>
          </p:nvPr>
        </p:nvSpPr>
        <p:spPr/>
        <p:txBody>
          <a:bodyPr/>
          <a:lstStyle/>
          <a:p>
            <a:fld id="{47B7E3D2-4F9D-45F8-82D9-7AEFC4BD87E3}" type="slidenum">
              <a:rPr lang="en-US" smtClean="0"/>
              <a:t>‹#›</a:t>
            </a:fld>
            <a:endParaRPr lang="en-US"/>
          </a:p>
        </p:txBody>
      </p:sp>
    </p:spTree>
    <p:extLst>
      <p:ext uri="{BB962C8B-B14F-4D97-AF65-F5344CB8AC3E}">
        <p14:creationId xmlns:p14="http://schemas.microsoft.com/office/powerpoint/2010/main" val="25858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30F3A-4155-18B5-D38F-FEF1577DFC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F37794-2D7C-FDA6-5EEC-D5A503BB99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90CE21-FE0A-C225-E6CF-646C3D6145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C99A0C-8B83-A4F8-F790-7B0220B034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D91B82-94C0-D056-4514-75459E780C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8FEF30-AF95-D73A-3403-1002BCB10CC3}"/>
              </a:ext>
            </a:extLst>
          </p:cNvPr>
          <p:cNvSpPr>
            <a:spLocks noGrp="1"/>
          </p:cNvSpPr>
          <p:nvPr>
            <p:ph type="dt" sz="half" idx="10"/>
          </p:nvPr>
        </p:nvSpPr>
        <p:spPr/>
        <p:txBody>
          <a:bodyPr/>
          <a:lstStyle/>
          <a:p>
            <a:fld id="{CF190C6C-6CD0-475A-AD44-58129E2AB958}" type="datetimeFigureOut">
              <a:rPr lang="en-US" smtClean="0"/>
              <a:t>10/7/2022</a:t>
            </a:fld>
            <a:endParaRPr lang="en-US"/>
          </a:p>
        </p:txBody>
      </p:sp>
      <p:sp>
        <p:nvSpPr>
          <p:cNvPr id="8" name="Footer Placeholder 7">
            <a:extLst>
              <a:ext uri="{FF2B5EF4-FFF2-40B4-BE49-F238E27FC236}">
                <a16:creationId xmlns:a16="http://schemas.microsoft.com/office/drawing/2014/main" id="{AAEFE349-F9B2-CBAB-237F-31004837E0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EEA63E-0DC9-96F7-9F5E-F69A52CE0DC3}"/>
              </a:ext>
            </a:extLst>
          </p:cNvPr>
          <p:cNvSpPr>
            <a:spLocks noGrp="1"/>
          </p:cNvSpPr>
          <p:nvPr>
            <p:ph type="sldNum" sz="quarter" idx="12"/>
          </p:nvPr>
        </p:nvSpPr>
        <p:spPr/>
        <p:txBody>
          <a:bodyPr/>
          <a:lstStyle/>
          <a:p>
            <a:fld id="{47B7E3D2-4F9D-45F8-82D9-7AEFC4BD87E3}" type="slidenum">
              <a:rPr lang="en-US" smtClean="0"/>
              <a:t>‹#›</a:t>
            </a:fld>
            <a:endParaRPr lang="en-US"/>
          </a:p>
        </p:txBody>
      </p:sp>
    </p:spTree>
    <p:extLst>
      <p:ext uri="{BB962C8B-B14F-4D97-AF65-F5344CB8AC3E}">
        <p14:creationId xmlns:p14="http://schemas.microsoft.com/office/powerpoint/2010/main" val="89118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58494-B470-23E8-0933-29151C5A6C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747645-23C1-6DEE-0CEC-F356C7EB2398}"/>
              </a:ext>
            </a:extLst>
          </p:cNvPr>
          <p:cNvSpPr>
            <a:spLocks noGrp="1"/>
          </p:cNvSpPr>
          <p:nvPr>
            <p:ph type="dt" sz="half" idx="10"/>
          </p:nvPr>
        </p:nvSpPr>
        <p:spPr/>
        <p:txBody>
          <a:bodyPr/>
          <a:lstStyle/>
          <a:p>
            <a:fld id="{CF190C6C-6CD0-475A-AD44-58129E2AB958}" type="datetimeFigureOut">
              <a:rPr lang="en-US" smtClean="0"/>
              <a:t>10/7/2022</a:t>
            </a:fld>
            <a:endParaRPr lang="en-US"/>
          </a:p>
        </p:txBody>
      </p:sp>
      <p:sp>
        <p:nvSpPr>
          <p:cNvPr id="4" name="Footer Placeholder 3">
            <a:extLst>
              <a:ext uri="{FF2B5EF4-FFF2-40B4-BE49-F238E27FC236}">
                <a16:creationId xmlns:a16="http://schemas.microsoft.com/office/drawing/2014/main" id="{5319CEB6-6BD9-41F3-0CD5-B26DF1150D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31EDBA-BFEF-4BFB-B2B0-C168EAC3C40C}"/>
              </a:ext>
            </a:extLst>
          </p:cNvPr>
          <p:cNvSpPr>
            <a:spLocks noGrp="1"/>
          </p:cNvSpPr>
          <p:nvPr>
            <p:ph type="sldNum" sz="quarter" idx="12"/>
          </p:nvPr>
        </p:nvSpPr>
        <p:spPr/>
        <p:txBody>
          <a:bodyPr/>
          <a:lstStyle/>
          <a:p>
            <a:fld id="{47B7E3D2-4F9D-45F8-82D9-7AEFC4BD87E3}" type="slidenum">
              <a:rPr lang="en-US" smtClean="0"/>
              <a:t>‹#›</a:t>
            </a:fld>
            <a:endParaRPr lang="en-US"/>
          </a:p>
        </p:txBody>
      </p:sp>
    </p:spTree>
    <p:extLst>
      <p:ext uri="{BB962C8B-B14F-4D97-AF65-F5344CB8AC3E}">
        <p14:creationId xmlns:p14="http://schemas.microsoft.com/office/powerpoint/2010/main" val="342704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C848B0-5907-EC80-1AC5-A7D52D9A9A82}"/>
              </a:ext>
            </a:extLst>
          </p:cNvPr>
          <p:cNvSpPr>
            <a:spLocks noGrp="1"/>
          </p:cNvSpPr>
          <p:nvPr>
            <p:ph type="dt" sz="half" idx="10"/>
          </p:nvPr>
        </p:nvSpPr>
        <p:spPr/>
        <p:txBody>
          <a:bodyPr/>
          <a:lstStyle/>
          <a:p>
            <a:fld id="{CF190C6C-6CD0-475A-AD44-58129E2AB958}" type="datetimeFigureOut">
              <a:rPr lang="en-US" smtClean="0"/>
              <a:t>10/7/2022</a:t>
            </a:fld>
            <a:endParaRPr lang="en-US"/>
          </a:p>
        </p:txBody>
      </p:sp>
      <p:sp>
        <p:nvSpPr>
          <p:cNvPr id="3" name="Footer Placeholder 2">
            <a:extLst>
              <a:ext uri="{FF2B5EF4-FFF2-40B4-BE49-F238E27FC236}">
                <a16:creationId xmlns:a16="http://schemas.microsoft.com/office/drawing/2014/main" id="{F30B12C2-B0C0-B990-E53D-6D5AC5BFE3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7C4381-4596-45FB-7051-FB80D7B1EB38}"/>
              </a:ext>
            </a:extLst>
          </p:cNvPr>
          <p:cNvSpPr>
            <a:spLocks noGrp="1"/>
          </p:cNvSpPr>
          <p:nvPr>
            <p:ph type="sldNum" sz="quarter" idx="12"/>
          </p:nvPr>
        </p:nvSpPr>
        <p:spPr/>
        <p:txBody>
          <a:bodyPr/>
          <a:lstStyle/>
          <a:p>
            <a:fld id="{47B7E3D2-4F9D-45F8-82D9-7AEFC4BD87E3}" type="slidenum">
              <a:rPr lang="en-US" smtClean="0"/>
              <a:t>‹#›</a:t>
            </a:fld>
            <a:endParaRPr lang="en-US"/>
          </a:p>
        </p:txBody>
      </p:sp>
    </p:spTree>
    <p:extLst>
      <p:ext uri="{BB962C8B-B14F-4D97-AF65-F5344CB8AC3E}">
        <p14:creationId xmlns:p14="http://schemas.microsoft.com/office/powerpoint/2010/main" val="140891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FA94C-2AF5-CEEA-CC72-8DAD7DD29F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A31341-D359-4CC1-15DA-4506042115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FA0981-703F-709E-ADA3-DF31DDF50E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8F1282-8F53-F040-C9AE-B880C6B250BD}"/>
              </a:ext>
            </a:extLst>
          </p:cNvPr>
          <p:cNvSpPr>
            <a:spLocks noGrp="1"/>
          </p:cNvSpPr>
          <p:nvPr>
            <p:ph type="dt" sz="half" idx="10"/>
          </p:nvPr>
        </p:nvSpPr>
        <p:spPr/>
        <p:txBody>
          <a:bodyPr/>
          <a:lstStyle/>
          <a:p>
            <a:fld id="{CF190C6C-6CD0-475A-AD44-58129E2AB958}" type="datetimeFigureOut">
              <a:rPr lang="en-US" smtClean="0"/>
              <a:t>10/7/2022</a:t>
            </a:fld>
            <a:endParaRPr lang="en-US"/>
          </a:p>
        </p:txBody>
      </p:sp>
      <p:sp>
        <p:nvSpPr>
          <p:cNvPr id="6" name="Footer Placeholder 5">
            <a:extLst>
              <a:ext uri="{FF2B5EF4-FFF2-40B4-BE49-F238E27FC236}">
                <a16:creationId xmlns:a16="http://schemas.microsoft.com/office/drawing/2014/main" id="{97625BEB-1E60-C00B-8F39-7EF27F251B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1CA773-9867-7469-93B4-706F57847952}"/>
              </a:ext>
            </a:extLst>
          </p:cNvPr>
          <p:cNvSpPr>
            <a:spLocks noGrp="1"/>
          </p:cNvSpPr>
          <p:nvPr>
            <p:ph type="sldNum" sz="quarter" idx="12"/>
          </p:nvPr>
        </p:nvSpPr>
        <p:spPr/>
        <p:txBody>
          <a:bodyPr/>
          <a:lstStyle/>
          <a:p>
            <a:fld id="{47B7E3D2-4F9D-45F8-82D9-7AEFC4BD87E3}" type="slidenum">
              <a:rPr lang="en-US" smtClean="0"/>
              <a:t>‹#›</a:t>
            </a:fld>
            <a:endParaRPr lang="en-US"/>
          </a:p>
        </p:txBody>
      </p:sp>
    </p:spTree>
    <p:extLst>
      <p:ext uri="{BB962C8B-B14F-4D97-AF65-F5344CB8AC3E}">
        <p14:creationId xmlns:p14="http://schemas.microsoft.com/office/powerpoint/2010/main" val="3589464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B5351-482A-2ADD-CE43-ED6668925F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525F94-6630-7EE7-9AFB-6FAADCADDE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CB50D2-2C23-6ACC-48B0-CB1B21EE87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D978D9-44CD-7DE7-55EF-61C2EE2EEB18}"/>
              </a:ext>
            </a:extLst>
          </p:cNvPr>
          <p:cNvSpPr>
            <a:spLocks noGrp="1"/>
          </p:cNvSpPr>
          <p:nvPr>
            <p:ph type="dt" sz="half" idx="10"/>
          </p:nvPr>
        </p:nvSpPr>
        <p:spPr/>
        <p:txBody>
          <a:bodyPr/>
          <a:lstStyle/>
          <a:p>
            <a:fld id="{CF190C6C-6CD0-475A-AD44-58129E2AB958}" type="datetimeFigureOut">
              <a:rPr lang="en-US" smtClean="0"/>
              <a:t>10/7/2022</a:t>
            </a:fld>
            <a:endParaRPr lang="en-US"/>
          </a:p>
        </p:txBody>
      </p:sp>
      <p:sp>
        <p:nvSpPr>
          <p:cNvPr id="6" name="Footer Placeholder 5">
            <a:extLst>
              <a:ext uri="{FF2B5EF4-FFF2-40B4-BE49-F238E27FC236}">
                <a16:creationId xmlns:a16="http://schemas.microsoft.com/office/drawing/2014/main" id="{539A4BDD-96F5-E3FA-DBE5-042AA87F88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6D32A2-FA7E-44DA-4487-086C7A9C0DA6}"/>
              </a:ext>
            </a:extLst>
          </p:cNvPr>
          <p:cNvSpPr>
            <a:spLocks noGrp="1"/>
          </p:cNvSpPr>
          <p:nvPr>
            <p:ph type="sldNum" sz="quarter" idx="12"/>
          </p:nvPr>
        </p:nvSpPr>
        <p:spPr/>
        <p:txBody>
          <a:bodyPr/>
          <a:lstStyle/>
          <a:p>
            <a:fld id="{47B7E3D2-4F9D-45F8-82D9-7AEFC4BD87E3}" type="slidenum">
              <a:rPr lang="en-US" smtClean="0"/>
              <a:t>‹#›</a:t>
            </a:fld>
            <a:endParaRPr lang="en-US"/>
          </a:p>
        </p:txBody>
      </p:sp>
    </p:spTree>
    <p:extLst>
      <p:ext uri="{BB962C8B-B14F-4D97-AF65-F5344CB8AC3E}">
        <p14:creationId xmlns:p14="http://schemas.microsoft.com/office/powerpoint/2010/main" val="1908646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C2F65-E25B-B4AD-71DE-6C8F8D9FA2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C8798C-0B0A-EEE0-418D-03C35CB2D6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FBAE5-C569-4581-1ADA-CB00B6A256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90C6C-6CD0-475A-AD44-58129E2AB958}" type="datetimeFigureOut">
              <a:rPr lang="en-US" smtClean="0"/>
              <a:t>10/7/2022</a:t>
            </a:fld>
            <a:endParaRPr lang="en-US"/>
          </a:p>
        </p:txBody>
      </p:sp>
      <p:sp>
        <p:nvSpPr>
          <p:cNvPr id="5" name="Footer Placeholder 4">
            <a:extLst>
              <a:ext uri="{FF2B5EF4-FFF2-40B4-BE49-F238E27FC236}">
                <a16:creationId xmlns:a16="http://schemas.microsoft.com/office/drawing/2014/main" id="{63D0D41A-2E5B-DBD2-D147-B2443DB940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6DD5BB-F807-ADB8-7D58-5B5ED121A0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7E3D2-4F9D-45F8-82D9-7AEFC4BD87E3}" type="slidenum">
              <a:rPr lang="en-US" smtClean="0"/>
              <a:t>‹#›</a:t>
            </a:fld>
            <a:endParaRPr lang="en-US"/>
          </a:p>
        </p:txBody>
      </p:sp>
    </p:spTree>
    <p:extLst>
      <p:ext uri="{BB962C8B-B14F-4D97-AF65-F5344CB8AC3E}">
        <p14:creationId xmlns:p14="http://schemas.microsoft.com/office/powerpoint/2010/main" val="3466227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F15BB-211E-5396-DB38-D18138519919}"/>
              </a:ext>
            </a:extLst>
          </p:cNvPr>
          <p:cNvSpPr>
            <a:spLocks noGrp="1"/>
          </p:cNvSpPr>
          <p:nvPr>
            <p:ph type="ctrTitle"/>
          </p:nvPr>
        </p:nvSpPr>
        <p:spPr/>
        <p:txBody>
          <a:bodyPr/>
          <a:lstStyle/>
          <a:p>
            <a:r>
              <a:rPr lang="en-US" dirty="0"/>
              <a:t>EMTC B10</a:t>
            </a:r>
          </a:p>
        </p:txBody>
      </p:sp>
      <p:sp>
        <p:nvSpPr>
          <p:cNvPr id="3" name="Subtitle 2">
            <a:extLst>
              <a:ext uri="{FF2B5EF4-FFF2-40B4-BE49-F238E27FC236}">
                <a16:creationId xmlns:a16="http://schemas.microsoft.com/office/drawing/2014/main" id="{C68BC73B-F36F-D8E0-5E5B-C422881B9784}"/>
              </a:ext>
            </a:extLst>
          </p:cNvPr>
          <p:cNvSpPr>
            <a:spLocks noGrp="1"/>
          </p:cNvSpPr>
          <p:nvPr>
            <p:ph type="subTitle" idx="1"/>
          </p:nvPr>
        </p:nvSpPr>
        <p:spPr/>
        <p:txBody>
          <a:bodyPr/>
          <a:lstStyle/>
          <a:p>
            <a:r>
              <a:rPr lang="en-US" dirty="0"/>
              <a:t>A Course Modality Comparison of SLO-3(4) and Student Success Metrics</a:t>
            </a:r>
          </a:p>
        </p:txBody>
      </p:sp>
    </p:spTree>
    <p:extLst>
      <p:ext uri="{BB962C8B-B14F-4D97-AF65-F5344CB8AC3E}">
        <p14:creationId xmlns:p14="http://schemas.microsoft.com/office/powerpoint/2010/main" val="1646157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F0DC0-FBFF-41C7-532C-2FFFF5575EA0}"/>
              </a:ext>
            </a:extLst>
          </p:cNvPr>
          <p:cNvSpPr>
            <a:spLocks noGrp="1"/>
          </p:cNvSpPr>
          <p:nvPr>
            <p:ph type="title"/>
          </p:nvPr>
        </p:nvSpPr>
        <p:spPr/>
        <p:txBody>
          <a:bodyPr/>
          <a:lstStyle/>
          <a:p>
            <a:r>
              <a:rPr lang="en-US" dirty="0"/>
              <a:t>SLO-3 (4 previously)</a:t>
            </a:r>
          </a:p>
        </p:txBody>
      </p:sp>
      <p:sp>
        <p:nvSpPr>
          <p:cNvPr id="3" name="Content Placeholder 2">
            <a:extLst>
              <a:ext uri="{FF2B5EF4-FFF2-40B4-BE49-F238E27FC236}">
                <a16:creationId xmlns:a16="http://schemas.microsoft.com/office/drawing/2014/main" id="{D6289E13-8CFA-71A9-266D-7D55F99E7215}"/>
              </a:ext>
            </a:extLst>
          </p:cNvPr>
          <p:cNvSpPr>
            <a:spLocks noGrp="1"/>
          </p:cNvSpPr>
          <p:nvPr>
            <p:ph idx="1"/>
          </p:nvPr>
        </p:nvSpPr>
        <p:spPr/>
        <p:txBody>
          <a:bodyPr>
            <a:normAutofit/>
          </a:bodyPr>
          <a:lstStyle/>
          <a:p>
            <a:r>
              <a:rPr lang="en-US" sz="2400" i="0" dirty="0">
                <a:solidFill>
                  <a:srgbClr val="333333"/>
                </a:solidFill>
                <a:effectLst/>
                <a:latin typeface="Arial" panose="020B0604020202020204" pitchFamily="34" charset="0"/>
                <a:cs typeface="Arial" panose="020B0604020202020204" pitchFamily="34" charset="0"/>
              </a:rPr>
              <a:t>3.) Upon successful completion of the course, the student will be able to apply their knowledge of the changes in cells, tissues, and organs that occur with cellular adaptation, injury, aging, death, and other pathophysiological principals to treat patients in the field.</a:t>
            </a:r>
          </a:p>
          <a:p>
            <a:endParaRPr lang="en-US" sz="2400" dirty="0">
              <a:solidFill>
                <a:srgbClr val="333333"/>
              </a:solidFill>
              <a:latin typeface="Arial" panose="020B0604020202020204" pitchFamily="34" charset="0"/>
              <a:cs typeface="Arial" panose="020B0604020202020204" pitchFamily="34" charset="0"/>
            </a:endParaRPr>
          </a:p>
          <a:p>
            <a:r>
              <a:rPr lang="en-US" sz="2400" i="1" dirty="0">
                <a:solidFill>
                  <a:srgbClr val="333333"/>
                </a:solidFill>
                <a:latin typeface="Arial" panose="020B0604020202020204" pitchFamily="34" charset="0"/>
                <a:cs typeface="Arial" panose="020B0604020202020204" pitchFamily="34" charset="0"/>
              </a:rPr>
              <a:t>Note: Our course SLOs have undergone several revisions in recent years. The core language of this SLO relating to A&amp;P, and </a:t>
            </a:r>
            <a:r>
              <a:rPr lang="en-US" sz="2400" i="1" dirty="0" err="1">
                <a:solidFill>
                  <a:srgbClr val="333333"/>
                </a:solidFill>
                <a:latin typeface="Arial" panose="020B0604020202020204" pitchFamily="34" charset="0"/>
                <a:cs typeface="Arial" panose="020B0604020202020204" pitchFamily="34" charset="0"/>
              </a:rPr>
              <a:t>patho</a:t>
            </a:r>
            <a:r>
              <a:rPr lang="en-US" sz="2400" i="1" dirty="0">
                <a:solidFill>
                  <a:srgbClr val="333333"/>
                </a:solidFill>
                <a:latin typeface="Arial" panose="020B0604020202020204" pitchFamily="34" charset="0"/>
                <a:cs typeface="Arial" panose="020B0604020202020204" pitchFamily="34" charset="0"/>
              </a:rPr>
              <a:t> principles have remained relatively similar for comparison. </a:t>
            </a:r>
            <a:endParaRPr lang="en-US" sz="2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674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4A6ED-9171-13D4-F309-E6AD023885AE}"/>
              </a:ext>
            </a:extLst>
          </p:cNvPr>
          <p:cNvSpPr>
            <a:spLocks noGrp="1"/>
          </p:cNvSpPr>
          <p:nvPr>
            <p:ph type="title"/>
          </p:nvPr>
        </p:nvSpPr>
        <p:spPr/>
        <p:txBody>
          <a:bodyPr/>
          <a:lstStyle/>
          <a:p>
            <a:r>
              <a:rPr lang="en-US" dirty="0"/>
              <a:t>Assessment Tool Used</a:t>
            </a:r>
          </a:p>
        </p:txBody>
      </p:sp>
      <p:sp>
        <p:nvSpPr>
          <p:cNvPr id="3" name="Content Placeholder 2">
            <a:extLst>
              <a:ext uri="{FF2B5EF4-FFF2-40B4-BE49-F238E27FC236}">
                <a16:creationId xmlns:a16="http://schemas.microsoft.com/office/drawing/2014/main" id="{A6447E9A-AE62-686B-44D9-91C2017570A5}"/>
              </a:ext>
            </a:extLst>
          </p:cNvPr>
          <p:cNvSpPr>
            <a:spLocks noGrp="1"/>
          </p:cNvSpPr>
          <p:nvPr>
            <p:ph idx="1"/>
          </p:nvPr>
        </p:nvSpPr>
        <p:spPr/>
        <p:txBody>
          <a:bodyPr/>
          <a:lstStyle/>
          <a:p>
            <a:r>
              <a:rPr lang="en-US" dirty="0"/>
              <a:t>All EMTC B10, Section 1 Exams are based on A&amp;P and </a:t>
            </a:r>
            <a:r>
              <a:rPr lang="en-US" dirty="0" err="1"/>
              <a:t>patho</a:t>
            </a:r>
            <a:r>
              <a:rPr lang="en-US" dirty="0"/>
              <a:t> principles</a:t>
            </a:r>
          </a:p>
        </p:txBody>
      </p:sp>
    </p:spTree>
    <p:extLst>
      <p:ext uri="{BB962C8B-B14F-4D97-AF65-F5344CB8AC3E}">
        <p14:creationId xmlns:p14="http://schemas.microsoft.com/office/powerpoint/2010/main" val="857119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07160-53E3-4409-8F45-ED13BFF5C39C}"/>
              </a:ext>
            </a:extLst>
          </p:cNvPr>
          <p:cNvSpPr>
            <a:spLocks noGrp="1"/>
          </p:cNvSpPr>
          <p:nvPr>
            <p:ph type="title"/>
          </p:nvPr>
        </p:nvSpPr>
        <p:spPr/>
        <p:txBody>
          <a:bodyPr/>
          <a:lstStyle/>
          <a:p>
            <a:r>
              <a:rPr lang="en-US" dirty="0"/>
              <a:t>SLO Data</a:t>
            </a:r>
          </a:p>
        </p:txBody>
      </p:sp>
      <p:graphicFrame>
        <p:nvGraphicFramePr>
          <p:cNvPr id="4" name="Table 4">
            <a:extLst>
              <a:ext uri="{FF2B5EF4-FFF2-40B4-BE49-F238E27FC236}">
                <a16:creationId xmlns:a16="http://schemas.microsoft.com/office/drawing/2014/main" id="{E782B0DE-BDD6-8127-0985-50610BAAAD7D}"/>
              </a:ext>
            </a:extLst>
          </p:cNvPr>
          <p:cNvGraphicFramePr>
            <a:graphicFrameLocks noGrp="1"/>
          </p:cNvGraphicFramePr>
          <p:nvPr>
            <p:ph idx="1"/>
            <p:extLst>
              <p:ext uri="{D42A27DB-BD31-4B8C-83A1-F6EECF244321}">
                <p14:modId xmlns:p14="http://schemas.microsoft.com/office/powerpoint/2010/main" val="2036509354"/>
              </p:ext>
            </p:extLst>
          </p:nvPr>
        </p:nvGraphicFramePr>
        <p:xfrm>
          <a:off x="838200" y="1825625"/>
          <a:ext cx="10515600" cy="2225040"/>
        </p:xfrm>
        <a:graphic>
          <a:graphicData uri="http://schemas.openxmlformats.org/drawingml/2006/table">
            <a:tbl>
              <a:tblPr firstRow="1" bandRow="1">
                <a:tableStyleId>{5C22544A-7EE6-4342-B048-85BDC9FD1C3A}</a:tableStyleId>
              </a:tblPr>
              <a:tblGrid>
                <a:gridCol w="1314450">
                  <a:extLst>
                    <a:ext uri="{9D8B030D-6E8A-4147-A177-3AD203B41FA5}">
                      <a16:colId xmlns:a16="http://schemas.microsoft.com/office/drawing/2014/main" val="4059103209"/>
                    </a:ext>
                  </a:extLst>
                </a:gridCol>
                <a:gridCol w="1314450">
                  <a:extLst>
                    <a:ext uri="{9D8B030D-6E8A-4147-A177-3AD203B41FA5}">
                      <a16:colId xmlns:a16="http://schemas.microsoft.com/office/drawing/2014/main" val="3053090409"/>
                    </a:ext>
                  </a:extLst>
                </a:gridCol>
                <a:gridCol w="1314450">
                  <a:extLst>
                    <a:ext uri="{9D8B030D-6E8A-4147-A177-3AD203B41FA5}">
                      <a16:colId xmlns:a16="http://schemas.microsoft.com/office/drawing/2014/main" val="2487529539"/>
                    </a:ext>
                  </a:extLst>
                </a:gridCol>
                <a:gridCol w="1314450">
                  <a:extLst>
                    <a:ext uri="{9D8B030D-6E8A-4147-A177-3AD203B41FA5}">
                      <a16:colId xmlns:a16="http://schemas.microsoft.com/office/drawing/2014/main" val="1650632266"/>
                    </a:ext>
                  </a:extLst>
                </a:gridCol>
                <a:gridCol w="1314450">
                  <a:extLst>
                    <a:ext uri="{9D8B030D-6E8A-4147-A177-3AD203B41FA5}">
                      <a16:colId xmlns:a16="http://schemas.microsoft.com/office/drawing/2014/main" val="1596870414"/>
                    </a:ext>
                  </a:extLst>
                </a:gridCol>
                <a:gridCol w="1314450">
                  <a:extLst>
                    <a:ext uri="{9D8B030D-6E8A-4147-A177-3AD203B41FA5}">
                      <a16:colId xmlns:a16="http://schemas.microsoft.com/office/drawing/2014/main" val="1005961679"/>
                    </a:ext>
                  </a:extLst>
                </a:gridCol>
                <a:gridCol w="1314450">
                  <a:extLst>
                    <a:ext uri="{9D8B030D-6E8A-4147-A177-3AD203B41FA5}">
                      <a16:colId xmlns:a16="http://schemas.microsoft.com/office/drawing/2014/main" val="459731991"/>
                    </a:ext>
                  </a:extLst>
                </a:gridCol>
                <a:gridCol w="1314450">
                  <a:extLst>
                    <a:ext uri="{9D8B030D-6E8A-4147-A177-3AD203B41FA5}">
                      <a16:colId xmlns:a16="http://schemas.microsoft.com/office/drawing/2014/main" val="1758860660"/>
                    </a:ext>
                  </a:extLst>
                </a:gridCol>
              </a:tblGrid>
              <a:tr h="370840">
                <a:tc>
                  <a:txBody>
                    <a:bodyPr/>
                    <a:lstStyle/>
                    <a:p>
                      <a:endParaRPr lang="en-US" dirty="0"/>
                    </a:p>
                  </a:txBody>
                  <a:tcPr/>
                </a:tc>
                <a:tc>
                  <a:txBody>
                    <a:bodyPr/>
                    <a:lstStyle/>
                    <a:p>
                      <a:r>
                        <a:rPr lang="en-US" dirty="0"/>
                        <a:t>Fall 2018</a:t>
                      </a:r>
                    </a:p>
                  </a:txBody>
                  <a:tcPr/>
                </a:tc>
                <a:tc>
                  <a:txBody>
                    <a:bodyPr/>
                    <a:lstStyle/>
                    <a:p>
                      <a:r>
                        <a:rPr lang="en-US" dirty="0"/>
                        <a:t>Fall 2019</a:t>
                      </a:r>
                    </a:p>
                  </a:txBody>
                  <a:tcPr/>
                </a:tc>
                <a:tc>
                  <a:txBody>
                    <a:bodyPr/>
                    <a:lstStyle/>
                    <a:p>
                      <a:r>
                        <a:rPr lang="en-US" dirty="0"/>
                        <a:t>Spring 2020</a:t>
                      </a:r>
                    </a:p>
                  </a:txBody>
                  <a:tcPr/>
                </a:tc>
                <a:tc>
                  <a:txBody>
                    <a:bodyPr/>
                    <a:lstStyle/>
                    <a:p>
                      <a:r>
                        <a:rPr lang="en-US" dirty="0"/>
                        <a:t>Fall 2020</a:t>
                      </a:r>
                    </a:p>
                  </a:txBody>
                  <a:tcPr/>
                </a:tc>
                <a:tc>
                  <a:txBody>
                    <a:bodyPr/>
                    <a:lstStyle/>
                    <a:p>
                      <a:r>
                        <a:rPr lang="en-US" dirty="0"/>
                        <a:t>Spring 2021</a:t>
                      </a:r>
                    </a:p>
                  </a:txBody>
                  <a:tcPr/>
                </a:tc>
                <a:tc>
                  <a:txBody>
                    <a:bodyPr/>
                    <a:lstStyle/>
                    <a:p>
                      <a:r>
                        <a:rPr lang="en-US" dirty="0"/>
                        <a:t>Fall 2021</a:t>
                      </a:r>
                    </a:p>
                  </a:txBody>
                  <a:tcPr/>
                </a:tc>
                <a:tc>
                  <a:txBody>
                    <a:bodyPr/>
                    <a:lstStyle/>
                    <a:p>
                      <a:r>
                        <a:rPr lang="en-US" dirty="0"/>
                        <a:t>Fall 2021</a:t>
                      </a:r>
                    </a:p>
                  </a:txBody>
                  <a:tcPr/>
                </a:tc>
                <a:extLst>
                  <a:ext uri="{0D108BD9-81ED-4DB2-BD59-A6C34878D82A}">
                    <a16:rowId xmlns:a16="http://schemas.microsoft.com/office/drawing/2014/main" val="2016679285"/>
                  </a:ext>
                </a:extLst>
              </a:tr>
              <a:tr h="370840">
                <a:tc>
                  <a:txBody>
                    <a:bodyPr/>
                    <a:lstStyle/>
                    <a:p>
                      <a:r>
                        <a:rPr lang="en-US" dirty="0"/>
                        <a:t>Exceeds</a:t>
                      </a:r>
                    </a:p>
                  </a:txBody>
                  <a:tcPr/>
                </a:tc>
                <a:tc>
                  <a:txBody>
                    <a:bodyPr/>
                    <a:lstStyle/>
                    <a:p>
                      <a:r>
                        <a:rPr lang="en-US" dirty="0"/>
                        <a:t>5</a:t>
                      </a:r>
                    </a:p>
                  </a:txBody>
                  <a:tcPr/>
                </a:tc>
                <a:tc>
                  <a:txBody>
                    <a:bodyPr/>
                    <a:lstStyle/>
                    <a:p>
                      <a:r>
                        <a:rPr lang="en-US" dirty="0"/>
                        <a:t>19</a:t>
                      </a:r>
                    </a:p>
                  </a:txBody>
                  <a:tcPr/>
                </a:tc>
                <a:tc>
                  <a:txBody>
                    <a:bodyPr/>
                    <a:lstStyle/>
                    <a:p>
                      <a:r>
                        <a:rPr lang="en-US" dirty="0"/>
                        <a:t>1</a:t>
                      </a:r>
                    </a:p>
                  </a:txBody>
                  <a:tcPr/>
                </a:tc>
                <a:tc>
                  <a:txBody>
                    <a:bodyPr/>
                    <a:lstStyle/>
                    <a:p>
                      <a:r>
                        <a:rPr lang="en-US" dirty="0"/>
                        <a:t>7</a:t>
                      </a:r>
                    </a:p>
                  </a:txBody>
                  <a:tcPr/>
                </a:tc>
                <a:tc>
                  <a:txBody>
                    <a:bodyPr/>
                    <a:lstStyle/>
                    <a:p>
                      <a:r>
                        <a:rPr lang="en-US" dirty="0"/>
                        <a:t>5</a:t>
                      </a:r>
                    </a:p>
                  </a:txBody>
                  <a:tcPr/>
                </a:tc>
                <a:tc>
                  <a:txBody>
                    <a:bodyPr/>
                    <a:lstStyle/>
                    <a:p>
                      <a:r>
                        <a:rPr lang="en-US" dirty="0"/>
                        <a:t>5</a:t>
                      </a:r>
                    </a:p>
                  </a:txBody>
                  <a:tcPr/>
                </a:tc>
                <a:tc>
                  <a:txBody>
                    <a:bodyPr/>
                    <a:lstStyle/>
                    <a:p>
                      <a:r>
                        <a:rPr lang="en-US" dirty="0"/>
                        <a:t>6</a:t>
                      </a:r>
                    </a:p>
                  </a:txBody>
                  <a:tcPr/>
                </a:tc>
                <a:extLst>
                  <a:ext uri="{0D108BD9-81ED-4DB2-BD59-A6C34878D82A}">
                    <a16:rowId xmlns:a16="http://schemas.microsoft.com/office/drawing/2014/main" val="3596704705"/>
                  </a:ext>
                </a:extLst>
              </a:tr>
              <a:tr h="370840">
                <a:tc>
                  <a:txBody>
                    <a:bodyPr/>
                    <a:lstStyle/>
                    <a:p>
                      <a:r>
                        <a:rPr lang="en-US" dirty="0"/>
                        <a:t>Meets</a:t>
                      </a:r>
                    </a:p>
                  </a:txBody>
                  <a:tcPr/>
                </a:tc>
                <a:tc>
                  <a:txBody>
                    <a:bodyPr/>
                    <a:lstStyle/>
                    <a:p>
                      <a:r>
                        <a:rPr lang="en-US" dirty="0"/>
                        <a:t>5</a:t>
                      </a:r>
                    </a:p>
                  </a:txBody>
                  <a:tcPr/>
                </a:tc>
                <a:tc>
                  <a:txBody>
                    <a:bodyPr/>
                    <a:lstStyle/>
                    <a:p>
                      <a:r>
                        <a:rPr lang="en-US" dirty="0"/>
                        <a:t>2</a:t>
                      </a:r>
                    </a:p>
                  </a:txBody>
                  <a:tcPr/>
                </a:tc>
                <a:tc>
                  <a:txBody>
                    <a:bodyPr/>
                    <a:lstStyle/>
                    <a:p>
                      <a:r>
                        <a:rPr lang="en-US" dirty="0"/>
                        <a:t>7</a:t>
                      </a:r>
                    </a:p>
                  </a:txBody>
                  <a:tcPr/>
                </a:tc>
                <a:tc>
                  <a:txBody>
                    <a:bodyPr/>
                    <a:lstStyle/>
                    <a:p>
                      <a:r>
                        <a:rPr lang="en-US" dirty="0"/>
                        <a:t>4</a:t>
                      </a:r>
                    </a:p>
                  </a:txBody>
                  <a:tcPr/>
                </a:tc>
                <a:tc>
                  <a:txBody>
                    <a:bodyPr/>
                    <a:lstStyle/>
                    <a:p>
                      <a:r>
                        <a:rPr lang="en-US" dirty="0"/>
                        <a:t>1</a:t>
                      </a:r>
                    </a:p>
                  </a:txBody>
                  <a:tcPr/>
                </a:tc>
                <a:tc>
                  <a:txBody>
                    <a:bodyPr/>
                    <a:lstStyle/>
                    <a:p>
                      <a:r>
                        <a:rPr lang="en-US" dirty="0"/>
                        <a:t>2</a:t>
                      </a:r>
                    </a:p>
                  </a:txBody>
                  <a:tcPr/>
                </a:tc>
                <a:tc>
                  <a:txBody>
                    <a:bodyPr/>
                    <a:lstStyle/>
                    <a:p>
                      <a:r>
                        <a:rPr lang="en-US" dirty="0"/>
                        <a:t>8</a:t>
                      </a:r>
                    </a:p>
                  </a:txBody>
                  <a:tcPr/>
                </a:tc>
                <a:extLst>
                  <a:ext uri="{0D108BD9-81ED-4DB2-BD59-A6C34878D82A}">
                    <a16:rowId xmlns:a16="http://schemas.microsoft.com/office/drawing/2014/main" val="1973797300"/>
                  </a:ext>
                </a:extLst>
              </a:tr>
              <a:tr h="370840">
                <a:tc>
                  <a:txBody>
                    <a:bodyPr/>
                    <a:lstStyle/>
                    <a:p>
                      <a:r>
                        <a:rPr lang="en-US" dirty="0"/>
                        <a:t>Not Meet</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r>
                        <a:rPr lang="en-US" dirty="0"/>
                        <a:t>2</a:t>
                      </a:r>
                    </a:p>
                  </a:txBody>
                  <a:tcPr/>
                </a:tc>
                <a:tc>
                  <a:txBody>
                    <a:bodyPr/>
                    <a:lstStyle/>
                    <a:p>
                      <a:r>
                        <a:rPr lang="en-US" dirty="0"/>
                        <a:t>1</a:t>
                      </a:r>
                    </a:p>
                  </a:txBody>
                  <a:tcPr/>
                </a:tc>
                <a:tc>
                  <a:txBody>
                    <a:bodyPr/>
                    <a:lstStyle/>
                    <a:p>
                      <a:r>
                        <a:rPr lang="en-US" dirty="0"/>
                        <a:t>0</a:t>
                      </a:r>
                    </a:p>
                  </a:txBody>
                  <a:tcPr/>
                </a:tc>
                <a:tc>
                  <a:txBody>
                    <a:bodyPr/>
                    <a:lstStyle/>
                    <a:p>
                      <a:r>
                        <a:rPr lang="en-US" dirty="0"/>
                        <a:t>1</a:t>
                      </a:r>
                    </a:p>
                  </a:txBody>
                  <a:tcPr/>
                </a:tc>
                <a:extLst>
                  <a:ext uri="{0D108BD9-81ED-4DB2-BD59-A6C34878D82A}">
                    <a16:rowId xmlns:a16="http://schemas.microsoft.com/office/drawing/2014/main" val="786182051"/>
                  </a:ext>
                </a:extLst>
              </a:tr>
              <a:tr h="370840">
                <a:tc>
                  <a:txBody>
                    <a:bodyPr/>
                    <a:lstStyle/>
                    <a:p>
                      <a:r>
                        <a:rPr lang="en-US" dirty="0"/>
                        <a:t>N/A</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3584185760"/>
                  </a:ext>
                </a:extLst>
              </a:tr>
              <a:tr h="370840">
                <a:tc>
                  <a:txBody>
                    <a:bodyPr/>
                    <a:lstStyle/>
                    <a:p>
                      <a:r>
                        <a:rPr lang="en-US" dirty="0"/>
                        <a:t>Total</a:t>
                      </a:r>
                    </a:p>
                  </a:txBody>
                  <a:tcPr/>
                </a:tc>
                <a:tc>
                  <a:txBody>
                    <a:bodyPr/>
                    <a:lstStyle/>
                    <a:p>
                      <a:r>
                        <a:rPr lang="en-US" dirty="0"/>
                        <a:t>11</a:t>
                      </a:r>
                    </a:p>
                  </a:txBody>
                  <a:tcPr/>
                </a:tc>
                <a:tc>
                  <a:txBody>
                    <a:bodyPr/>
                    <a:lstStyle/>
                    <a:p>
                      <a:r>
                        <a:rPr lang="en-US" dirty="0"/>
                        <a:t>22</a:t>
                      </a:r>
                    </a:p>
                  </a:txBody>
                  <a:tcPr/>
                </a:tc>
                <a:tc>
                  <a:txBody>
                    <a:bodyPr/>
                    <a:lstStyle/>
                    <a:p>
                      <a:r>
                        <a:rPr lang="en-US" dirty="0"/>
                        <a:t>8</a:t>
                      </a:r>
                    </a:p>
                  </a:txBody>
                  <a:tcPr/>
                </a:tc>
                <a:tc>
                  <a:txBody>
                    <a:bodyPr/>
                    <a:lstStyle/>
                    <a:p>
                      <a:r>
                        <a:rPr lang="en-US" dirty="0"/>
                        <a:t>13</a:t>
                      </a:r>
                    </a:p>
                  </a:txBody>
                  <a:tcPr/>
                </a:tc>
                <a:tc>
                  <a:txBody>
                    <a:bodyPr/>
                    <a:lstStyle/>
                    <a:p>
                      <a:r>
                        <a:rPr lang="en-US" dirty="0"/>
                        <a:t>7</a:t>
                      </a:r>
                    </a:p>
                  </a:txBody>
                  <a:tcPr/>
                </a:tc>
                <a:tc>
                  <a:txBody>
                    <a:bodyPr/>
                    <a:lstStyle/>
                    <a:p>
                      <a:r>
                        <a:rPr lang="en-US" dirty="0"/>
                        <a:t>7</a:t>
                      </a:r>
                    </a:p>
                  </a:txBody>
                  <a:tcPr/>
                </a:tc>
                <a:tc>
                  <a:txBody>
                    <a:bodyPr/>
                    <a:lstStyle/>
                    <a:p>
                      <a:r>
                        <a:rPr lang="en-US" dirty="0"/>
                        <a:t>15</a:t>
                      </a:r>
                    </a:p>
                  </a:txBody>
                  <a:tcPr/>
                </a:tc>
                <a:extLst>
                  <a:ext uri="{0D108BD9-81ED-4DB2-BD59-A6C34878D82A}">
                    <a16:rowId xmlns:a16="http://schemas.microsoft.com/office/drawing/2014/main" val="3353130530"/>
                  </a:ext>
                </a:extLst>
              </a:tr>
            </a:tbl>
          </a:graphicData>
        </a:graphic>
      </p:graphicFrame>
    </p:spTree>
    <p:extLst>
      <p:ext uri="{BB962C8B-B14F-4D97-AF65-F5344CB8AC3E}">
        <p14:creationId xmlns:p14="http://schemas.microsoft.com/office/powerpoint/2010/main" val="3180491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AD31-F8D3-66D7-A579-F52C103B5FE0}"/>
              </a:ext>
            </a:extLst>
          </p:cNvPr>
          <p:cNvSpPr>
            <a:spLocks noGrp="1"/>
          </p:cNvSpPr>
          <p:nvPr>
            <p:ph type="title"/>
          </p:nvPr>
        </p:nvSpPr>
        <p:spPr/>
        <p:txBody>
          <a:bodyPr/>
          <a:lstStyle/>
          <a:p>
            <a:r>
              <a:rPr lang="en-US" dirty="0"/>
              <a:t>Average Per Cohort (SLO)</a:t>
            </a:r>
          </a:p>
        </p:txBody>
      </p:sp>
      <p:graphicFrame>
        <p:nvGraphicFramePr>
          <p:cNvPr id="4" name="Content Placeholder 3">
            <a:extLst>
              <a:ext uri="{FF2B5EF4-FFF2-40B4-BE49-F238E27FC236}">
                <a16:creationId xmlns:a16="http://schemas.microsoft.com/office/drawing/2014/main" id="{1CB3FDED-5266-2C37-49E8-45B27756AD53}"/>
              </a:ext>
            </a:extLst>
          </p:cNvPr>
          <p:cNvGraphicFramePr>
            <a:graphicFrameLocks noGrp="1"/>
          </p:cNvGraphicFramePr>
          <p:nvPr>
            <p:ph idx="1"/>
            <p:extLst>
              <p:ext uri="{D42A27DB-BD31-4B8C-83A1-F6EECF244321}">
                <p14:modId xmlns:p14="http://schemas.microsoft.com/office/powerpoint/2010/main" val="110367162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6441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8E9B6-062E-255B-77C8-6AE61455336A}"/>
              </a:ext>
            </a:extLst>
          </p:cNvPr>
          <p:cNvSpPr>
            <a:spLocks noGrp="1"/>
          </p:cNvSpPr>
          <p:nvPr>
            <p:ph type="title"/>
          </p:nvPr>
        </p:nvSpPr>
        <p:spPr/>
        <p:txBody>
          <a:bodyPr/>
          <a:lstStyle/>
          <a:p>
            <a:r>
              <a:rPr lang="en-US" dirty="0"/>
              <a:t>Cohort Statistics</a:t>
            </a:r>
          </a:p>
        </p:txBody>
      </p:sp>
      <p:graphicFrame>
        <p:nvGraphicFramePr>
          <p:cNvPr id="4" name="Content Placeholder 3">
            <a:extLst>
              <a:ext uri="{FF2B5EF4-FFF2-40B4-BE49-F238E27FC236}">
                <a16:creationId xmlns:a16="http://schemas.microsoft.com/office/drawing/2014/main" id="{DC8E3B07-9A0B-841C-8381-F5B6F10A4230}"/>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34361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4DA62-8434-9977-C8EE-5BA9D3471F8C}"/>
              </a:ext>
            </a:extLst>
          </p:cNvPr>
          <p:cNvSpPr>
            <a:spLocks noGrp="1"/>
          </p:cNvSpPr>
          <p:nvPr>
            <p:ph type="title"/>
          </p:nvPr>
        </p:nvSpPr>
        <p:spPr/>
        <p:txBody>
          <a:bodyPr/>
          <a:lstStyle/>
          <a:p>
            <a:r>
              <a:rPr lang="en-US" dirty="0"/>
              <a:t>Student Success Metrics</a:t>
            </a:r>
          </a:p>
        </p:txBody>
      </p:sp>
      <p:graphicFrame>
        <p:nvGraphicFramePr>
          <p:cNvPr id="7" name="Content Placeholder 6">
            <a:extLst>
              <a:ext uri="{FF2B5EF4-FFF2-40B4-BE49-F238E27FC236}">
                <a16:creationId xmlns:a16="http://schemas.microsoft.com/office/drawing/2014/main" id="{DB2780AE-8DD4-6F30-8DC7-4FEF288A5357}"/>
              </a:ext>
            </a:extLst>
          </p:cNvPr>
          <p:cNvGraphicFramePr>
            <a:graphicFrameLocks noGrp="1"/>
          </p:cNvGraphicFramePr>
          <p:nvPr>
            <p:ph idx="1"/>
            <p:extLst>
              <p:ext uri="{D42A27DB-BD31-4B8C-83A1-F6EECF244321}">
                <p14:modId xmlns:p14="http://schemas.microsoft.com/office/powerpoint/2010/main" val="2162495217"/>
              </p:ext>
            </p:extLst>
          </p:nvPr>
        </p:nvGraphicFramePr>
        <p:xfrm>
          <a:off x="537881" y="1447658"/>
          <a:ext cx="3399417" cy="26717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73BAAB63-A8F1-F005-6073-A5547070FE44}"/>
              </a:ext>
            </a:extLst>
          </p:cNvPr>
          <p:cNvGraphicFramePr>
            <a:graphicFrameLocks/>
          </p:cNvGraphicFramePr>
          <p:nvPr>
            <p:extLst>
              <p:ext uri="{D42A27DB-BD31-4B8C-83A1-F6EECF244321}">
                <p14:modId xmlns:p14="http://schemas.microsoft.com/office/powerpoint/2010/main" val="4210479246"/>
              </p:ext>
            </p:extLst>
          </p:nvPr>
        </p:nvGraphicFramePr>
        <p:xfrm>
          <a:off x="3937298" y="1447658"/>
          <a:ext cx="3829050" cy="26717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3037CA8F-A84E-C84F-4222-BB89BAC68B6B}"/>
              </a:ext>
            </a:extLst>
          </p:cNvPr>
          <p:cNvGraphicFramePr>
            <a:graphicFrameLocks/>
          </p:cNvGraphicFramePr>
          <p:nvPr>
            <p:extLst>
              <p:ext uri="{D42A27DB-BD31-4B8C-83A1-F6EECF244321}">
                <p14:modId xmlns:p14="http://schemas.microsoft.com/office/powerpoint/2010/main" val="313157431"/>
              </p:ext>
            </p:extLst>
          </p:nvPr>
        </p:nvGraphicFramePr>
        <p:xfrm>
          <a:off x="7671042" y="1523859"/>
          <a:ext cx="3476625" cy="251936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a:extLst>
              <a:ext uri="{FF2B5EF4-FFF2-40B4-BE49-F238E27FC236}">
                <a16:creationId xmlns:a16="http://schemas.microsoft.com/office/drawing/2014/main" id="{044C2F69-F329-D00C-0A12-408200DB5B4B}"/>
              </a:ext>
            </a:extLst>
          </p:cNvPr>
          <p:cNvGraphicFramePr>
            <a:graphicFrameLocks/>
          </p:cNvGraphicFramePr>
          <p:nvPr>
            <p:extLst>
              <p:ext uri="{D42A27DB-BD31-4B8C-83A1-F6EECF244321}">
                <p14:modId xmlns:p14="http://schemas.microsoft.com/office/powerpoint/2010/main" val="2632496190"/>
              </p:ext>
            </p:extLst>
          </p:nvPr>
        </p:nvGraphicFramePr>
        <p:xfrm>
          <a:off x="1818042" y="4024170"/>
          <a:ext cx="4052831" cy="267176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2" name="Chart 11">
            <a:extLst>
              <a:ext uri="{FF2B5EF4-FFF2-40B4-BE49-F238E27FC236}">
                <a16:creationId xmlns:a16="http://schemas.microsoft.com/office/drawing/2014/main" id="{2EDA9F7B-F1C2-196E-79EF-55B577B63566}"/>
              </a:ext>
            </a:extLst>
          </p:cNvPr>
          <p:cNvGraphicFramePr>
            <a:graphicFrameLocks/>
          </p:cNvGraphicFramePr>
          <p:nvPr>
            <p:extLst>
              <p:ext uri="{D42A27DB-BD31-4B8C-83A1-F6EECF244321}">
                <p14:modId xmlns:p14="http://schemas.microsoft.com/office/powerpoint/2010/main" val="755946504"/>
              </p:ext>
            </p:extLst>
          </p:nvPr>
        </p:nvGraphicFramePr>
        <p:xfrm>
          <a:off x="5721833" y="4024169"/>
          <a:ext cx="3844683" cy="2519363"/>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810612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0B3A5-344A-A38F-12FB-6C0785326A86}"/>
              </a:ext>
            </a:extLst>
          </p:cNvPr>
          <p:cNvSpPr>
            <a:spLocks noGrp="1"/>
          </p:cNvSpPr>
          <p:nvPr>
            <p:ph type="title"/>
          </p:nvPr>
        </p:nvSpPr>
        <p:spPr/>
        <p:txBody>
          <a:bodyPr/>
          <a:lstStyle/>
          <a:p>
            <a:r>
              <a:rPr lang="en-US" dirty="0"/>
              <a:t>What changes?</a:t>
            </a:r>
          </a:p>
        </p:txBody>
      </p:sp>
      <p:sp>
        <p:nvSpPr>
          <p:cNvPr id="3" name="Content Placeholder 2">
            <a:extLst>
              <a:ext uri="{FF2B5EF4-FFF2-40B4-BE49-F238E27FC236}">
                <a16:creationId xmlns:a16="http://schemas.microsoft.com/office/drawing/2014/main" id="{607EADED-91EB-ACDE-E18C-9D23F09ACCA3}"/>
              </a:ext>
            </a:extLst>
          </p:cNvPr>
          <p:cNvSpPr>
            <a:spLocks noGrp="1"/>
          </p:cNvSpPr>
          <p:nvPr>
            <p:ph idx="1"/>
          </p:nvPr>
        </p:nvSpPr>
        <p:spPr/>
        <p:txBody>
          <a:bodyPr/>
          <a:lstStyle/>
          <a:p>
            <a:r>
              <a:rPr lang="en-US" dirty="0"/>
              <a:t>Every course, I ask for feedback on what I can do better</a:t>
            </a:r>
          </a:p>
          <a:p>
            <a:r>
              <a:rPr lang="en-US" dirty="0"/>
              <a:t>Adding in lecture and assignment options for online</a:t>
            </a:r>
          </a:p>
          <a:p>
            <a:r>
              <a:rPr lang="en-US" dirty="0"/>
              <a:t>Instructor for face-to-face has biology degree</a:t>
            </a:r>
          </a:p>
          <a:p>
            <a:r>
              <a:rPr lang="en-US" dirty="0"/>
              <a:t>Unknown impacts of COVID, but since COVID face-to-face struggled</a:t>
            </a:r>
          </a:p>
          <a:p>
            <a:r>
              <a:rPr lang="en-US" dirty="0"/>
              <a:t>16 weeks courses to 8 week courses</a:t>
            </a:r>
          </a:p>
          <a:p>
            <a:r>
              <a:rPr lang="en-US" dirty="0"/>
              <a:t>Standard book for face-to-face and online</a:t>
            </a:r>
          </a:p>
          <a:p>
            <a:r>
              <a:rPr lang="en-US" dirty="0"/>
              <a:t>Drop-in Lab added to curriculum</a:t>
            </a:r>
          </a:p>
        </p:txBody>
      </p:sp>
    </p:spTree>
    <p:extLst>
      <p:ext uri="{BB962C8B-B14F-4D97-AF65-F5344CB8AC3E}">
        <p14:creationId xmlns:p14="http://schemas.microsoft.com/office/powerpoint/2010/main" val="207392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643</Words>
  <Application>Microsoft Office PowerPoint</Application>
  <PresentationFormat>Widescreen</PresentationFormat>
  <Paragraphs>100</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EMTC B10</vt:lpstr>
      <vt:lpstr>SLO-3 (4 previously)</vt:lpstr>
      <vt:lpstr>Assessment Tool Used</vt:lpstr>
      <vt:lpstr>SLO Data</vt:lpstr>
      <vt:lpstr>Average Per Cohort (SLO)</vt:lpstr>
      <vt:lpstr>Cohort Statistics</vt:lpstr>
      <vt:lpstr>Student Success Metrics</vt:lpstr>
      <vt:lpstr>What changes?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Jana Richardson</dc:creator>
  <cp:lastModifiedBy>Jana Richardson</cp:lastModifiedBy>
  <cp:revision>3</cp:revision>
  <dcterms:created xsi:type="dcterms:W3CDTF">2022-09-23T19:45:29Z</dcterms:created>
  <dcterms:modified xsi:type="dcterms:W3CDTF">2022-10-07T16:24:16Z</dcterms:modified>
</cp:coreProperties>
</file>