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5" r:id="rId2"/>
  </p:sldMasterIdLst>
  <p:notesMasterIdLst>
    <p:notesMasterId r:id="rId60"/>
  </p:notesMasterIdLst>
  <p:handoutMasterIdLst>
    <p:handoutMasterId r:id="rId61"/>
  </p:handoutMasterIdLst>
  <p:sldIdLst>
    <p:sldId id="424" r:id="rId3"/>
    <p:sldId id="373" r:id="rId4"/>
    <p:sldId id="258" r:id="rId5"/>
    <p:sldId id="375" r:id="rId6"/>
    <p:sldId id="437" r:id="rId7"/>
    <p:sldId id="376" r:id="rId8"/>
    <p:sldId id="378" r:id="rId9"/>
    <p:sldId id="379" r:id="rId10"/>
    <p:sldId id="381" r:id="rId11"/>
    <p:sldId id="382" r:id="rId12"/>
    <p:sldId id="383" r:id="rId13"/>
    <p:sldId id="426" r:id="rId14"/>
    <p:sldId id="427" r:id="rId15"/>
    <p:sldId id="419" r:id="rId16"/>
    <p:sldId id="385" r:id="rId17"/>
    <p:sldId id="393" r:id="rId18"/>
    <p:sldId id="394" r:id="rId19"/>
    <p:sldId id="386" r:id="rId20"/>
    <p:sldId id="387" r:id="rId21"/>
    <p:sldId id="422" r:id="rId22"/>
    <p:sldId id="392" r:id="rId23"/>
    <p:sldId id="431" r:id="rId24"/>
    <p:sldId id="433" r:id="rId25"/>
    <p:sldId id="435" r:id="rId26"/>
    <p:sldId id="395" r:id="rId27"/>
    <p:sldId id="436" r:id="rId28"/>
    <p:sldId id="397" r:id="rId29"/>
    <p:sldId id="398" r:id="rId30"/>
    <p:sldId id="400" r:id="rId31"/>
    <p:sldId id="401" r:id="rId32"/>
    <p:sldId id="402" r:id="rId33"/>
    <p:sldId id="403" r:id="rId34"/>
    <p:sldId id="404" r:id="rId35"/>
    <p:sldId id="405" r:id="rId36"/>
    <p:sldId id="406" r:id="rId37"/>
    <p:sldId id="372" r:id="rId38"/>
    <p:sldId id="300" r:id="rId39"/>
    <p:sldId id="407" r:id="rId40"/>
    <p:sldId id="408" r:id="rId41"/>
    <p:sldId id="371" r:id="rId42"/>
    <p:sldId id="416" r:id="rId43"/>
    <p:sldId id="423" r:id="rId44"/>
    <p:sldId id="281" r:id="rId45"/>
    <p:sldId id="289" r:id="rId46"/>
    <p:sldId id="293" r:id="rId47"/>
    <p:sldId id="344" r:id="rId48"/>
    <p:sldId id="345" r:id="rId49"/>
    <p:sldId id="409" r:id="rId50"/>
    <p:sldId id="368" r:id="rId51"/>
    <p:sldId id="369" r:id="rId52"/>
    <p:sldId id="417" r:id="rId53"/>
    <p:sldId id="418" r:id="rId54"/>
    <p:sldId id="362" r:id="rId55"/>
    <p:sldId id="414" r:id="rId56"/>
    <p:sldId id="425" r:id="rId57"/>
    <p:sldId id="259" r:id="rId58"/>
    <p:sldId id="299" r:id="rId59"/>
  </p:sldIdLst>
  <p:sldSz cx="9144000" cy="5143500" type="screen16x9"/>
  <p:notesSz cx="7099300" cy="93853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Fulks" initials="JF" lastIdx="9" clrIdx="0">
    <p:extLst>
      <p:ext uri="{19B8F6BF-5375-455C-9EA6-DF929625EA0E}">
        <p15:presenceInfo xmlns:p15="http://schemas.microsoft.com/office/powerpoint/2012/main" userId="ae1618603ae801cf" providerId="Windows Live"/>
      </p:ext>
    </p:extLst>
  </p:cmAuthor>
  <p:cmAuthor id="2" name="Gohar Momjian" initials="GM" lastIdx="10" clrIdx="1">
    <p:extLst>
      <p:ext uri="{19B8F6BF-5375-455C-9EA6-DF929625EA0E}">
        <p15:presenceInfo xmlns:p15="http://schemas.microsoft.com/office/powerpoint/2012/main" userId="S-1-5-21-3293881535-786476143-2853940828-1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D"/>
    <a:srgbClr val="E0BF62"/>
    <a:srgbClr val="9A2626"/>
    <a:srgbClr val="FF7C80"/>
    <a:srgbClr val="8C6502"/>
    <a:srgbClr val="8D8A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36" autoAdjust="0"/>
    <p:restoredTop sz="62827" autoAdjust="0"/>
  </p:normalViewPr>
  <p:slideViewPr>
    <p:cSldViewPr snapToGrid="0" snapToObjects="1">
      <p:cViewPr varScale="1">
        <p:scale>
          <a:sx n="105" d="100"/>
          <a:sy n="105" d="100"/>
        </p:scale>
        <p:origin x="408" y="96"/>
      </p:cViewPr>
      <p:guideLst>
        <p:guide orient="horz" pos="2160"/>
        <p:guide pos="3840"/>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0" d="100"/>
          <a:sy n="80" d="100"/>
        </p:scale>
        <p:origin x="-1110" y="-84"/>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hyperlink" Target="https://accjc.org/standards-review/"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accjc.org/eligibility-requirements-standards-policies/" TargetMode="External"/><Relationship Id="rId2" Type="http://schemas.openxmlformats.org/officeDocument/2006/relationships/hyperlink" Target="https://accjc.org/find-your-institutions-staff-liaison/" TargetMode="External"/><Relationship Id="rId1" Type="http://schemas.openxmlformats.org/officeDocument/2006/relationships/hyperlink" Target="https://accjc.org/accjc-connect/" TargetMode="External"/><Relationship Id="rId6" Type="http://schemas.openxmlformats.org/officeDocument/2006/relationships/hyperlink" Target="https://accjc.org/webinar/" TargetMode="External"/><Relationship Id="rId5" Type="http://schemas.openxmlformats.org/officeDocument/2006/relationships/hyperlink" Target="https://accjc.org/educational-series/" TargetMode="External"/><Relationship Id="rId4" Type="http://schemas.openxmlformats.org/officeDocument/2006/relationships/hyperlink" Target="https://accjc.org/announcement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1" Type="http://schemas.openxmlformats.org/officeDocument/2006/relationships/hyperlink" Target="https://accjc.org/standards-review/"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accjc.org/announcements/" TargetMode="External"/><Relationship Id="rId2" Type="http://schemas.openxmlformats.org/officeDocument/2006/relationships/hyperlink" Target="https://accjc.org/eligibility-requirements-standards-policies/" TargetMode="External"/><Relationship Id="rId1" Type="http://schemas.openxmlformats.org/officeDocument/2006/relationships/hyperlink" Target="https://accjc.org/find-your-institutions-staff-liaison/" TargetMode="External"/><Relationship Id="rId6" Type="http://schemas.openxmlformats.org/officeDocument/2006/relationships/hyperlink" Target="https://accjc.org/webinar/" TargetMode="External"/><Relationship Id="rId5" Type="http://schemas.openxmlformats.org/officeDocument/2006/relationships/hyperlink" Target="https://accjc.org/accjc-connect/" TargetMode="External"/><Relationship Id="rId4" Type="http://schemas.openxmlformats.org/officeDocument/2006/relationships/hyperlink" Target="https://accjc.org/educational-seri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B9C35-4CD3-40EE-A397-9342976BB0F4}"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DC053BF9-6333-44A1-90F4-DA8A6879BDF7}">
      <dgm:prSet phldrT="[Text]" custT="1"/>
      <dgm:spPr/>
      <dgm:t>
        <a:bodyPr/>
        <a:lstStyle/>
        <a:p>
          <a:r>
            <a:rPr lang="en-US" sz="3200" dirty="0"/>
            <a:t>Core</a:t>
          </a:r>
          <a:br>
            <a:rPr lang="en-US" sz="3200" dirty="0"/>
          </a:br>
          <a:r>
            <a:rPr lang="en-US" sz="3200" dirty="0"/>
            <a:t>Values</a:t>
          </a:r>
        </a:p>
      </dgm:t>
    </dgm:pt>
    <dgm:pt modelId="{BDEF4114-9AF7-4635-9439-4119F9333F62}" type="parTrans" cxnId="{A57B2953-FB01-4377-AC6E-C9668FAFE400}">
      <dgm:prSet/>
      <dgm:spPr/>
      <dgm:t>
        <a:bodyPr/>
        <a:lstStyle/>
        <a:p>
          <a:endParaRPr lang="en-US"/>
        </a:p>
      </dgm:t>
    </dgm:pt>
    <dgm:pt modelId="{1EDDF638-5289-49A0-8D1B-91F024A4E1F2}" type="sibTrans" cxnId="{A57B2953-FB01-4377-AC6E-C9668FAFE400}">
      <dgm:prSet/>
      <dgm:spPr/>
      <dgm:t>
        <a:bodyPr/>
        <a:lstStyle/>
        <a:p>
          <a:endParaRPr lang="en-US"/>
        </a:p>
      </dgm:t>
    </dgm:pt>
    <dgm:pt modelId="{D1A6BC51-6D2A-40AB-A5C2-30F651632932}">
      <dgm:prSet phldrT="[Text]" custT="1"/>
      <dgm:spPr/>
      <dgm:t>
        <a:bodyPr/>
        <a:lstStyle/>
        <a:p>
          <a:r>
            <a:rPr lang="en-US" sz="1200" b="1" dirty="0"/>
            <a:t>Integrity</a:t>
          </a:r>
        </a:p>
      </dgm:t>
    </dgm:pt>
    <dgm:pt modelId="{33687D01-A42A-4348-88F6-F2BE7A670253}" type="parTrans" cxnId="{FC648AB6-28B9-4107-9C56-3B91F00AA8D2}">
      <dgm:prSet/>
      <dgm:spPr/>
      <dgm:t>
        <a:bodyPr/>
        <a:lstStyle/>
        <a:p>
          <a:endParaRPr lang="en-US"/>
        </a:p>
      </dgm:t>
    </dgm:pt>
    <dgm:pt modelId="{E91971D8-AED6-42EA-85CB-AD306CBAE367}" type="sibTrans" cxnId="{FC648AB6-28B9-4107-9C56-3B91F00AA8D2}">
      <dgm:prSet/>
      <dgm:spPr/>
      <dgm:t>
        <a:bodyPr/>
        <a:lstStyle/>
        <a:p>
          <a:endParaRPr lang="en-US"/>
        </a:p>
      </dgm:t>
    </dgm:pt>
    <dgm:pt modelId="{2205CCA1-5BC2-4E4C-8747-CCBB38081776}">
      <dgm:prSet phldrT="[Text]" custT="1"/>
      <dgm:spPr/>
      <dgm:t>
        <a:bodyPr/>
        <a:lstStyle/>
        <a:p>
          <a:r>
            <a:rPr lang="en-US" sz="1200" b="1" dirty="0"/>
            <a:t>Peer Review</a:t>
          </a:r>
        </a:p>
      </dgm:t>
    </dgm:pt>
    <dgm:pt modelId="{D1AA87BD-7BE5-4674-AA0B-8E259ED40C0F}" type="parTrans" cxnId="{1ECBA452-10FF-4E74-985F-958729422444}">
      <dgm:prSet/>
      <dgm:spPr/>
      <dgm:t>
        <a:bodyPr/>
        <a:lstStyle/>
        <a:p>
          <a:endParaRPr lang="en-US"/>
        </a:p>
      </dgm:t>
    </dgm:pt>
    <dgm:pt modelId="{525153B8-D2A8-4179-99E4-4C43965732DC}" type="sibTrans" cxnId="{1ECBA452-10FF-4E74-985F-958729422444}">
      <dgm:prSet/>
      <dgm:spPr/>
      <dgm:t>
        <a:bodyPr/>
        <a:lstStyle/>
        <a:p>
          <a:endParaRPr lang="en-US"/>
        </a:p>
      </dgm:t>
    </dgm:pt>
    <dgm:pt modelId="{EB28343D-C3C8-4C05-8CA4-181977E17ECF}">
      <dgm:prSet phldrT="[Text]" custT="1"/>
      <dgm:spPr/>
      <dgm:t>
        <a:bodyPr/>
        <a:lstStyle/>
        <a:p>
          <a:r>
            <a:rPr lang="en-US" sz="1200" b="1" dirty="0"/>
            <a:t>Institutional</a:t>
          </a:r>
        </a:p>
        <a:p>
          <a:r>
            <a:rPr lang="en-US" sz="1200" b="1" dirty="0"/>
            <a:t>Improvement</a:t>
          </a:r>
        </a:p>
      </dgm:t>
    </dgm:pt>
    <dgm:pt modelId="{F16AB2FD-CAE7-439F-8733-5C689073ED6F}" type="parTrans" cxnId="{0454CAAB-EDAD-41AD-BB55-7ADBB4563C11}">
      <dgm:prSet/>
      <dgm:spPr/>
      <dgm:t>
        <a:bodyPr/>
        <a:lstStyle/>
        <a:p>
          <a:endParaRPr lang="en-US"/>
        </a:p>
      </dgm:t>
    </dgm:pt>
    <dgm:pt modelId="{5455C77C-EB31-4518-8408-4D26941DFB5A}" type="sibTrans" cxnId="{0454CAAB-EDAD-41AD-BB55-7ADBB4563C11}">
      <dgm:prSet/>
      <dgm:spPr/>
      <dgm:t>
        <a:bodyPr/>
        <a:lstStyle/>
        <a:p>
          <a:endParaRPr lang="en-US"/>
        </a:p>
      </dgm:t>
    </dgm:pt>
    <dgm:pt modelId="{4FD6E5F0-330D-47FB-809A-F43C51EA020B}">
      <dgm:prSet phldrT="[Text]" custT="1"/>
      <dgm:spPr/>
      <dgm:t>
        <a:bodyPr/>
        <a:lstStyle/>
        <a:p>
          <a:r>
            <a:rPr lang="en-US" sz="1200" b="1" dirty="0"/>
            <a:t>Quality</a:t>
          </a:r>
        </a:p>
        <a:p>
          <a:r>
            <a:rPr lang="en-US" sz="1200" b="1" dirty="0"/>
            <a:t>Assurance</a:t>
          </a:r>
        </a:p>
      </dgm:t>
    </dgm:pt>
    <dgm:pt modelId="{C96F5853-A583-40CD-B332-EAC57C5AA919}" type="parTrans" cxnId="{C0F8172C-DC20-4D3B-9F78-B9FDE49B5B72}">
      <dgm:prSet/>
      <dgm:spPr/>
      <dgm:t>
        <a:bodyPr/>
        <a:lstStyle/>
        <a:p>
          <a:endParaRPr lang="en-US"/>
        </a:p>
      </dgm:t>
    </dgm:pt>
    <dgm:pt modelId="{074E498B-05AC-4BC8-BB92-51CC45360506}" type="sibTrans" cxnId="{C0F8172C-DC20-4D3B-9F78-B9FDE49B5B72}">
      <dgm:prSet/>
      <dgm:spPr/>
      <dgm:t>
        <a:bodyPr/>
        <a:lstStyle/>
        <a:p>
          <a:endParaRPr lang="en-US"/>
        </a:p>
      </dgm:t>
    </dgm:pt>
    <dgm:pt modelId="{FD402253-1599-4FB8-9FB5-ABF3C877DDFD}">
      <dgm:prSet custT="1"/>
      <dgm:spPr/>
      <dgm:t>
        <a:bodyPr/>
        <a:lstStyle/>
        <a:p>
          <a:r>
            <a:rPr lang="en-US" sz="1200" b="1" dirty="0"/>
            <a:t>Student Learning &amp;</a:t>
          </a:r>
        </a:p>
        <a:p>
          <a:r>
            <a:rPr lang="en-US" sz="1200" b="1" dirty="0"/>
            <a:t>Achievement</a:t>
          </a:r>
        </a:p>
      </dgm:t>
    </dgm:pt>
    <dgm:pt modelId="{13AF7C6C-04EF-47C3-9256-419260AC750A}" type="parTrans" cxnId="{DE6EADD8-25C3-400E-A63F-C4C2335911CC}">
      <dgm:prSet/>
      <dgm:spPr/>
      <dgm:t>
        <a:bodyPr/>
        <a:lstStyle/>
        <a:p>
          <a:endParaRPr lang="en-US"/>
        </a:p>
      </dgm:t>
    </dgm:pt>
    <dgm:pt modelId="{6A4AE284-22AD-4B44-B8A0-910784B0C35E}" type="sibTrans" cxnId="{DE6EADD8-25C3-400E-A63F-C4C2335911CC}">
      <dgm:prSet/>
      <dgm:spPr/>
      <dgm:t>
        <a:bodyPr/>
        <a:lstStyle/>
        <a:p>
          <a:endParaRPr lang="en-US"/>
        </a:p>
      </dgm:t>
    </dgm:pt>
    <dgm:pt modelId="{C74810E5-1866-4F30-ACAC-B8263EED33CC}">
      <dgm:prSet custT="1"/>
      <dgm:spPr/>
      <dgm:t>
        <a:bodyPr/>
        <a:lstStyle/>
        <a:p>
          <a:r>
            <a:rPr lang="en-US" sz="1200" b="1" dirty="0"/>
            <a:t>Collegiality</a:t>
          </a:r>
        </a:p>
      </dgm:t>
    </dgm:pt>
    <dgm:pt modelId="{3B96646E-32B5-4AEC-BB10-0300B5D0A5E5}" type="parTrans" cxnId="{E74B2D5E-E49F-4B97-8E80-8A951277BFF4}">
      <dgm:prSet/>
      <dgm:spPr/>
      <dgm:t>
        <a:bodyPr/>
        <a:lstStyle/>
        <a:p>
          <a:endParaRPr lang="en-US"/>
        </a:p>
      </dgm:t>
    </dgm:pt>
    <dgm:pt modelId="{687DB9D3-7365-4A8D-B80C-1E807997F739}" type="sibTrans" cxnId="{E74B2D5E-E49F-4B97-8E80-8A951277BFF4}">
      <dgm:prSet/>
      <dgm:spPr/>
      <dgm:t>
        <a:bodyPr/>
        <a:lstStyle/>
        <a:p>
          <a:endParaRPr lang="en-US"/>
        </a:p>
      </dgm:t>
    </dgm:pt>
    <dgm:pt modelId="{57282BE6-549E-48AB-A53A-1CE22C2BA23F}" type="pres">
      <dgm:prSet presAssocID="{2BDB9C35-4CD3-40EE-A397-9342976BB0F4}" presName="composite" presStyleCnt="0">
        <dgm:presLayoutVars>
          <dgm:chMax val="1"/>
          <dgm:dir/>
          <dgm:resizeHandles val="exact"/>
        </dgm:presLayoutVars>
      </dgm:prSet>
      <dgm:spPr/>
    </dgm:pt>
    <dgm:pt modelId="{7A21C050-03B1-4FF0-8DA8-2D7EDF3166F6}" type="pres">
      <dgm:prSet presAssocID="{2BDB9C35-4CD3-40EE-A397-9342976BB0F4}" presName="radial" presStyleCnt="0">
        <dgm:presLayoutVars>
          <dgm:animLvl val="ctr"/>
        </dgm:presLayoutVars>
      </dgm:prSet>
      <dgm:spPr/>
    </dgm:pt>
    <dgm:pt modelId="{25A0CF93-66EF-4576-AB54-3A570B67CFC5}" type="pres">
      <dgm:prSet presAssocID="{DC053BF9-6333-44A1-90F4-DA8A6879BDF7}" presName="centerShape" presStyleLbl="vennNode1" presStyleIdx="0" presStyleCnt="7" custScaleX="78824" custScaleY="71826"/>
      <dgm:spPr/>
    </dgm:pt>
    <dgm:pt modelId="{39257B42-2B46-4A4B-AB46-52D46F6F1E5A}" type="pres">
      <dgm:prSet presAssocID="{D1A6BC51-6D2A-40AB-A5C2-30F651632932}" presName="node" presStyleLbl="vennNode1" presStyleIdx="1" presStyleCnt="7" custScaleX="106738" custScaleY="94611" custRadScaleRad="77154" custRadScaleInc="-3131">
        <dgm:presLayoutVars>
          <dgm:bulletEnabled val="1"/>
        </dgm:presLayoutVars>
      </dgm:prSet>
      <dgm:spPr/>
    </dgm:pt>
    <dgm:pt modelId="{75486805-13CC-4557-AEA4-E5390C41812F}" type="pres">
      <dgm:prSet presAssocID="{2205CCA1-5BC2-4E4C-8747-CCBB38081776}" presName="node" presStyleLbl="vennNode1" presStyleIdx="2" presStyleCnt="7" custScaleX="106738" custScaleY="94611" custRadScaleRad="80979" custRadScaleInc="1155">
        <dgm:presLayoutVars>
          <dgm:bulletEnabled val="1"/>
        </dgm:presLayoutVars>
      </dgm:prSet>
      <dgm:spPr/>
    </dgm:pt>
    <dgm:pt modelId="{25382F30-F40A-401E-856C-1D7637216D5B}" type="pres">
      <dgm:prSet presAssocID="{C74810E5-1866-4F30-ACAC-B8263EED33CC}" presName="node" presStyleLbl="vennNode1" presStyleIdx="3" presStyleCnt="7" custScaleX="106738" custScaleY="94611" custRadScaleRad="84454" custRadScaleInc="-7521">
        <dgm:presLayoutVars>
          <dgm:bulletEnabled val="1"/>
        </dgm:presLayoutVars>
      </dgm:prSet>
      <dgm:spPr/>
    </dgm:pt>
    <dgm:pt modelId="{5CB0EE00-A55E-43C0-83AC-BE3668288CCD}" type="pres">
      <dgm:prSet presAssocID="{EB28343D-C3C8-4C05-8CA4-181977E17ECF}" presName="node" presStyleLbl="vennNode1" presStyleIdx="4" presStyleCnt="7" custScaleX="112555" custScaleY="90060" custRadScaleRad="73982" custRadScaleInc="-4706">
        <dgm:presLayoutVars>
          <dgm:bulletEnabled val="1"/>
        </dgm:presLayoutVars>
      </dgm:prSet>
      <dgm:spPr/>
    </dgm:pt>
    <dgm:pt modelId="{8E2D52AD-0921-4E21-9379-FC2BCE9BA006}" type="pres">
      <dgm:prSet presAssocID="{4FD6E5F0-330D-47FB-809A-F43C51EA020B}" presName="node" presStyleLbl="vennNode1" presStyleIdx="5" presStyleCnt="7" custScaleX="106738" custScaleY="94611" custRadScaleRad="82951" custRadScaleInc="1969">
        <dgm:presLayoutVars>
          <dgm:bulletEnabled val="1"/>
        </dgm:presLayoutVars>
      </dgm:prSet>
      <dgm:spPr/>
    </dgm:pt>
    <dgm:pt modelId="{7FF7D516-B431-4885-8001-E9D279F7AF2A}" type="pres">
      <dgm:prSet presAssocID="{FD402253-1599-4FB8-9FB5-ABF3C877DDFD}" presName="node" presStyleLbl="vennNode1" presStyleIdx="6" presStyleCnt="7" custScaleX="114184" custScaleY="94611" custRadScaleRad="80212" custRadScaleInc="-6693">
        <dgm:presLayoutVars>
          <dgm:bulletEnabled val="1"/>
        </dgm:presLayoutVars>
      </dgm:prSet>
      <dgm:spPr/>
    </dgm:pt>
  </dgm:ptLst>
  <dgm:cxnLst>
    <dgm:cxn modelId="{94DEF806-6958-40AA-96CA-24F492A4C84D}" type="presOf" srcId="{EB28343D-C3C8-4C05-8CA4-181977E17ECF}" destId="{5CB0EE00-A55E-43C0-83AC-BE3668288CCD}" srcOrd="0" destOrd="0" presId="urn:microsoft.com/office/officeart/2005/8/layout/radial3"/>
    <dgm:cxn modelId="{7CA4090C-90B2-4E97-B429-3CAA17D9B061}" type="presOf" srcId="{2205CCA1-5BC2-4E4C-8747-CCBB38081776}" destId="{75486805-13CC-4557-AEA4-E5390C41812F}" srcOrd="0" destOrd="0" presId="urn:microsoft.com/office/officeart/2005/8/layout/radial3"/>
    <dgm:cxn modelId="{070BC311-9C11-499E-A265-287967DC6792}" type="presOf" srcId="{2BDB9C35-4CD3-40EE-A397-9342976BB0F4}" destId="{57282BE6-549E-48AB-A53A-1CE22C2BA23F}" srcOrd="0" destOrd="0" presId="urn:microsoft.com/office/officeart/2005/8/layout/radial3"/>
    <dgm:cxn modelId="{C0F8172C-DC20-4D3B-9F78-B9FDE49B5B72}" srcId="{DC053BF9-6333-44A1-90F4-DA8A6879BDF7}" destId="{4FD6E5F0-330D-47FB-809A-F43C51EA020B}" srcOrd="4" destOrd="0" parTransId="{C96F5853-A583-40CD-B332-EAC57C5AA919}" sibTransId="{074E498B-05AC-4BC8-BB92-51CC45360506}"/>
    <dgm:cxn modelId="{E66C7730-81EE-4A54-84AB-B891E5578F4B}" type="presOf" srcId="{FD402253-1599-4FB8-9FB5-ABF3C877DDFD}" destId="{7FF7D516-B431-4885-8001-E9D279F7AF2A}" srcOrd="0" destOrd="0" presId="urn:microsoft.com/office/officeart/2005/8/layout/radial3"/>
    <dgm:cxn modelId="{E74B2D5E-E49F-4B97-8E80-8A951277BFF4}" srcId="{DC053BF9-6333-44A1-90F4-DA8A6879BDF7}" destId="{C74810E5-1866-4F30-ACAC-B8263EED33CC}" srcOrd="2" destOrd="0" parTransId="{3B96646E-32B5-4AEC-BB10-0300B5D0A5E5}" sibTransId="{687DB9D3-7365-4A8D-B80C-1E807997F739}"/>
    <dgm:cxn modelId="{62626069-F8AB-486F-BA02-77F32F7724AC}" type="presOf" srcId="{C74810E5-1866-4F30-ACAC-B8263EED33CC}" destId="{25382F30-F40A-401E-856C-1D7637216D5B}" srcOrd="0" destOrd="0" presId="urn:microsoft.com/office/officeart/2005/8/layout/radial3"/>
    <dgm:cxn modelId="{1ECBA452-10FF-4E74-985F-958729422444}" srcId="{DC053BF9-6333-44A1-90F4-DA8A6879BDF7}" destId="{2205CCA1-5BC2-4E4C-8747-CCBB38081776}" srcOrd="1" destOrd="0" parTransId="{D1AA87BD-7BE5-4674-AA0B-8E259ED40C0F}" sibTransId="{525153B8-D2A8-4179-99E4-4C43965732DC}"/>
    <dgm:cxn modelId="{A57B2953-FB01-4377-AC6E-C9668FAFE400}" srcId="{2BDB9C35-4CD3-40EE-A397-9342976BB0F4}" destId="{DC053BF9-6333-44A1-90F4-DA8A6879BDF7}" srcOrd="0" destOrd="0" parTransId="{BDEF4114-9AF7-4635-9439-4119F9333F62}" sibTransId="{1EDDF638-5289-49A0-8D1B-91F024A4E1F2}"/>
    <dgm:cxn modelId="{995D3D7F-4BCD-4659-8CC2-8D45D0271AE3}" type="presOf" srcId="{D1A6BC51-6D2A-40AB-A5C2-30F651632932}" destId="{39257B42-2B46-4A4B-AB46-52D46F6F1E5A}" srcOrd="0" destOrd="0" presId="urn:microsoft.com/office/officeart/2005/8/layout/radial3"/>
    <dgm:cxn modelId="{0AF93493-93B1-4ABB-912C-84010E85104D}" type="presOf" srcId="{4FD6E5F0-330D-47FB-809A-F43C51EA020B}" destId="{8E2D52AD-0921-4E21-9379-FC2BCE9BA006}" srcOrd="0" destOrd="0" presId="urn:microsoft.com/office/officeart/2005/8/layout/radial3"/>
    <dgm:cxn modelId="{0454CAAB-EDAD-41AD-BB55-7ADBB4563C11}" srcId="{DC053BF9-6333-44A1-90F4-DA8A6879BDF7}" destId="{EB28343D-C3C8-4C05-8CA4-181977E17ECF}" srcOrd="3" destOrd="0" parTransId="{F16AB2FD-CAE7-439F-8733-5C689073ED6F}" sibTransId="{5455C77C-EB31-4518-8408-4D26941DFB5A}"/>
    <dgm:cxn modelId="{FC648AB6-28B9-4107-9C56-3B91F00AA8D2}" srcId="{DC053BF9-6333-44A1-90F4-DA8A6879BDF7}" destId="{D1A6BC51-6D2A-40AB-A5C2-30F651632932}" srcOrd="0" destOrd="0" parTransId="{33687D01-A42A-4348-88F6-F2BE7A670253}" sibTransId="{E91971D8-AED6-42EA-85CB-AD306CBAE367}"/>
    <dgm:cxn modelId="{DE6EADD8-25C3-400E-A63F-C4C2335911CC}" srcId="{DC053BF9-6333-44A1-90F4-DA8A6879BDF7}" destId="{FD402253-1599-4FB8-9FB5-ABF3C877DDFD}" srcOrd="5" destOrd="0" parTransId="{13AF7C6C-04EF-47C3-9256-419260AC750A}" sibTransId="{6A4AE284-22AD-4B44-B8A0-910784B0C35E}"/>
    <dgm:cxn modelId="{7EE023D9-0356-4D53-9E64-AD44D85CB2BB}" type="presOf" srcId="{DC053BF9-6333-44A1-90F4-DA8A6879BDF7}" destId="{25A0CF93-66EF-4576-AB54-3A570B67CFC5}" srcOrd="0" destOrd="0" presId="urn:microsoft.com/office/officeart/2005/8/layout/radial3"/>
    <dgm:cxn modelId="{D3CDD99B-65AD-4548-94BE-941C6C33038B}" type="presParOf" srcId="{57282BE6-549E-48AB-A53A-1CE22C2BA23F}" destId="{7A21C050-03B1-4FF0-8DA8-2D7EDF3166F6}" srcOrd="0" destOrd="0" presId="urn:microsoft.com/office/officeart/2005/8/layout/radial3"/>
    <dgm:cxn modelId="{ABD5B529-799F-4563-9A44-C91B618EA233}" type="presParOf" srcId="{7A21C050-03B1-4FF0-8DA8-2D7EDF3166F6}" destId="{25A0CF93-66EF-4576-AB54-3A570B67CFC5}" srcOrd="0" destOrd="0" presId="urn:microsoft.com/office/officeart/2005/8/layout/radial3"/>
    <dgm:cxn modelId="{70FC07A1-3024-47D1-AE4D-4C2A025224DC}" type="presParOf" srcId="{7A21C050-03B1-4FF0-8DA8-2D7EDF3166F6}" destId="{39257B42-2B46-4A4B-AB46-52D46F6F1E5A}" srcOrd="1" destOrd="0" presId="urn:microsoft.com/office/officeart/2005/8/layout/radial3"/>
    <dgm:cxn modelId="{2A9D7C52-BE7E-41F3-BBC1-1133E4A2321F}" type="presParOf" srcId="{7A21C050-03B1-4FF0-8DA8-2D7EDF3166F6}" destId="{75486805-13CC-4557-AEA4-E5390C41812F}" srcOrd="2" destOrd="0" presId="urn:microsoft.com/office/officeart/2005/8/layout/radial3"/>
    <dgm:cxn modelId="{E8893A06-5AED-4438-BFC4-3D5A9934CC4F}" type="presParOf" srcId="{7A21C050-03B1-4FF0-8DA8-2D7EDF3166F6}" destId="{25382F30-F40A-401E-856C-1D7637216D5B}" srcOrd="3" destOrd="0" presId="urn:microsoft.com/office/officeart/2005/8/layout/radial3"/>
    <dgm:cxn modelId="{035B0A5A-450C-436B-8785-91DD0D777389}" type="presParOf" srcId="{7A21C050-03B1-4FF0-8DA8-2D7EDF3166F6}" destId="{5CB0EE00-A55E-43C0-83AC-BE3668288CCD}" srcOrd="4" destOrd="0" presId="urn:microsoft.com/office/officeart/2005/8/layout/radial3"/>
    <dgm:cxn modelId="{C7470F30-400F-4B3A-90E3-AFB58EB986F6}" type="presParOf" srcId="{7A21C050-03B1-4FF0-8DA8-2D7EDF3166F6}" destId="{8E2D52AD-0921-4E21-9379-FC2BCE9BA006}" srcOrd="5" destOrd="0" presId="urn:microsoft.com/office/officeart/2005/8/layout/radial3"/>
    <dgm:cxn modelId="{670209B0-10E6-493C-B7B4-10C708DA5FBA}" type="presParOf" srcId="{7A21C050-03B1-4FF0-8DA8-2D7EDF3166F6}" destId="{7FF7D516-B431-4885-8001-E9D279F7AF2A}"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D2D3C8-CEDD-45A3-A560-4F8E094984DC}" type="doc">
      <dgm:prSet loTypeId="urn:microsoft.com/office/officeart/2005/8/layout/vList3" loCatId="list" qsTypeId="urn:microsoft.com/office/officeart/2005/8/quickstyle/simple1" qsCatId="simple" csTypeId="urn:microsoft.com/office/officeart/2005/8/colors/accent1_2" csCatId="accent1" phldr="1"/>
      <dgm:spPr/>
    </dgm:pt>
    <dgm:pt modelId="{0ADF2E27-AA3F-4B13-92FD-FD5470329632}">
      <dgm:prSet phldrT="[Text]" custT="1"/>
      <dgm:spPr/>
      <dgm:t>
        <a:bodyPr/>
        <a:lstStyle/>
        <a:p>
          <a:r>
            <a:rPr lang="en-US" sz="2400" dirty="0"/>
            <a:t>Foster Innovation</a:t>
          </a:r>
        </a:p>
      </dgm:t>
    </dgm:pt>
    <dgm:pt modelId="{B5CBF9DE-B6FA-45D3-9477-08195A8C2444}" type="parTrans" cxnId="{93F25FA9-BAF4-4935-B367-AEB7CBF5D707}">
      <dgm:prSet/>
      <dgm:spPr/>
      <dgm:t>
        <a:bodyPr/>
        <a:lstStyle/>
        <a:p>
          <a:endParaRPr lang="en-US"/>
        </a:p>
      </dgm:t>
    </dgm:pt>
    <dgm:pt modelId="{FB3637F2-1E72-4B2D-B48B-8E22C7CF4A59}" type="sibTrans" cxnId="{93F25FA9-BAF4-4935-B367-AEB7CBF5D707}">
      <dgm:prSet/>
      <dgm:spPr/>
      <dgm:t>
        <a:bodyPr/>
        <a:lstStyle/>
        <a:p>
          <a:endParaRPr lang="en-US"/>
        </a:p>
      </dgm:t>
    </dgm:pt>
    <dgm:pt modelId="{411688FF-0121-4FE8-AFC6-D58AC1E2F530}">
      <dgm:prSet phldrT="[Text]" custT="1"/>
      <dgm:spPr/>
      <dgm:t>
        <a:bodyPr/>
        <a:lstStyle/>
        <a:p>
          <a:r>
            <a:rPr lang="en-US" sz="2400" dirty="0"/>
            <a:t>Improve Communication &amp; Collaboration</a:t>
          </a:r>
        </a:p>
      </dgm:t>
    </dgm:pt>
    <dgm:pt modelId="{7B3A8455-A03B-420F-8681-2BE907A6B170}" type="parTrans" cxnId="{4A0A935F-E896-4515-9537-2FCCBD96B243}">
      <dgm:prSet/>
      <dgm:spPr/>
      <dgm:t>
        <a:bodyPr/>
        <a:lstStyle/>
        <a:p>
          <a:endParaRPr lang="en-US"/>
        </a:p>
      </dgm:t>
    </dgm:pt>
    <dgm:pt modelId="{537BF2A2-1D59-4631-B87D-0B07588FDC92}" type="sibTrans" cxnId="{4A0A935F-E896-4515-9537-2FCCBD96B243}">
      <dgm:prSet/>
      <dgm:spPr/>
      <dgm:t>
        <a:bodyPr/>
        <a:lstStyle/>
        <a:p>
          <a:endParaRPr lang="en-US"/>
        </a:p>
      </dgm:t>
    </dgm:pt>
    <dgm:pt modelId="{E9C112D3-23E5-4F41-80C7-33616A5C1D95}">
      <dgm:prSet phldrT="[Text]" custT="1"/>
      <dgm:spPr/>
      <dgm:t>
        <a:bodyPr/>
        <a:lstStyle/>
        <a:p>
          <a:r>
            <a:rPr lang="en-US" sz="2400" dirty="0"/>
            <a:t>Increase Transparency</a:t>
          </a:r>
        </a:p>
      </dgm:t>
    </dgm:pt>
    <dgm:pt modelId="{5CF0CDF4-6A85-4F4A-8CB9-90E959B7691A}" type="parTrans" cxnId="{2B1A61C1-185F-4D83-9B89-7F37E94BFB01}">
      <dgm:prSet/>
      <dgm:spPr/>
      <dgm:t>
        <a:bodyPr/>
        <a:lstStyle/>
        <a:p>
          <a:endParaRPr lang="en-US"/>
        </a:p>
      </dgm:t>
    </dgm:pt>
    <dgm:pt modelId="{B84BDE41-2FE2-4DA2-ACBC-7794CA360772}" type="sibTrans" cxnId="{2B1A61C1-185F-4D83-9B89-7F37E94BFB01}">
      <dgm:prSet/>
      <dgm:spPr/>
      <dgm:t>
        <a:bodyPr/>
        <a:lstStyle/>
        <a:p>
          <a:endParaRPr lang="en-US"/>
        </a:p>
      </dgm:t>
    </dgm:pt>
    <dgm:pt modelId="{5319AA60-647E-4037-9C39-3D1EA6737540}">
      <dgm:prSet custT="1"/>
      <dgm:spPr/>
      <dgm:t>
        <a:bodyPr/>
        <a:lstStyle/>
        <a:p>
          <a:r>
            <a:rPr lang="en-US" sz="2400" dirty="0"/>
            <a:t>Lead Advocacy Efforts</a:t>
          </a:r>
        </a:p>
      </dgm:t>
    </dgm:pt>
    <dgm:pt modelId="{AB02B383-F57A-43F5-86A4-BF10BFBF2882}" type="parTrans" cxnId="{E627388A-7BF7-4917-BB63-F49D82081270}">
      <dgm:prSet/>
      <dgm:spPr/>
      <dgm:t>
        <a:bodyPr/>
        <a:lstStyle/>
        <a:p>
          <a:endParaRPr lang="en-US"/>
        </a:p>
      </dgm:t>
    </dgm:pt>
    <dgm:pt modelId="{A21F264C-9BCC-44C5-B312-7571FE708921}" type="sibTrans" cxnId="{E627388A-7BF7-4917-BB63-F49D82081270}">
      <dgm:prSet/>
      <dgm:spPr/>
      <dgm:t>
        <a:bodyPr/>
        <a:lstStyle/>
        <a:p>
          <a:endParaRPr lang="en-US"/>
        </a:p>
      </dgm:t>
    </dgm:pt>
    <dgm:pt modelId="{2F96CB00-77F6-4CDD-979F-FBC8AF9B21A8}" type="pres">
      <dgm:prSet presAssocID="{73D2D3C8-CEDD-45A3-A560-4F8E094984DC}" presName="linearFlow" presStyleCnt="0">
        <dgm:presLayoutVars>
          <dgm:dir/>
          <dgm:resizeHandles val="exact"/>
        </dgm:presLayoutVars>
      </dgm:prSet>
      <dgm:spPr/>
    </dgm:pt>
    <dgm:pt modelId="{5C2B1B6F-05D9-471C-8F8F-2DD2D3AC814C}" type="pres">
      <dgm:prSet presAssocID="{0ADF2E27-AA3F-4B13-92FD-FD5470329632}" presName="composite" presStyleCnt="0"/>
      <dgm:spPr/>
    </dgm:pt>
    <dgm:pt modelId="{A35AF073-6F8E-4E82-9AB3-696BDABDF238}" type="pres">
      <dgm:prSet presAssocID="{0ADF2E27-AA3F-4B13-92FD-FD5470329632}" presName="imgShp" presStyleLbl="fgImgPlace1" presStyleIdx="0" presStyleCnt="4" custScaleX="254745" custScaleY="196858" custLinFactNeighborX="-96744" custLinFactNeighborY="-3406"/>
      <dgm:spPr>
        <a:blipFill rotWithShape="1">
          <a:blip xmlns:r="http://schemas.openxmlformats.org/officeDocument/2006/relationships" r:embed="rId1"/>
          <a:stretch>
            <a:fillRect/>
          </a:stretch>
        </a:blipFill>
      </dgm:spPr>
    </dgm:pt>
    <dgm:pt modelId="{83BCA5C1-D900-4663-BBC4-30ACBE1804DA}" type="pres">
      <dgm:prSet presAssocID="{0ADF2E27-AA3F-4B13-92FD-FD5470329632}" presName="txShp" presStyleLbl="node1" presStyleIdx="0" presStyleCnt="4" custScaleX="112974" custLinFactNeighborY="-1354">
        <dgm:presLayoutVars>
          <dgm:bulletEnabled val="1"/>
        </dgm:presLayoutVars>
      </dgm:prSet>
      <dgm:spPr/>
    </dgm:pt>
    <dgm:pt modelId="{F821B1B3-EBF3-4618-9BFD-CEE9BEFA54A0}" type="pres">
      <dgm:prSet presAssocID="{FB3637F2-1E72-4B2D-B48B-8E22C7CF4A59}" presName="spacing" presStyleCnt="0"/>
      <dgm:spPr/>
    </dgm:pt>
    <dgm:pt modelId="{8DE5B709-3EBA-4128-90E5-0638D425E6ED}" type="pres">
      <dgm:prSet presAssocID="{411688FF-0121-4FE8-AFC6-D58AC1E2F530}" presName="composite" presStyleCnt="0"/>
      <dgm:spPr/>
    </dgm:pt>
    <dgm:pt modelId="{203193F0-E241-4F59-A6DA-324E2F8580FB}" type="pres">
      <dgm:prSet presAssocID="{411688FF-0121-4FE8-AFC6-D58AC1E2F530}" presName="imgShp" presStyleLbl="fgImgPlace1" presStyleIdx="1" presStyleCnt="4" custScaleX="227924" custScaleY="250902" custLinFactX="-18307" custLinFactNeighborX="-100000" custLinFactNeighborY="8317"/>
      <dgm:spPr>
        <a:blipFill rotWithShape="1">
          <a:blip xmlns:r="http://schemas.openxmlformats.org/officeDocument/2006/relationships" r:embed="rId2"/>
          <a:stretch>
            <a:fillRect/>
          </a:stretch>
        </a:blipFill>
      </dgm:spPr>
    </dgm:pt>
    <dgm:pt modelId="{1E01A765-9DE0-433B-98B4-23D8D44F8E0E}" type="pres">
      <dgm:prSet presAssocID="{411688FF-0121-4FE8-AFC6-D58AC1E2F530}" presName="txShp" presStyleLbl="node1" presStyleIdx="1" presStyleCnt="4" custScaleX="112974" custScaleY="347463">
        <dgm:presLayoutVars>
          <dgm:bulletEnabled val="1"/>
        </dgm:presLayoutVars>
      </dgm:prSet>
      <dgm:spPr/>
    </dgm:pt>
    <dgm:pt modelId="{630BD3B2-8803-4802-9EBE-018F87F325EE}" type="pres">
      <dgm:prSet presAssocID="{537BF2A2-1D59-4631-B87D-0B07588FDC92}" presName="spacing" presStyleCnt="0"/>
      <dgm:spPr/>
    </dgm:pt>
    <dgm:pt modelId="{E51B6C78-C3D2-41AC-8359-D21266CAF51C}" type="pres">
      <dgm:prSet presAssocID="{E9C112D3-23E5-4F41-80C7-33616A5C1D95}" presName="composite" presStyleCnt="0"/>
      <dgm:spPr/>
    </dgm:pt>
    <dgm:pt modelId="{B7BBEEA0-3859-45D8-80F5-C5027B16BE89}" type="pres">
      <dgm:prSet presAssocID="{E9C112D3-23E5-4F41-80C7-33616A5C1D95}" presName="imgShp" presStyleLbl="fgImgPlace1" presStyleIdx="2" presStyleCnt="4" custScaleX="203185" custScaleY="181739" custLinFactX="-73" custLinFactNeighborX="-100000" custLinFactNeighborY="-359"/>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155B0BF9-21C7-4AE4-885E-727ED6C820E2}" type="pres">
      <dgm:prSet presAssocID="{E9C112D3-23E5-4F41-80C7-33616A5C1D95}" presName="txShp" presStyleLbl="node1" presStyleIdx="2" presStyleCnt="4" custScaleX="112974">
        <dgm:presLayoutVars>
          <dgm:bulletEnabled val="1"/>
        </dgm:presLayoutVars>
      </dgm:prSet>
      <dgm:spPr/>
    </dgm:pt>
    <dgm:pt modelId="{6E85A8DB-36FD-4D7D-94D5-A2FD9EBBF4D5}" type="pres">
      <dgm:prSet presAssocID="{B84BDE41-2FE2-4DA2-ACBC-7794CA360772}" presName="spacing" presStyleCnt="0"/>
      <dgm:spPr/>
    </dgm:pt>
    <dgm:pt modelId="{5A446AA0-B43D-4479-B7EE-566DF5F91BC6}" type="pres">
      <dgm:prSet presAssocID="{5319AA60-647E-4037-9C39-3D1EA6737540}" presName="composite" presStyleCnt="0"/>
      <dgm:spPr/>
    </dgm:pt>
    <dgm:pt modelId="{316B742D-4EEE-4E36-9B63-2267D90F8634}" type="pres">
      <dgm:prSet presAssocID="{5319AA60-647E-4037-9C39-3D1EA6737540}" presName="imgShp" presStyleLbl="fgImgPlace1" presStyleIdx="3" presStyleCnt="4" custScaleX="233291" custScaleY="197337" custLinFactX="-11149" custLinFactNeighborX="-100000" custLinFactNeighborY="167"/>
      <dgm:spPr>
        <a:blipFill rotWithShape="1">
          <a:blip xmlns:r="http://schemas.openxmlformats.org/officeDocument/2006/relationships" r:embed="rId4"/>
          <a:stretch>
            <a:fillRect/>
          </a:stretch>
        </a:blipFill>
      </dgm:spPr>
    </dgm:pt>
    <dgm:pt modelId="{D1D597CC-11C2-4281-9F92-5DBC51F8CA40}" type="pres">
      <dgm:prSet presAssocID="{5319AA60-647E-4037-9C39-3D1EA6737540}" presName="txShp" presStyleLbl="node1" presStyleIdx="3" presStyleCnt="4" custScaleX="112974">
        <dgm:presLayoutVars>
          <dgm:bulletEnabled val="1"/>
        </dgm:presLayoutVars>
      </dgm:prSet>
      <dgm:spPr/>
    </dgm:pt>
  </dgm:ptLst>
  <dgm:cxnLst>
    <dgm:cxn modelId="{84318005-64CB-4D71-BED3-49B8E5AF8704}" type="presOf" srcId="{0ADF2E27-AA3F-4B13-92FD-FD5470329632}" destId="{83BCA5C1-D900-4663-BBC4-30ACBE1804DA}" srcOrd="0" destOrd="0" presId="urn:microsoft.com/office/officeart/2005/8/layout/vList3"/>
    <dgm:cxn modelId="{4A0A935F-E896-4515-9537-2FCCBD96B243}" srcId="{73D2D3C8-CEDD-45A3-A560-4F8E094984DC}" destId="{411688FF-0121-4FE8-AFC6-D58AC1E2F530}" srcOrd="1" destOrd="0" parTransId="{7B3A8455-A03B-420F-8681-2BE907A6B170}" sibTransId="{537BF2A2-1D59-4631-B87D-0B07588FDC92}"/>
    <dgm:cxn modelId="{9F484A64-AB65-4282-A822-B4AB3E260B18}" type="presOf" srcId="{E9C112D3-23E5-4F41-80C7-33616A5C1D95}" destId="{155B0BF9-21C7-4AE4-885E-727ED6C820E2}" srcOrd="0" destOrd="0" presId="urn:microsoft.com/office/officeart/2005/8/layout/vList3"/>
    <dgm:cxn modelId="{E627388A-7BF7-4917-BB63-F49D82081270}" srcId="{73D2D3C8-CEDD-45A3-A560-4F8E094984DC}" destId="{5319AA60-647E-4037-9C39-3D1EA6737540}" srcOrd="3" destOrd="0" parTransId="{AB02B383-F57A-43F5-86A4-BF10BFBF2882}" sibTransId="{A21F264C-9BCC-44C5-B312-7571FE708921}"/>
    <dgm:cxn modelId="{93F25FA9-BAF4-4935-B367-AEB7CBF5D707}" srcId="{73D2D3C8-CEDD-45A3-A560-4F8E094984DC}" destId="{0ADF2E27-AA3F-4B13-92FD-FD5470329632}" srcOrd="0" destOrd="0" parTransId="{B5CBF9DE-B6FA-45D3-9477-08195A8C2444}" sibTransId="{FB3637F2-1E72-4B2D-B48B-8E22C7CF4A59}"/>
    <dgm:cxn modelId="{779B20B7-0130-4FCD-8E9B-BB4A412C687A}" type="presOf" srcId="{5319AA60-647E-4037-9C39-3D1EA6737540}" destId="{D1D597CC-11C2-4281-9F92-5DBC51F8CA40}" srcOrd="0" destOrd="0" presId="urn:microsoft.com/office/officeart/2005/8/layout/vList3"/>
    <dgm:cxn modelId="{CD3615B8-5CAC-4081-9C6F-6BB6F42F3C46}" type="presOf" srcId="{411688FF-0121-4FE8-AFC6-D58AC1E2F530}" destId="{1E01A765-9DE0-433B-98B4-23D8D44F8E0E}" srcOrd="0" destOrd="0" presId="urn:microsoft.com/office/officeart/2005/8/layout/vList3"/>
    <dgm:cxn modelId="{2B1A61C1-185F-4D83-9B89-7F37E94BFB01}" srcId="{73D2D3C8-CEDD-45A3-A560-4F8E094984DC}" destId="{E9C112D3-23E5-4F41-80C7-33616A5C1D95}" srcOrd="2" destOrd="0" parTransId="{5CF0CDF4-6A85-4F4A-8CB9-90E959B7691A}" sibTransId="{B84BDE41-2FE2-4DA2-ACBC-7794CA360772}"/>
    <dgm:cxn modelId="{466B66E1-5DDE-40EC-904B-6B568A53DCB4}" type="presOf" srcId="{73D2D3C8-CEDD-45A3-A560-4F8E094984DC}" destId="{2F96CB00-77F6-4CDD-979F-FBC8AF9B21A8}" srcOrd="0" destOrd="0" presId="urn:microsoft.com/office/officeart/2005/8/layout/vList3"/>
    <dgm:cxn modelId="{BF702648-61F9-4661-859F-A52575740D9C}" type="presParOf" srcId="{2F96CB00-77F6-4CDD-979F-FBC8AF9B21A8}" destId="{5C2B1B6F-05D9-471C-8F8F-2DD2D3AC814C}" srcOrd="0" destOrd="0" presId="urn:microsoft.com/office/officeart/2005/8/layout/vList3"/>
    <dgm:cxn modelId="{B6535328-8D4E-4A3C-BA94-226B45F21477}" type="presParOf" srcId="{5C2B1B6F-05D9-471C-8F8F-2DD2D3AC814C}" destId="{A35AF073-6F8E-4E82-9AB3-696BDABDF238}" srcOrd="0" destOrd="0" presId="urn:microsoft.com/office/officeart/2005/8/layout/vList3"/>
    <dgm:cxn modelId="{72EAEA30-6E05-40EA-B8AE-7C8E073C3ABA}" type="presParOf" srcId="{5C2B1B6F-05D9-471C-8F8F-2DD2D3AC814C}" destId="{83BCA5C1-D900-4663-BBC4-30ACBE1804DA}" srcOrd="1" destOrd="0" presId="urn:microsoft.com/office/officeart/2005/8/layout/vList3"/>
    <dgm:cxn modelId="{1A37BBD7-507D-473C-8826-EF3DE67D6F7C}" type="presParOf" srcId="{2F96CB00-77F6-4CDD-979F-FBC8AF9B21A8}" destId="{F821B1B3-EBF3-4618-9BFD-CEE9BEFA54A0}" srcOrd="1" destOrd="0" presId="urn:microsoft.com/office/officeart/2005/8/layout/vList3"/>
    <dgm:cxn modelId="{0622C5D9-74F8-48DE-819F-1DD57A3C4130}" type="presParOf" srcId="{2F96CB00-77F6-4CDD-979F-FBC8AF9B21A8}" destId="{8DE5B709-3EBA-4128-90E5-0638D425E6ED}" srcOrd="2" destOrd="0" presId="urn:microsoft.com/office/officeart/2005/8/layout/vList3"/>
    <dgm:cxn modelId="{3793E639-77C5-478E-89E9-E742F15CDB1C}" type="presParOf" srcId="{8DE5B709-3EBA-4128-90E5-0638D425E6ED}" destId="{203193F0-E241-4F59-A6DA-324E2F8580FB}" srcOrd="0" destOrd="0" presId="urn:microsoft.com/office/officeart/2005/8/layout/vList3"/>
    <dgm:cxn modelId="{488F08B4-1FAA-44EF-8F77-073310F23FAB}" type="presParOf" srcId="{8DE5B709-3EBA-4128-90E5-0638D425E6ED}" destId="{1E01A765-9DE0-433B-98B4-23D8D44F8E0E}" srcOrd="1" destOrd="0" presId="urn:microsoft.com/office/officeart/2005/8/layout/vList3"/>
    <dgm:cxn modelId="{7FCE947F-45BA-442B-A49C-6F583464C7C6}" type="presParOf" srcId="{2F96CB00-77F6-4CDD-979F-FBC8AF9B21A8}" destId="{630BD3B2-8803-4802-9EBE-018F87F325EE}" srcOrd="3" destOrd="0" presId="urn:microsoft.com/office/officeart/2005/8/layout/vList3"/>
    <dgm:cxn modelId="{905E096A-F334-40C4-9983-5DA07929804D}" type="presParOf" srcId="{2F96CB00-77F6-4CDD-979F-FBC8AF9B21A8}" destId="{E51B6C78-C3D2-41AC-8359-D21266CAF51C}" srcOrd="4" destOrd="0" presId="urn:microsoft.com/office/officeart/2005/8/layout/vList3"/>
    <dgm:cxn modelId="{A86D88FA-75BC-428F-877F-2A593D25703D}" type="presParOf" srcId="{E51B6C78-C3D2-41AC-8359-D21266CAF51C}" destId="{B7BBEEA0-3859-45D8-80F5-C5027B16BE89}" srcOrd="0" destOrd="0" presId="urn:microsoft.com/office/officeart/2005/8/layout/vList3"/>
    <dgm:cxn modelId="{C219FE77-5CAD-4544-A683-2A599FB2170E}" type="presParOf" srcId="{E51B6C78-C3D2-41AC-8359-D21266CAF51C}" destId="{155B0BF9-21C7-4AE4-885E-727ED6C820E2}" srcOrd="1" destOrd="0" presId="urn:microsoft.com/office/officeart/2005/8/layout/vList3"/>
    <dgm:cxn modelId="{909A1595-38BE-431F-949B-058177A0ECFE}" type="presParOf" srcId="{2F96CB00-77F6-4CDD-979F-FBC8AF9B21A8}" destId="{6E85A8DB-36FD-4D7D-94D5-A2FD9EBBF4D5}" srcOrd="5" destOrd="0" presId="urn:microsoft.com/office/officeart/2005/8/layout/vList3"/>
    <dgm:cxn modelId="{9D287D49-8FDF-4B99-BDAE-1737AED67750}" type="presParOf" srcId="{2F96CB00-77F6-4CDD-979F-FBC8AF9B21A8}" destId="{5A446AA0-B43D-4479-B7EE-566DF5F91BC6}" srcOrd="6" destOrd="0" presId="urn:microsoft.com/office/officeart/2005/8/layout/vList3"/>
    <dgm:cxn modelId="{8D02F723-7FFC-4138-98A6-638D3F5EEEC6}" type="presParOf" srcId="{5A446AA0-B43D-4479-B7EE-566DF5F91BC6}" destId="{316B742D-4EEE-4E36-9B63-2267D90F8634}" srcOrd="0" destOrd="0" presId="urn:microsoft.com/office/officeart/2005/8/layout/vList3"/>
    <dgm:cxn modelId="{EAE6ED69-C606-4A0C-B260-569560B1A551}" type="presParOf" srcId="{5A446AA0-B43D-4479-B7EE-566DF5F91BC6}" destId="{D1D597CC-11C2-4281-9F92-5DBC51F8CA4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226AE-97B7-44B5-93CE-E8D4FB0DF6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092B7F-1C2D-4B1F-8B89-60AAAE3813EB}">
      <dgm:prSet phldrT="[Text]" custT="1"/>
      <dgm:spPr/>
      <dgm:t>
        <a:bodyPr/>
        <a:lstStyle/>
        <a:p>
          <a:r>
            <a:rPr lang="en-US" sz="2000" dirty="0"/>
            <a:t>Staff Liaison – Portfolio Model</a:t>
          </a:r>
        </a:p>
      </dgm:t>
    </dgm:pt>
    <dgm:pt modelId="{60145749-A00E-4B38-B69C-665695E4064F}" type="parTrans" cxnId="{ADDCC3D7-812A-438F-B3CE-0A6DBD73B38A}">
      <dgm:prSet/>
      <dgm:spPr/>
      <dgm:t>
        <a:bodyPr/>
        <a:lstStyle/>
        <a:p>
          <a:endParaRPr lang="en-US"/>
        </a:p>
      </dgm:t>
    </dgm:pt>
    <dgm:pt modelId="{EA68A4BF-6577-4684-B1F8-6518F853AB02}" type="sibTrans" cxnId="{ADDCC3D7-812A-438F-B3CE-0A6DBD73B38A}">
      <dgm:prSet/>
      <dgm:spPr/>
      <dgm:t>
        <a:bodyPr/>
        <a:lstStyle/>
        <a:p>
          <a:endParaRPr lang="en-US"/>
        </a:p>
      </dgm:t>
    </dgm:pt>
    <dgm:pt modelId="{12EDDFFC-94C1-48B9-8A4C-1657B1060D30}">
      <dgm:prSet phldrT="[Text]" custT="1"/>
      <dgm:spPr/>
      <dgm:t>
        <a:bodyPr/>
        <a:lstStyle/>
        <a:p>
          <a:r>
            <a:rPr lang="en-US" sz="2000" dirty="0"/>
            <a:t>Accreditation Platform</a:t>
          </a:r>
        </a:p>
      </dgm:t>
    </dgm:pt>
    <dgm:pt modelId="{C857DD6F-B2F4-4813-B876-9A3B82569FC1}" type="parTrans" cxnId="{F73234A8-469C-4AA7-8DE3-817DA22D4103}">
      <dgm:prSet/>
      <dgm:spPr/>
      <dgm:t>
        <a:bodyPr/>
        <a:lstStyle/>
        <a:p>
          <a:endParaRPr lang="en-US"/>
        </a:p>
      </dgm:t>
    </dgm:pt>
    <dgm:pt modelId="{5917F83D-95E1-4C66-A621-5F405093C9BD}" type="sibTrans" cxnId="{F73234A8-469C-4AA7-8DE3-817DA22D4103}">
      <dgm:prSet/>
      <dgm:spPr/>
      <dgm:t>
        <a:bodyPr/>
        <a:lstStyle/>
        <a:p>
          <a:endParaRPr lang="en-US"/>
        </a:p>
      </dgm:t>
    </dgm:pt>
    <dgm:pt modelId="{1C3D3B24-256C-43FA-BD24-B4B3439E1C89}">
      <dgm:prSet phldrT="[Text]"/>
      <dgm:spPr/>
      <dgm:t>
        <a:bodyPr/>
        <a:lstStyle/>
        <a:p>
          <a:endParaRPr lang="en-US" sz="2100" dirty="0"/>
        </a:p>
      </dgm:t>
    </dgm:pt>
    <dgm:pt modelId="{C3F7BEA6-9397-4091-B08D-4ACC42F7B25F}" type="parTrans" cxnId="{78900DF3-B5C0-4495-B8E6-C43C20DBA1D1}">
      <dgm:prSet/>
      <dgm:spPr/>
      <dgm:t>
        <a:bodyPr/>
        <a:lstStyle/>
        <a:p>
          <a:endParaRPr lang="en-US"/>
        </a:p>
      </dgm:t>
    </dgm:pt>
    <dgm:pt modelId="{5A68D8A8-14F1-4003-B74D-036E85D77DE1}" type="sibTrans" cxnId="{78900DF3-B5C0-4495-B8E6-C43C20DBA1D1}">
      <dgm:prSet/>
      <dgm:spPr/>
      <dgm:t>
        <a:bodyPr/>
        <a:lstStyle/>
        <a:p>
          <a:endParaRPr lang="en-US"/>
        </a:p>
      </dgm:t>
    </dgm:pt>
    <dgm:pt modelId="{34E26671-8A39-46C7-A342-1165B2458237}">
      <dgm:prSet custT="1"/>
      <dgm:spPr/>
      <dgm:t>
        <a:bodyPr/>
        <a:lstStyle/>
        <a:p>
          <a:r>
            <a:rPr lang="en-US" sz="2000" dirty="0"/>
            <a:t>Streamline Processes</a:t>
          </a:r>
        </a:p>
      </dgm:t>
    </dgm:pt>
    <dgm:pt modelId="{5A02026D-B91F-4A59-9111-78661DE9B3F8}" type="parTrans" cxnId="{28B0914C-6151-4B6E-B94F-284CA27934EA}">
      <dgm:prSet/>
      <dgm:spPr/>
      <dgm:t>
        <a:bodyPr/>
        <a:lstStyle/>
        <a:p>
          <a:endParaRPr lang="en-US"/>
        </a:p>
      </dgm:t>
    </dgm:pt>
    <dgm:pt modelId="{6C98859F-E832-428F-AEDA-6A1566CEC7CD}" type="sibTrans" cxnId="{28B0914C-6151-4B6E-B94F-284CA27934EA}">
      <dgm:prSet/>
      <dgm:spPr/>
      <dgm:t>
        <a:bodyPr/>
        <a:lstStyle/>
        <a:p>
          <a:endParaRPr lang="en-US"/>
        </a:p>
      </dgm:t>
    </dgm:pt>
    <dgm:pt modelId="{E2CD5EF1-23AD-48EE-99E6-622782DF8D78}">
      <dgm:prSet custT="1"/>
      <dgm:spPr/>
      <dgm:t>
        <a:bodyPr/>
        <a:lstStyle/>
        <a:p>
          <a:r>
            <a:rPr lang="en-US" sz="2000" dirty="0"/>
            <a:t>Standards Review</a:t>
          </a:r>
        </a:p>
      </dgm:t>
    </dgm:pt>
    <dgm:pt modelId="{FB6B1CAB-A2B0-42D9-A1C2-47355A358243}" type="parTrans" cxnId="{5D412105-8056-49CB-942C-417B76A00E37}">
      <dgm:prSet/>
      <dgm:spPr/>
      <dgm:t>
        <a:bodyPr/>
        <a:lstStyle/>
        <a:p>
          <a:endParaRPr lang="en-US"/>
        </a:p>
      </dgm:t>
    </dgm:pt>
    <dgm:pt modelId="{CA8EE2D1-6867-442A-8116-C379B143C481}" type="sibTrans" cxnId="{5D412105-8056-49CB-942C-417B76A00E37}">
      <dgm:prSet/>
      <dgm:spPr/>
      <dgm:t>
        <a:bodyPr/>
        <a:lstStyle/>
        <a:p>
          <a:endParaRPr lang="en-US"/>
        </a:p>
      </dgm:t>
    </dgm:pt>
    <dgm:pt modelId="{9E50FD0D-0E15-4715-AE43-77135C1CF4AB}">
      <dgm:prSet phldrT="[Text]" custT="1"/>
      <dgm:spPr/>
      <dgm:t>
        <a:bodyPr/>
        <a:lstStyle/>
        <a:p>
          <a:r>
            <a:rPr lang="en-US" sz="1800" dirty="0">
              <a:hlinkClick xmlns:r="http://schemas.openxmlformats.org/officeDocument/2006/relationships" r:id="rId1"/>
            </a:rPr>
            <a:t>https://accjc.org/standards-review/</a:t>
          </a:r>
          <a:endParaRPr lang="en-US" sz="1800" dirty="0"/>
        </a:p>
      </dgm:t>
    </dgm:pt>
    <dgm:pt modelId="{94A919EC-1030-499A-9F26-A15B5E669B2E}" type="parTrans" cxnId="{642D8EC2-88D0-469C-87D2-F4B39B2307A8}">
      <dgm:prSet/>
      <dgm:spPr/>
      <dgm:t>
        <a:bodyPr/>
        <a:lstStyle/>
        <a:p>
          <a:endParaRPr lang="en-US"/>
        </a:p>
      </dgm:t>
    </dgm:pt>
    <dgm:pt modelId="{829321DB-7DEB-4989-A8F2-2EFCB3670C75}" type="sibTrans" cxnId="{642D8EC2-88D0-469C-87D2-F4B39B2307A8}">
      <dgm:prSet/>
      <dgm:spPr/>
      <dgm:t>
        <a:bodyPr/>
        <a:lstStyle/>
        <a:p>
          <a:endParaRPr lang="en-US"/>
        </a:p>
      </dgm:t>
    </dgm:pt>
    <dgm:pt modelId="{BBAF36E9-A326-414E-9C19-8A5432447A09}">
      <dgm:prSet phldrT="[Text]"/>
      <dgm:spPr/>
      <dgm:t>
        <a:bodyPr/>
        <a:lstStyle/>
        <a:p>
          <a:endParaRPr lang="en-US" sz="2100" dirty="0"/>
        </a:p>
      </dgm:t>
    </dgm:pt>
    <dgm:pt modelId="{8A62A0F0-27E4-4CC0-899C-E06C0B07E113}" type="parTrans" cxnId="{AEE276B3-7B8B-4CED-BB8B-DC2646FFBC46}">
      <dgm:prSet/>
      <dgm:spPr/>
      <dgm:t>
        <a:bodyPr/>
        <a:lstStyle/>
        <a:p>
          <a:endParaRPr lang="en-US"/>
        </a:p>
      </dgm:t>
    </dgm:pt>
    <dgm:pt modelId="{7599668C-2723-4EAA-9FCB-D2BEDEF60558}" type="sibTrans" cxnId="{AEE276B3-7B8B-4CED-BB8B-DC2646FFBC46}">
      <dgm:prSet/>
      <dgm:spPr/>
      <dgm:t>
        <a:bodyPr/>
        <a:lstStyle/>
        <a:p>
          <a:endParaRPr lang="en-US"/>
        </a:p>
      </dgm:t>
    </dgm:pt>
    <dgm:pt modelId="{1A1D0D1F-283C-42A5-8BF9-3C4BF8E2C352}">
      <dgm:prSet phldrT="[Text]"/>
      <dgm:spPr/>
      <dgm:t>
        <a:bodyPr/>
        <a:lstStyle/>
        <a:p>
          <a:endParaRPr lang="en-US" sz="2100" dirty="0"/>
        </a:p>
      </dgm:t>
    </dgm:pt>
    <dgm:pt modelId="{8B9D100E-7A28-4983-8864-65C99ADA03C6}" type="parTrans" cxnId="{2B0C23B8-F655-41EB-9AAB-A944104145EC}">
      <dgm:prSet/>
      <dgm:spPr/>
      <dgm:t>
        <a:bodyPr/>
        <a:lstStyle/>
        <a:p>
          <a:endParaRPr lang="en-US"/>
        </a:p>
      </dgm:t>
    </dgm:pt>
    <dgm:pt modelId="{B1862B2F-BAF6-4D5F-B575-50C6C135F013}" type="sibTrans" cxnId="{2B0C23B8-F655-41EB-9AAB-A944104145EC}">
      <dgm:prSet/>
      <dgm:spPr/>
      <dgm:t>
        <a:bodyPr/>
        <a:lstStyle/>
        <a:p>
          <a:endParaRPr lang="en-US"/>
        </a:p>
      </dgm:t>
    </dgm:pt>
    <dgm:pt modelId="{EF7BF889-4289-43E0-8822-87D33C5FE316}">
      <dgm:prSet custT="1"/>
      <dgm:spPr/>
      <dgm:t>
        <a:bodyPr/>
        <a:lstStyle/>
        <a:p>
          <a:r>
            <a:rPr lang="en-US" sz="2000" dirty="0"/>
            <a:t>New Comprehensive Review</a:t>
          </a:r>
        </a:p>
      </dgm:t>
    </dgm:pt>
    <dgm:pt modelId="{B3537EC7-CB2D-4CC9-B1D2-8DDC2D0D6984}" type="parTrans" cxnId="{60B159DE-CB98-4212-B31D-7E288028BEE0}">
      <dgm:prSet/>
      <dgm:spPr/>
      <dgm:t>
        <a:bodyPr/>
        <a:lstStyle/>
        <a:p>
          <a:endParaRPr lang="en-US"/>
        </a:p>
      </dgm:t>
    </dgm:pt>
    <dgm:pt modelId="{D91DF82C-0163-480E-AE1E-EBF15C6434FA}" type="sibTrans" cxnId="{60B159DE-CB98-4212-B31D-7E288028BEE0}">
      <dgm:prSet/>
      <dgm:spPr/>
      <dgm:t>
        <a:bodyPr/>
        <a:lstStyle/>
        <a:p>
          <a:endParaRPr lang="en-US"/>
        </a:p>
      </dgm:t>
    </dgm:pt>
    <dgm:pt modelId="{AE5AE906-9216-4C12-8ACE-F397858E97FB}">
      <dgm:prSet phldrT="[Text]"/>
      <dgm:spPr/>
      <dgm:t>
        <a:bodyPr/>
        <a:lstStyle/>
        <a:p>
          <a:endParaRPr lang="en-US" sz="2100" dirty="0"/>
        </a:p>
      </dgm:t>
    </dgm:pt>
    <dgm:pt modelId="{9AECF3F8-A7A5-4A22-8A8E-55457C5F61C8}" type="parTrans" cxnId="{B91062F8-95C3-4A54-AEC6-01ED6F1BA11A}">
      <dgm:prSet/>
      <dgm:spPr/>
      <dgm:t>
        <a:bodyPr/>
        <a:lstStyle/>
        <a:p>
          <a:endParaRPr lang="en-US"/>
        </a:p>
      </dgm:t>
    </dgm:pt>
    <dgm:pt modelId="{91C472CD-BA8E-4C46-9C3E-3CCAA1E6DAF2}" type="sibTrans" cxnId="{B91062F8-95C3-4A54-AEC6-01ED6F1BA11A}">
      <dgm:prSet/>
      <dgm:spPr/>
      <dgm:t>
        <a:bodyPr/>
        <a:lstStyle/>
        <a:p>
          <a:endParaRPr lang="en-US"/>
        </a:p>
      </dgm:t>
    </dgm:pt>
    <dgm:pt modelId="{7A699701-0BD5-4133-AC1D-6058A7BDFA2F}" type="pres">
      <dgm:prSet presAssocID="{819226AE-97B7-44B5-93CE-E8D4FB0DF66A}" presName="linear" presStyleCnt="0">
        <dgm:presLayoutVars>
          <dgm:animLvl val="lvl"/>
          <dgm:resizeHandles val="exact"/>
        </dgm:presLayoutVars>
      </dgm:prSet>
      <dgm:spPr/>
    </dgm:pt>
    <dgm:pt modelId="{1C7EF755-41D9-42C3-85E7-8951CABA103F}" type="pres">
      <dgm:prSet presAssocID="{35092B7F-1C2D-4B1F-8B89-60AAAE3813EB}" presName="parentText" presStyleLbl="node1" presStyleIdx="0" presStyleCnt="5">
        <dgm:presLayoutVars>
          <dgm:chMax val="0"/>
          <dgm:bulletEnabled val="1"/>
        </dgm:presLayoutVars>
      </dgm:prSet>
      <dgm:spPr/>
    </dgm:pt>
    <dgm:pt modelId="{7CF7FB0A-5DF2-476D-B112-677D02DF280E}" type="pres">
      <dgm:prSet presAssocID="{EA68A4BF-6577-4684-B1F8-6518F853AB02}" presName="spacer" presStyleCnt="0"/>
      <dgm:spPr/>
    </dgm:pt>
    <dgm:pt modelId="{CDCEA2A3-5E0B-4155-AED0-3B2531F28B39}" type="pres">
      <dgm:prSet presAssocID="{12EDDFFC-94C1-48B9-8A4C-1657B1060D30}" presName="parentText" presStyleLbl="node1" presStyleIdx="1" presStyleCnt="5" custLinFactNeighborY="2259">
        <dgm:presLayoutVars>
          <dgm:chMax val="0"/>
          <dgm:bulletEnabled val="1"/>
        </dgm:presLayoutVars>
      </dgm:prSet>
      <dgm:spPr/>
    </dgm:pt>
    <dgm:pt modelId="{13062BD4-A99B-4DCA-9479-3BAF5664FED1}" type="pres">
      <dgm:prSet presAssocID="{12EDDFFC-94C1-48B9-8A4C-1657B1060D30}" presName="childText" presStyleLbl="revTx" presStyleIdx="0" presStyleCnt="1" custAng="0" custLinFactNeighborX="338" custLinFactNeighborY="33536">
        <dgm:presLayoutVars>
          <dgm:bulletEnabled val="1"/>
        </dgm:presLayoutVars>
      </dgm:prSet>
      <dgm:spPr/>
    </dgm:pt>
    <dgm:pt modelId="{800D3769-67EC-42C6-912E-ACE67FA1EF00}" type="pres">
      <dgm:prSet presAssocID="{34E26671-8A39-46C7-A342-1165B2458237}" presName="parentText" presStyleLbl="node1" presStyleIdx="2" presStyleCnt="5" custLinFactY="-328530" custLinFactNeighborY="-400000">
        <dgm:presLayoutVars>
          <dgm:chMax val="0"/>
          <dgm:bulletEnabled val="1"/>
        </dgm:presLayoutVars>
      </dgm:prSet>
      <dgm:spPr/>
    </dgm:pt>
    <dgm:pt modelId="{CECB7D0B-F96E-4BCC-83FC-46E746DD649F}" type="pres">
      <dgm:prSet presAssocID="{6C98859F-E832-428F-AEDA-6A1566CEC7CD}" presName="spacer" presStyleCnt="0"/>
      <dgm:spPr/>
    </dgm:pt>
    <dgm:pt modelId="{D9C995B8-AEB7-4D32-A108-A264F21685E6}" type="pres">
      <dgm:prSet presAssocID="{EF7BF889-4289-43E0-8822-87D33C5FE316}" presName="parentText" presStyleLbl="node1" presStyleIdx="3" presStyleCnt="5" custLinFactY="-318864" custLinFactNeighborY="-400000">
        <dgm:presLayoutVars>
          <dgm:chMax val="0"/>
          <dgm:bulletEnabled val="1"/>
        </dgm:presLayoutVars>
      </dgm:prSet>
      <dgm:spPr/>
    </dgm:pt>
    <dgm:pt modelId="{51155800-1EE0-459D-9207-2490304C2822}" type="pres">
      <dgm:prSet presAssocID="{D91DF82C-0163-480E-AE1E-EBF15C6434FA}" presName="spacer" presStyleCnt="0"/>
      <dgm:spPr/>
    </dgm:pt>
    <dgm:pt modelId="{93E8F65E-C753-4ED6-BB16-E753D0AA00F7}" type="pres">
      <dgm:prSet presAssocID="{E2CD5EF1-23AD-48EE-99E6-622782DF8D78}" presName="parentText" presStyleLbl="node1" presStyleIdx="4" presStyleCnt="5" custLinFactY="-312906" custLinFactNeighborY="-400000">
        <dgm:presLayoutVars>
          <dgm:chMax val="0"/>
          <dgm:bulletEnabled val="1"/>
        </dgm:presLayoutVars>
      </dgm:prSet>
      <dgm:spPr/>
    </dgm:pt>
  </dgm:ptLst>
  <dgm:cxnLst>
    <dgm:cxn modelId="{5D412105-8056-49CB-942C-417B76A00E37}" srcId="{819226AE-97B7-44B5-93CE-E8D4FB0DF66A}" destId="{E2CD5EF1-23AD-48EE-99E6-622782DF8D78}" srcOrd="4" destOrd="0" parTransId="{FB6B1CAB-A2B0-42D9-A1C2-47355A358243}" sibTransId="{CA8EE2D1-6867-442A-8116-C379B143C481}"/>
    <dgm:cxn modelId="{BBA80012-48DF-4FE6-A4E0-009C3A0DC31C}" type="presOf" srcId="{34E26671-8A39-46C7-A342-1165B2458237}" destId="{800D3769-67EC-42C6-912E-ACE67FA1EF00}" srcOrd="0" destOrd="0" presId="urn:microsoft.com/office/officeart/2005/8/layout/vList2"/>
    <dgm:cxn modelId="{98459523-EA7D-450F-A1CA-A2CF411B90A4}" type="presOf" srcId="{AE5AE906-9216-4C12-8ACE-F397858E97FB}" destId="{13062BD4-A99B-4DCA-9479-3BAF5664FED1}" srcOrd="0" destOrd="0" presId="urn:microsoft.com/office/officeart/2005/8/layout/vList2"/>
    <dgm:cxn modelId="{EF0EE931-84EE-4E42-A083-589A84FBC2E7}" type="presOf" srcId="{12EDDFFC-94C1-48B9-8A4C-1657B1060D30}" destId="{CDCEA2A3-5E0B-4155-AED0-3B2531F28B39}" srcOrd="0" destOrd="0" presId="urn:microsoft.com/office/officeart/2005/8/layout/vList2"/>
    <dgm:cxn modelId="{9B4FE740-BD48-47FD-B0D1-AC79F125FC03}" type="presOf" srcId="{EF7BF889-4289-43E0-8822-87D33C5FE316}" destId="{D9C995B8-AEB7-4D32-A108-A264F21685E6}" srcOrd="0" destOrd="0" presId="urn:microsoft.com/office/officeart/2005/8/layout/vList2"/>
    <dgm:cxn modelId="{E2983060-7CD0-4D74-8EF3-C0EA94117096}" type="presOf" srcId="{9E50FD0D-0E15-4715-AE43-77135C1CF4AB}" destId="{13062BD4-A99B-4DCA-9479-3BAF5664FED1}" srcOrd="0" destOrd="4" presId="urn:microsoft.com/office/officeart/2005/8/layout/vList2"/>
    <dgm:cxn modelId="{285EAF48-08DB-453E-BE8D-AA06E2A5ED01}" type="presOf" srcId="{1A1D0D1F-283C-42A5-8BF9-3C4BF8E2C352}" destId="{13062BD4-A99B-4DCA-9479-3BAF5664FED1}" srcOrd="0" destOrd="3" presId="urn:microsoft.com/office/officeart/2005/8/layout/vList2"/>
    <dgm:cxn modelId="{28B0914C-6151-4B6E-B94F-284CA27934EA}" srcId="{819226AE-97B7-44B5-93CE-E8D4FB0DF66A}" destId="{34E26671-8A39-46C7-A342-1165B2458237}" srcOrd="2" destOrd="0" parTransId="{5A02026D-B91F-4A59-9111-78661DE9B3F8}" sibTransId="{6C98859F-E832-428F-AEDA-6A1566CEC7CD}"/>
    <dgm:cxn modelId="{FA14DA4F-4923-427A-B572-4360CE8FBADE}" type="presOf" srcId="{BBAF36E9-A326-414E-9C19-8A5432447A09}" destId="{13062BD4-A99B-4DCA-9479-3BAF5664FED1}" srcOrd="0" destOrd="2" presId="urn:microsoft.com/office/officeart/2005/8/layout/vList2"/>
    <dgm:cxn modelId="{F73234A8-469C-4AA7-8DE3-817DA22D4103}" srcId="{819226AE-97B7-44B5-93CE-E8D4FB0DF66A}" destId="{12EDDFFC-94C1-48B9-8A4C-1657B1060D30}" srcOrd="1" destOrd="0" parTransId="{C857DD6F-B2F4-4813-B876-9A3B82569FC1}" sibTransId="{5917F83D-95E1-4C66-A621-5F405093C9BD}"/>
    <dgm:cxn modelId="{AEE276B3-7B8B-4CED-BB8B-DC2646FFBC46}" srcId="{12EDDFFC-94C1-48B9-8A4C-1657B1060D30}" destId="{BBAF36E9-A326-414E-9C19-8A5432447A09}" srcOrd="2" destOrd="0" parTransId="{8A62A0F0-27E4-4CC0-899C-E06C0B07E113}" sibTransId="{7599668C-2723-4EAA-9FCB-D2BEDEF60558}"/>
    <dgm:cxn modelId="{2B0C23B8-F655-41EB-9AAB-A944104145EC}" srcId="{12EDDFFC-94C1-48B9-8A4C-1657B1060D30}" destId="{1A1D0D1F-283C-42A5-8BF9-3C4BF8E2C352}" srcOrd="3" destOrd="0" parTransId="{8B9D100E-7A28-4983-8864-65C99ADA03C6}" sibTransId="{B1862B2F-BAF6-4D5F-B575-50C6C135F013}"/>
    <dgm:cxn modelId="{0257E9C1-3CCA-4266-8F1B-F39A48AE8D84}" type="presOf" srcId="{E2CD5EF1-23AD-48EE-99E6-622782DF8D78}" destId="{93E8F65E-C753-4ED6-BB16-E753D0AA00F7}" srcOrd="0" destOrd="0" presId="urn:microsoft.com/office/officeart/2005/8/layout/vList2"/>
    <dgm:cxn modelId="{642D8EC2-88D0-469C-87D2-F4B39B2307A8}" srcId="{12EDDFFC-94C1-48B9-8A4C-1657B1060D30}" destId="{9E50FD0D-0E15-4715-AE43-77135C1CF4AB}" srcOrd="4" destOrd="0" parTransId="{94A919EC-1030-499A-9F26-A15B5E669B2E}" sibTransId="{829321DB-7DEB-4989-A8F2-2EFCB3670C75}"/>
    <dgm:cxn modelId="{1F82B4C6-6AE0-4ADE-AE44-AFF068C1CBA3}" type="presOf" srcId="{1C3D3B24-256C-43FA-BD24-B4B3439E1C89}" destId="{13062BD4-A99B-4DCA-9479-3BAF5664FED1}" srcOrd="0" destOrd="1" presId="urn:microsoft.com/office/officeart/2005/8/layout/vList2"/>
    <dgm:cxn modelId="{778465C7-2338-49AC-B611-52AB13B7B108}" type="presOf" srcId="{35092B7F-1C2D-4B1F-8B89-60AAAE3813EB}" destId="{1C7EF755-41D9-42C3-85E7-8951CABA103F}" srcOrd="0" destOrd="0" presId="urn:microsoft.com/office/officeart/2005/8/layout/vList2"/>
    <dgm:cxn modelId="{ADDCC3D7-812A-438F-B3CE-0A6DBD73B38A}" srcId="{819226AE-97B7-44B5-93CE-E8D4FB0DF66A}" destId="{35092B7F-1C2D-4B1F-8B89-60AAAE3813EB}" srcOrd="0" destOrd="0" parTransId="{60145749-A00E-4B38-B69C-665695E4064F}" sibTransId="{EA68A4BF-6577-4684-B1F8-6518F853AB02}"/>
    <dgm:cxn modelId="{60B159DE-CB98-4212-B31D-7E288028BEE0}" srcId="{819226AE-97B7-44B5-93CE-E8D4FB0DF66A}" destId="{EF7BF889-4289-43E0-8822-87D33C5FE316}" srcOrd="3" destOrd="0" parTransId="{B3537EC7-CB2D-4CC9-B1D2-8DDC2D0D6984}" sibTransId="{D91DF82C-0163-480E-AE1E-EBF15C6434FA}"/>
    <dgm:cxn modelId="{78900DF3-B5C0-4495-B8E6-C43C20DBA1D1}" srcId="{12EDDFFC-94C1-48B9-8A4C-1657B1060D30}" destId="{1C3D3B24-256C-43FA-BD24-B4B3439E1C89}" srcOrd="1" destOrd="0" parTransId="{C3F7BEA6-9397-4091-B08D-4ACC42F7B25F}" sibTransId="{5A68D8A8-14F1-4003-B74D-036E85D77DE1}"/>
    <dgm:cxn modelId="{B91062F8-95C3-4A54-AEC6-01ED6F1BA11A}" srcId="{12EDDFFC-94C1-48B9-8A4C-1657B1060D30}" destId="{AE5AE906-9216-4C12-8ACE-F397858E97FB}" srcOrd="0" destOrd="0" parTransId="{9AECF3F8-A7A5-4A22-8A8E-55457C5F61C8}" sibTransId="{91C472CD-BA8E-4C46-9C3E-3CCAA1E6DAF2}"/>
    <dgm:cxn modelId="{3CC1A6FE-058C-494E-ADE7-897A7231E4D0}" type="presOf" srcId="{819226AE-97B7-44B5-93CE-E8D4FB0DF66A}" destId="{7A699701-0BD5-4133-AC1D-6058A7BDFA2F}" srcOrd="0" destOrd="0" presId="urn:microsoft.com/office/officeart/2005/8/layout/vList2"/>
    <dgm:cxn modelId="{65BD5CD5-696C-46A7-95B8-DEDEF1E96E3F}" type="presParOf" srcId="{7A699701-0BD5-4133-AC1D-6058A7BDFA2F}" destId="{1C7EF755-41D9-42C3-85E7-8951CABA103F}" srcOrd="0" destOrd="0" presId="urn:microsoft.com/office/officeart/2005/8/layout/vList2"/>
    <dgm:cxn modelId="{ABF31BDF-CF2F-47E2-9516-3983B1876AD5}" type="presParOf" srcId="{7A699701-0BD5-4133-AC1D-6058A7BDFA2F}" destId="{7CF7FB0A-5DF2-476D-B112-677D02DF280E}" srcOrd="1" destOrd="0" presId="urn:microsoft.com/office/officeart/2005/8/layout/vList2"/>
    <dgm:cxn modelId="{16B38B9A-BDE9-4194-B94F-E7F2887644BC}" type="presParOf" srcId="{7A699701-0BD5-4133-AC1D-6058A7BDFA2F}" destId="{CDCEA2A3-5E0B-4155-AED0-3B2531F28B39}" srcOrd="2" destOrd="0" presId="urn:microsoft.com/office/officeart/2005/8/layout/vList2"/>
    <dgm:cxn modelId="{B242029E-A195-4FCE-BCE9-C798458CF730}" type="presParOf" srcId="{7A699701-0BD5-4133-AC1D-6058A7BDFA2F}" destId="{13062BD4-A99B-4DCA-9479-3BAF5664FED1}" srcOrd="3" destOrd="0" presId="urn:microsoft.com/office/officeart/2005/8/layout/vList2"/>
    <dgm:cxn modelId="{88E6475C-2E6E-4688-A4B2-2A1242B59F26}" type="presParOf" srcId="{7A699701-0BD5-4133-AC1D-6058A7BDFA2F}" destId="{800D3769-67EC-42C6-912E-ACE67FA1EF00}" srcOrd="4" destOrd="0" presId="urn:microsoft.com/office/officeart/2005/8/layout/vList2"/>
    <dgm:cxn modelId="{567B979F-2E58-44A5-B89B-E3FB5C03802D}" type="presParOf" srcId="{7A699701-0BD5-4133-AC1D-6058A7BDFA2F}" destId="{CECB7D0B-F96E-4BCC-83FC-46E746DD649F}" srcOrd="5" destOrd="0" presId="urn:microsoft.com/office/officeart/2005/8/layout/vList2"/>
    <dgm:cxn modelId="{B6122FB2-9425-4FF2-B55B-609506B69A8B}" type="presParOf" srcId="{7A699701-0BD5-4133-AC1D-6058A7BDFA2F}" destId="{D9C995B8-AEB7-4D32-A108-A264F21685E6}" srcOrd="6" destOrd="0" presId="urn:microsoft.com/office/officeart/2005/8/layout/vList2"/>
    <dgm:cxn modelId="{9176AAE4-8488-4599-B9F7-D0B757F29B3D}" type="presParOf" srcId="{7A699701-0BD5-4133-AC1D-6058A7BDFA2F}" destId="{51155800-1EE0-459D-9207-2490304C2822}" srcOrd="7" destOrd="0" presId="urn:microsoft.com/office/officeart/2005/8/layout/vList2"/>
    <dgm:cxn modelId="{C20B44BE-749C-47F9-8D55-09D399BDB268}" type="presParOf" srcId="{7A699701-0BD5-4133-AC1D-6058A7BDFA2F}" destId="{93E8F65E-C753-4ED6-BB16-E753D0AA00F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9226AE-97B7-44B5-93CE-E8D4FB0DF6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092B7F-1C2D-4B1F-8B89-60AAAE3813EB}">
      <dgm:prSet phldrT="[Text]" custT="1"/>
      <dgm:spPr/>
      <dgm:t>
        <a:bodyPr/>
        <a:lstStyle/>
        <a:p>
          <a:r>
            <a:rPr lang="en-US" sz="2000" dirty="0"/>
            <a:t>Guides and Manuals</a:t>
          </a:r>
        </a:p>
      </dgm:t>
    </dgm:pt>
    <dgm:pt modelId="{60145749-A00E-4B38-B69C-665695E4064F}" type="parTrans" cxnId="{ADDCC3D7-812A-438F-B3CE-0A6DBD73B38A}">
      <dgm:prSet/>
      <dgm:spPr/>
      <dgm:t>
        <a:bodyPr/>
        <a:lstStyle/>
        <a:p>
          <a:endParaRPr lang="en-US"/>
        </a:p>
      </dgm:t>
    </dgm:pt>
    <dgm:pt modelId="{EA68A4BF-6577-4684-B1F8-6518F853AB02}" type="sibTrans" cxnId="{ADDCC3D7-812A-438F-B3CE-0A6DBD73B38A}">
      <dgm:prSet/>
      <dgm:spPr/>
      <dgm:t>
        <a:bodyPr/>
        <a:lstStyle/>
        <a:p>
          <a:endParaRPr lang="en-US"/>
        </a:p>
      </dgm:t>
    </dgm:pt>
    <dgm:pt modelId="{12EDDFFC-94C1-48B9-8A4C-1657B1060D30}">
      <dgm:prSet phldrT="[Text]" custT="1"/>
      <dgm:spPr/>
      <dgm:t>
        <a:bodyPr/>
        <a:lstStyle/>
        <a:p>
          <a:r>
            <a:rPr lang="en-US" sz="2000" dirty="0"/>
            <a:t>Standards and Policies</a:t>
          </a:r>
        </a:p>
      </dgm:t>
    </dgm:pt>
    <dgm:pt modelId="{C857DD6F-B2F4-4813-B876-9A3B82569FC1}" type="parTrans" cxnId="{F73234A8-469C-4AA7-8DE3-817DA22D4103}">
      <dgm:prSet/>
      <dgm:spPr/>
      <dgm:t>
        <a:bodyPr/>
        <a:lstStyle/>
        <a:p>
          <a:endParaRPr lang="en-US"/>
        </a:p>
      </dgm:t>
    </dgm:pt>
    <dgm:pt modelId="{5917F83D-95E1-4C66-A621-5F405093C9BD}" type="sibTrans" cxnId="{F73234A8-469C-4AA7-8DE3-817DA22D4103}">
      <dgm:prSet/>
      <dgm:spPr/>
      <dgm:t>
        <a:bodyPr/>
        <a:lstStyle/>
        <a:p>
          <a:endParaRPr lang="en-US"/>
        </a:p>
      </dgm:t>
    </dgm:pt>
    <dgm:pt modelId="{34E26671-8A39-46C7-A342-1165B2458237}">
      <dgm:prSet custT="1"/>
      <dgm:spPr/>
      <dgm:t>
        <a:bodyPr/>
        <a:lstStyle/>
        <a:p>
          <a:r>
            <a:rPr lang="en-US" sz="2000" dirty="0"/>
            <a:t>Educational Series</a:t>
          </a:r>
        </a:p>
      </dgm:t>
    </dgm:pt>
    <dgm:pt modelId="{5A02026D-B91F-4A59-9111-78661DE9B3F8}" type="parTrans" cxnId="{28B0914C-6151-4B6E-B94F-284CA27934EA}">
      <dgm:prSet/>
      <dgm:spPr/>
      <dgm:t>
        <a:bodyPr/>
        <a:lstStyle/>
        <a:p>
          <a:endParaRPr lang="en-US"/>
        </a:p>
      </dgm:t>
    </dgm:pt>
    <dgm:pt modelId="{6C98859F-E832-428F-AEDA-6A1566CEC7CD}" type="sibTrans" cxnId="{28B0914C-6151-4B6E-B94F-284CA27934EA}">
      <dgm:prSet/>
      <dgm:spPr/>
      <dgm:t>
        <a:bodyPr/>
        <a:lstStyle/>
        <a:p>
          <a:endParaRPr lang="en-US"/>
        </a:p>
      </dgm:t>
    </dgm:pt>
    <dgm:pt modelId="{E2CD5EF1-23AD-48EE-99E6-622782DF8D78}">
      <dgm:prSet custT="1"/>
      <dgm:spPr/>
      <dgm:t>
        <a:bodyPr/>
        <a:lstStyle/>
        <a:p>
          <a:r>
            <a:rPr lang="en-US" sz="2000" dirty="0"/>
            <a:t>Webinars</a:t>
          </a:r>
        </a:p>
      </dgm:t>
    </dgm:pt>
    <dgm:pt modelId="{FB6B1CAB-A2B0-42D9-A1C2-47355A358243}" type="parTrans" cxnId="{5D412105-8056-49CB-942C-417B76A00E37}">
      <dgm:prSet/>
      <dgm:spPr/>
      <dgm:t>
        <a:bodyPr/>
        <a:lstStyle/>
        <a:p>
          <a:endParaRPr lang="en-US"/>
        </a:p>
      </dgm:t>
    </dgm:pt>
    <dgm:pt modelId="{CA8EE2D1-6867-442A-8116-C379B143C481}" type="sibTrans" cxnId="{5D412105-8056-49CB-942C-417B76A00E37}">
      <dgm:prSet/>
      <dgm:spPr/>
      <dgm:t>
        <a:bodyPr/>
        <a:lstStyle/>
        <a:p>
          <a:endParaRPr lang="en-US"/>
        </a:p>
      </dgm:t>
    </dgm:pt>
    <dgm:pt modelId="{BBAF36E9-A326-414E-9C19-8A5432447A09}">
      <dgm:prSet phldrT="[Text]"/>
      <dgm:spPr/>
      <dgm:t>
        <a:bodyPr/>
        <a:lstStyle/>
        <a:p>
          <a:endParaRPr lang="en-US" sz="2100" dirty="0"/>
        </a:p>
      </dgm:t>
    </dgm:pt>
    <dgm:pt modelId="{8A62A0F0-27E4-4CC0-899C-E06C0B07E113}" type="parTrans" cxnId="{AEE276B3-7B8B-4CED-BB8B-DC2646FFBC46}">
      <dgm:prSet/>
      <dgm:spPr/>
      <dgm:t>
        <a:bodyPr/>
        <a:lstStyle/>
        <a:p>
          <a:endParaRPr lang="en-US"/>
        </a:p>
      </dgm:t>
    </dgm:pt>
    <dgm:pt modelId="{7599668C-2723-4EAA-9FCB-D2BEDEF60558}" type="sibTrans" cxnId="{AEE276B3-7B8B-4CED-BB8B-DC2646FFBC46}">
      <dgm:prSet/>
      <dgm:spPr/>
      <dgm:t>
        <a:bodyPr/>
        <a:lstStyle/>
        <a:p>
          <a:endParaRPr lang="en-US"/>
        </a:p>
      </dgm:t>
    </dgm:pt>
    <dgm:pt modelId="{EF7BF889-4289-43E0-8822-87D33C5FE316}">
      <dgm:prSet custT="1"/>
      <dgm:spPr/>
      <dgm:t>
        <a:bodyPr/>
        <a:lstStyle/>
        <a:p>
          <a:r>
            <a:rPr lang="en-US" sz="2000" dirty="0"/>
            <a:t>News &amp; ACCJC Connect </a:t>
          </a:r>
        </a:p>
      </dgm:t>
    </dgm:pt>
    <dgm:pt modelId="{B3537EC7-CB2D-4CC9-B1D2-8DDC2D0D6984}" type="parTrans" cxnId="{60B159DE-CB98-4212-B31D-7E288028BEE0}">
      <dgm:prSet/>
      <dgm:spPr/>
      <dgm:t>
        <a:bodyPr/>
        <a:lstStyle/>
        <a:p>
          <a:endParaRPr lang="en-US"/>
        </a:p>
      </dgm:t>
    </dgm:pt>
    <dgm:pt modelId="{D91DF82C-0163-480E-AE1E-EBF15C6434FA}" type="sibTrans" cxnId="{60B159DE-CB98-4212-B31D-7E288028BEE0}">
      <dgm:prSet/>
      <dgm:spPr/>
      <dgm:t>
        <a:bodyPr/>
        <a:lstStyle/>
        <a:p>
          <a:endParaRPr lang="en-US"/>
        </a:p>
      </dgm:t>
    </dgm:pt>
    <dgm:pt modelId="{AE5AE906-9216-4C12-8ACE-F397858E97FB}">
      <dgm:prSet phldrT="[Text]" custT="1"/>
      <dgm:spPr/>
      <dgm:t>
        <a:bodyPr/>
        <a:lstStyle/>
        <a:p>
          <a:r>
            <a:rPr lang="en-US" sz="1800" dirty="0">
              <a:hlinkClick xmlns:r="http://schemas.openxmlformats.org/officeDocument/2006/relationships" r:id="rId1"/>
            </a:rPr>
            <a:t>https://accjc.org/accjc-connect/</a:t>
          </a:r>
          <a:r>
            <a:rPr lang="en-US" sz="1800" dirty="0"/>
            <a:t> </a:t>
          </a:r>
        </a:p>
      </dgm:t>
    </dgm:pt>
    <dgm:pt modelId="{9AECF3F8-A7A5-4A22-8A8E-55457C5F61C8}" type="parTrans" cxnId="{B91062F8-95C3-4A54-AEC6-01ED6F1BA11A}">
      <dgm:prSet/>
      <dgm:spPr/>
      <dgm:t>
        <a:bodyPr/>
        <a:lstStyle/>
        <a:p>
          <a:endParaRPr lang="en-US"/>
        </a:p>
      </dgm:t>
    </dgm:pt>
    <dgm:pt modelId="{91C472CD-BA8E-4C46-9C3E-3CCAA1E6DAF2}" type="sibTrans" cxnId="{B91062F8-95C3-4A54-AEC6-01ED6F1BA11A}">
      <dgm:prSet/>
      <dgm:spPr/>
      <dgm:t>
        <a:bodyPr/>
        <a:lstStyle/>
        <a:p>
          <a:endParaRPr lang="en-US"/>
        </a:p>
      </dgm:t>
    </dgm:pt>
    <dgm:pt modelId="{5B5AC820-B33E-4143-AE91-11BE106A1CBC}">
      <dgm:prSet phldrT="[Text]" custT="1"/>
      <dgm:spPr/>
      <dgm:t>
        <a:bodyPr/>
        <a:lstStyle/>
        <a:p>
          <a:r>
            <a:rPr lang="en-US" sz="1800" dirty="0">
              <a:hlinkClick xmlns:r="http://schemas.openxmlformats.org/officeDocument/2006/relationships" r:id="rId2"/>
            </a:rPr>
            <a:t>https://accjc.org/guides-and-manuals/</a:t>
          </a:r>
          <a:endParaRPr lang="en-US" sz="1000" dirty="0"/>
        </a:p>
      </dgm:t>
    </dgm:pt>
    <dgm:pt modelId="{7CF6156C-9E94-4C22-BE88-FB5F8042CD5E}" type="parTrans" cxnId="{BA067BF5-8849-49E2-94D4-EA205BEB4542}">
      <dgm:prSet/>
      <dgm:spPr/>
      <dgm:t>
        <a:bodyPr/>
        <a:lstStyle/>
        <a:p>
          <a:endParaRPr lang="en-US"/>
        </a:p>
      </dgm:t>
    </dgm:pt>
    <dgm:pt modelId="{AB580BA3-625A-4B3F-891D-AB93D501EE80}" type="sibTrans" cxnId="{BA067BF5-8849-49E2-94D4-EA205BEB4542}">
      <dgm:prSet/>
      <dgm:spPr/>
      <dgm:t>
        <a:bodyPr/>
        <a:lstStyle/>
        <a:p>
          <a:endParaRPr lang="en-US"/>
        </a:p>
      </dgm:t>
    </dgm:pt>
    <dgm:pt modelId="{08C9B64A-599B-4645-A728-DD1D477BA39D}">
      <dgm:prSet phldrT="[Text]" custT="1"/>
      <dgm:spPr/>
      <dgm:t>
        <a:bodyPr/>
        <a:lstStyle/>
        <a:p>
          <a:r>
            <a:rPr lang="en-US" sz="1800" dirty="0">
              <a:hlinkClick xmlns:r="http://schemas.openxmlformats.org/officeDocument/2006/relationships" r:id="rId3"/>
            </a:rPr>
            <a:t>https://accjc.org/eligibility-requirements-standards-policies/</a:t>
          </a:r>
          <a:r>
            <a:rPr lang="en-US" sz="1800" dirty="0"/>
            <a:t> </a:t>
          </a:r>
        </a:p>
      </dgm:t>
    </dgm:pt>
    <dgm:pt modelId="{53981C90-39AF-46DE-A7D6-07E2082730C9}" type="parTrans" cxnId="{C986F574-CF23-48A5-820E-4ABFE7F09631}">
      <dgm:prSet/>
      <dgm:spPr/>
      <dgm:t>
        <a:bodyPr/>
        <a:lstStyle/>
        <a:p>
          <a:endParaRPr lang="en-US"/>
        </a:p>
      </dgm:t>
    </dgm:pt>
    <dgm:pt modelId="{82BD8A81-F9B0-4943-9954-51DD69F76368}" type="sibTrans" cxnId="{C986F574-CF23-48A5-820E-4ABFE7F09631}">
      <dgm:prSet/>
      <dgm:spPr/>
      <dgm:t>
        <a:bodyPr/>
        <a:lstStyle/>
        <a:p>
          <a:endParaRPr lang="en-US"/>
        </a:p>
      </dgm:t>
    </dgm:pt>
    <dgm:pt modelId="{44E8FDE5-D7A4-4EEB-BD99-B94A172E7A8E}">
      <dgm:prSet phldrT="[Text]" custT="1"/>
      <dgm:spPr/>
      <dgm:t>
        <a:bodyPr/>
        <a:lstStyle/>
        <a:p>
          <a:r>
            <a:rPr lang="en-US" sz="1800" dirty="0">
              <a:hlinkClick xmlns:r="http://schemas.openxmlformats.org/officeDocument/2006/relationships" r:id="rId4"/>
            </a:rPr>
            <a:t>https://accjc.org/announcements/</a:t>
          </a:r>
          <a:endParaRPr lang="en-US" sz="1800" dirty="0"/>
        </a:p>
      </dgm:t>
    </dgm:pt>
    <dgm:pt modelId="{8F6D10BD-1057-40BF-A0D9-F4D0DDB1B2FB}" type="parTrans" cxnId="{40CDBD65-0A48-462F-9DA1-3F215EA44A65}">
      <dgm:prSet/>
      <dgm:spPr/>
      <dgm:t>
        <a:bodyPr/>
        <a:lstStyle/>
        <a:p>
          <a:endParaRPr lang="en-US"/>
        </a:p>
      </dgm:t>
    </dgm:pt>
    <dgm:pt modelId="{306FE6EB-4303-4BE5-A0A2-DB1762096F7F}" type="sibTrans" cxnId="{40CDBD65-0A48-462F-9DA1-3F215EA44A65}">
      <dgm:prSet/>
      <dgm:spPr/>
      <dgm:t>
        <a:bodyPr/>
        <a:lstStyle/>
        <a:p>
          <a:endParaRPr lang="en-US"/>
        </a:p>
      </dgm:t>
    </dgm:pt>
    <dgm:pt modelId="{476CC1C5-8E6E-49B7-AABE-089544B9E496}">
      <dgm:prSet phldrT="[Text]" custT="1"/>
      <dgm:spPr/>
      <dgm:t>
        <a:bodyPr/>
        <a:lstStyle/>
        <a:p>
          <a:endParaRPr lang="en-US" sz="1800" dirty="0"/>
        </a:p>
      </dgm:t>
    </dgm:pt>
    <dgm:pt modelId="{66B14B73-8326-449F-A2B4-EDAFD38D7B84}" type="parTrans" cxnId="{46372CF4-BC50-4D30-917B-6C122D48520C}">
      <dgm:prSet/>
      <dgm:spPr/>
      <dgm:t>
        <a:bodyPr/>
        <a:lstStyle/>
        <a:p>
          <a:endParaRPr lang="en-US"/>
        </a:p>
      </dgm:t>
    </dgm:pt>
    <dgm:pt modelId="{4B967A99-6EE7-4A83-923F-D5E1ECDE5F06}" type="sibTrans" cxnId="{46372CF4-BC50-4D30-917B-6C122D48520C}">
      <dgm:prSet/>
      <dgm:spPr/>
      <dgm:t>
        <a:bodyPr/>
        <a:lstStyle/>
        <a:p>
          <a:endParaRPr lang="en-US"/>
        </a:p>
      </dgm:t>
    </dgm:pt>
    <dgm:pt modelId="{196BFE6F-A3E0-4AB0-A6C5-21405F2321C9}">
      <dgm:prSet phldrT="[Text]" custT="1"/>
      <dgm:spPr/>
      <dgm:t>
        <a:bodyPr/>
        <a:lstStyle/>
        <a:p>
          <a:endParaRPr lang="en-US" sz="2400" dirty="0"/>
        </a:p>
      </dgm:t>
    </dgm:pt>
    <dgm:pt modelId="{AF771B9E-A2CE-4AE8-8378-B688684D4EF7}" type="parTrans" cxnId="{C1FDFA07-3DD6-41F1-9CFA-638AC39F143E}">
      <dgm:prSet/>
      <dgm:spPr/>
      <dgm:t>
        <a:bodyPr/>
        <a:lstStyle/>
        <a:p>
          <a:endParaRPr lang="en-US"/>
        </a:p>
      </dgm:t>
    </dgm:pt>
    <dgm:pt modelId="{CF3CA449-5221-4835-B699-9D07D41A31A6}" type="sibTrans" cxnId="{C1FDFA07-3DD6-41F1-9CFA-638AC39F143E}">
      <dgm:prSet/>
      <dgm:spPr/>
      <dgm:t>
        <a:bodyPr/>
        <a:lstStyle/>
        <a:p>
          <a:endParaRPr lang="en-US"/>
        </a:p>
      </dgm:t>
    </dgm:pt>
    <dgm:pt modelId="{1F8B8990-CD6A-424C-9E5F-171B91E8E47A}">
      <dgm:prSet phldrT="[Text]" custT="1"/>
      <dgm:spPr/>
      <dgm:t>
        <a:bodyPr/>
        <a:lstStyle/>
        <a:p>
          <a:endParaRPr lang="en-US" sz="2400" dirty="0"/>
        </a:p>
      </dgm:t>
    </dgm:pt>
    <dgm:pt modelId="{3C1F46FE-8ABF-49A8-A4BC-354D7473A04D}" type="parTrans" cxnId="{1B05AC7E-1902-4978-AD40-D6D3722A6B32}">
      <dgm:prSet/>
      <dgm:spPr/>
      <dgm:t>
        <a:bodyPr/>
        <a:lstStyle/>
        <a:p>
          <a:endParaRPr lang="en-US"/>
        </a:p>
      </dgm:t>
    </dgm:pt>
    <dgm:pt modelId="{9C8104AF-4159-4D2F-BCA6-D7C5C2D0094D}" type="sibTrans" cxnId="{1B05AC7E-1902-4978-AD40-D6D3722A6B32}">
      <dgm:prSet/>
      <dgm:spPr/>
      <dgm:t>
        <a:bodyPr/>
        <a:lstStyle/>
        <a:p>
          <a:endParaRPr lang="en-US"/>
        </a:p>
      </dgm:t>
    </dgm:pt>
    <dgm:pt modelId="{05B4E858-E92F-4290-AC5F-C1D758D55177}">
      <dgm:prSet phldrT="[Text]" custT="1"/>
      <dgm:spPr/>
      <dgm:t>
        <a:bodyPr/>
        <a:lstStyle/>
        <a:p>
          <a:r>
            <a:rPr lang="en-US" sz="1800" dirty="0">
              <a:hlinkClick xmlns:r="http://schemas.openxmlformats.org/officeDocument/2006/relationships" r:id="rId5"/>
            </a:rPr>
            <a:t>https://accjc.org/educational-series/</a:t>
          </a:r>
          <a:r>
            <a:rPr lang="en-US" sz="1800" dirty="0"/>
            <a:t> </a:t>
          </a:r>
        </a:p>
      </dgm:t>
    </dgm:pt>
    <dgm:pt modelId="{5399EC37-9182-4416-85EF-3476371A713B}" type="parTrans" cxnId="{39C6A9FE-42B8-4D48-8571-F8F9041CEA49}">
      <dgm:prSet/>
      <dgm:spPr/>
      <dgm:t>
        <a:bodyPr/>
        <a:lstStyle/>
        <a:p>
          <a:endParaRPr lang="en-US"/>
        </a:p>
      </dgm:t>
    </dgm:pt>
    <dgm:pt modelId="{4E638E54-C94F-4EB7-B281-1DCD46622BC4}" type="sibTrans" cxnId="{39C6A9FE-42B8-4D48-8571-F8F9041CEA49}">
      <dgm:prSet/>
      <dgm:spPr/>
      <dgm:t>
        <a:bodyPr/>
        <a:lstStyle/>
        <a:p>
          <a:endParaRPr lang="en-US"/>
        </a:p>
      </dgm:t>
    </dgm:pt>
    <dgm:pt modelId="{C2069728-BEAC-4161-BF98-4CD4B6AE8FE1}">
      <dgm:prSet phldrT="[Text]" custT="1"/>
      <dgm:spPr/>
      <dgm:t>
        <a:bodyPr/>
        <a:lstStyle/>
        <a:p>
          <a:endParaRPr lang="en-US" sz="1800" dirty="0"/>
        </a:p>
      </dgm:t>
    </dgm:pt>
    <dgm:pt modelId="{640537AA-DE92-431B-B5A1-73B5C540F2DD}" type="parTrans" cxnId="{4E830989-1A52-44B4-AD8C-F7BC60D650B1}">
      <dgm:prSet/>
      <dgm:spPr/>
      <dgm:t>
        <a:bodyPr/>
        <a:lstStyle/>
        <a:p>
          <a:endParaRPr lang="en-US"/>
        </a:p>
      </dgm:t>
    </dgm:pt>
    <dgm:pt modelId="{F1C1869C-DB3D-46E5-A865-0732575E246A}" type="sibTrans" cxnId="{4E830989-1A52-44B4-AD8C-F7BC60D650B1}">
      <dgm:prSet/>
      <dgm:spPr/>
      <dgm:t>
        <a:bodyPr/>
        <a:lstStyle/>
        <a:p>
          <a:endParaRPr lang="en-US"/>
        </a:p>
      </dgm:t>
    </dgm:pt>
    <dgm:pt modelId="{F5437F6C-5B38-44B5-ADE5-281A0CCDA535}">
      <dgm:prSet phldrT="[Text]" custT="1"/>
      <dgm:spPr/>
      <dgm:t>
        <a:bodyPr/>
        <a:lstStyle/>
        <a:p>
          <a:endParaRPr lang="en-US" sz="1800" dirty="0"/>
        </a:p>
      </dgm:t>
    </dgm:pt>
    <dgm:pt modelId="{4CB322B0-4D7B-436A-8376-F7F697200708}" type="parTrans" cxnId="{D5D09FF3-BC07-4AC1-BD12-0D7B0BA8BD05}">
      <dgm:prSet/>
      <dgm:spPr/>
      <dgm:t>
        <a:bodyPr/>
        <a:lstStyle/>
        <a:p>
          <a:endParaRPr lang="en-US"/>
        </a:p>
      </dgm:t>
    </dgm:pt>
    <dgm:pt modelId="{619BECFF-154D-4103-B15E-D239FD1887B6}" type="sibTrans" cxnId="{D5D09FF3-BC07-4AC1-BD12-0D7B0BA8BD05}">
      <dgm:prSet/>
      <dgm:spPr/>
      <dgm:t>
        <a:bodyPr/>
        <a:lstStyle/>
        <a:p>
          <a:endParaRPr lang="en-US"/>
        </a:p>
      </dgm:t>
    </dgm:pt>
    <dgm:pt modelId="{D40E0B6D-8C73-41B5-957B-FFCE73C9556C}">
      <dgm:prSet phldrT="[Text]" custT="1"/>
      <dgm:spPr/>
      <dgm:t>
        <a:bodyPr/>
        <a:lstStyle/>
        <a:p>
          <a:endParaRPr lang="en-US" sz="1800" dirty="0"/>
        </a:p>
      </dgm:t>
    </dgm:pt>
    <dgm:pt modelId="{05A34D8B-8FB0-442D-80D8-E9FEE26EF422}" type="parTrans" cxnId="{23204886-2E06-417E-B362-02CE663D0675}">
      <dgm:prSet/>
      <dgm:spPr/>
      <dgm:t>
        <a:bodyPr/>
        <a:lstStyle/>
        <a:p>
          <a:endParaRPr lang="en-US"/>
        </a:p>
      </dgm:t>
    </dgm:pt>
    <dgm:pt modelId="{F5E23B56-AAF8-4336-B753-F7B938BF6C19}" type="sibTrans" cxnId="{23204886-2E06-417E-B362-02CE663D0675}">
      <dgm:prSet/>
      <dgm:spPr/>
      <dgm:t>
        <a:bodyPr/>
        <a:lstStyle/>
        <a:p>
          <a:endParaRPr lang="en-US"/>
        </a:p>
      </dgm:t>
    </dgm:pt>
    <dgm:pt modelId="{655C293A-5968-4490-983F-EB90A11CAEA6}">
      <dgm:prSet phldrT="[Text]" custT="1"/>
      <dgm:spPr/>
      <dgm:t>
        <a:bodyPr/>
        <a:lstStyle/>
        <a:p>
          <a:endParaRPr lang="en-US" sz="1000" dirty="0"/>
        </a:p>
      </dgm:t>
    </dgm:pt>
    <dgm:pt modelId="{9C3B3726-8380-45B9-A773-D2893EE4B4E7}" type="parTrans" cxnId="{DBA82A57-E22E-4507-9022-C792E6736ED5}">
      <dgm:prSet/>
      <dgm:spPr/>
      <dgm:t>
        <a:bodyPr/>
        <a:lstStyle/>
        <a:p>
          <a:endParaRPr lang="en-US"/>
        </a:p>
      </dgm:t>
    </dgm:pt>
    <dgm:pt modelId="{85FCD85F-D253-4DE7-878D-EF7D16CF0086}" type="sibTrans" cxnId="{DBA82A57-E22E-4507-9022-C792E6736ED5}">
      <dgm:prSet/>
      <dgm:spPr/>
      <dgm:t>
        <a:bodyPr/>
        <a:lstStyle/>
        <a:p>
          <a:endParaRPr lang="en-US"/>
        </a:p>
      </dgm:t>
    </dgm:pt>
    <dgm:pt modelId="{9E50FD0D-0E15-4715-AE43-77135C1CF4AB}">
      <dgm:prSet phldrT="[Text]" custT="1"/>
      <dgm:spPr/>
      <dgm:t>
        <a:bodyPr/>
        <a:lstStyle/>
        <a:p>
          <a:r>
            <a:rPr lang="en-US" sz="1800" dirty="0">
              <a:hlinkClick xmlns:r="http://schemas.openxmlformats.org/officeDocument/2006/relationships" r:id="rId6"/>
            </a:rPr>
            <a:t>https://accjc.org/webinar/</a:t>
          </a:r>
          <a:r>
            <a:rPr lang="en-US" sz="1800" dirty="0"/>
            <a:t> </a:t>
          </a:r>
        </a:p>
      </dgm:t>
    </dgm:pt>
    <dgm:pt modelId="{829321DB-7DEB-4989-A8F2-2EFCB3670C75}" type="sibTrans" cxnId="{642D8EC2-88D0-469C-87D2-F4B39B2307A8}">
      <dgm:prSet/>
      <dgm:spPr/>
      <dgm:t>
        <a:bodyPr/>
        <a:lstStyle/>
        <a:p>
          <a:endParaRPr lang="en-US"/>
        </a:p>
      </dgm:t>
    </dgm:pt>
    <dgm:pt modelId="{94A919EC-1030-499A-9F26-A15B5E669B2E}" type="parTrans" cxnId="{642D8EC2-88D0-469C-87D2-F4B39B2307A8}">
      <dgm:prSet/>
      <dgm:spPr/>
      <dgm:t>
        <a:bodyPr/>
        <a:lstStyle/>
        <a:p>
          <a:endParaRPr lang="en-US"/>
        </a:p>
      </dgm:t>
    </dgm:pt>
    <dgm:pt modelId="{5195ADA3-EE6F-4E69-BCAC-525A2EC13A89}">
      <dgm:prSet phldrT="[Text]" custT="1"/>
      <dgm:spPr/>
      <dgm:t>
        <a:bodyPr/>
        <a:lstStyle/>
        <a:p>
          <a:endParaRPr lang="en-US" sz="1800" dirty="0"/>
        </a:p>
      </dgm:t>
    </dgm:pt>
    <dgm:pt modelId="{FA3DD404-DDCD-4DB6-BF8F-BBD7AF46C0BE}" type="parTrans" cxnId="{8D5EA05A-0DA2-4711-91C7-49F1A31F5223}">
      <dgm:prSet/>
      <dgm:spPr/>
      <dgm:t>
        <a:bodyPr/>
        <a:lstStyle/>
        <a:p>
          <a:endParaRPr lang="en-US"/>
        </a:p>
      </dgm:t>
    </dgm:pt>
    <dgm:pt modelId="{9EC22095-C32D-4844-A3F5-31ABE1A3E1B4}" type="sibTrans" cxnId="{8D5EA05A-0DA2-4711-91C7-49F1A31F5223}">
      <dgm:prSet/>
      <dgm:spPr/>
      <dgm:t>
        <a:bodyPr/>
        <a:lstStyle/>
        <a:p>
          <a:endParaRPr lang="en-US"/>
        </a:p>
      </dgm:t>
    </dgm:pt>
    <dgm:pt modelId="{39D14EE6-E1DA-4F2B-AB25-6DAD068EE0D2}">
      <dgm:prSet phldrT="[Text]" custT="1"/>
      <dgm:spPr/>
      <dgm:t>
        <a:bodyPr/>
        <a:lstStyle/>
        <a:p>
          <a:endParaRPr lang="en-US" sz="800" dirty="0"/>
        </a:p>
      </dgm:t>
    </dgm:pt>
    <dgm:pt modelId="{7EEA2C01-5031-466A-9264-0BB1A58AABC8}" type="parTrans" cxnId="{324DF470-AD0A-4D9D-A859-07B6FF217E4C}">
      <dgm:prSet/>
      <dgm:spPr/>
      <dgm:t>
        <a:bodyPr/>
        <a:lstStyle/>
        <a:p>
          <a:endParaRPr lang="en-US"/>
        </a:p>
      </dgm:t>
    </dgm:pt>
    <dgm:pt modelId="{841094EE-7E93-4D97-B97C-4772AD978A90}" type="sibTrans" cxnId="{324DF470-AD0A-4D9D-A859-07B6FF217E4C}">
      <dgm:prSet/>
      <dgm:spPr/>
      <dgm:t>
        <a:bodyPr/>
        <a:lstStyle/>
        <a:p>
          <a:endParaRPr lang="en-US"/>
        </a:p>
      </dgm:t>
    </dgm:pt>
    <dgm:pt modelId="{7A699701-0BD5-4133-AC1D-6058A7BDFA2F}" type="pres">
      <dgm:prSet presAssocID="{819226AE-97B7-44B5-93CE-E8D4FB0DF66A}" presName="linear" presStyleCnt="0">
        <dgm:presLayoutVars>
          <dgm:animLvl val="lvl"/>
          <dgm:resizeHandles val="exact"/>
        </dgm:presLayoutVars>
      </dgm:prSet>
      <dgm:spPr/>
    </dgm:pt>
    <dgm:pt modelId="{1C7EF755-41D9-42C3-85E7-8951CABA103F}" type="pres">
      <dgm:prSet presAssocID="{35092B7F-1C2D-4B1F-8B89-60AAAE3813EB}" presName="parentText" presStyleLbl="node1" presStyleIdx="0" presStyleCnt="5">
        <dgm:presLayoutVars>
          <dgm:chMax val="0"/>
          <dgm:bulletEnabled val="1"/>
        </dgm:presLayoutVars>
      </dgm:prSet>
      <dgm:spPr/>
    </dgm:pt>
    <dgm:pt modelId="{551F15C5-1E78-4A65-910F-855D9BEF8288}" type="pres">
      <dgm:prSet presAssocID="{35092B7F-1C2D-4B1F-8B89-60AAAE3813EB}" presName="childText" presStyleLbl="revTx" presStyleIdx="0" presStyleCnt="2" custScaleY="358224" custLinFactNeighborY="-3462">
        <dgm:presLayoutVars>
          <dgm:bulletEnabled val="1"/>
        </dgm:presLayoutVars>
      </dgm:prSet>
      <dgm:spPr/>
    </dgm:pt>
    <dgm:pt modelId="{CDCEA2A3-5E0B-4155-AED0-3B2531F28B39}" type="pres">
      <dgm:prSet presAssocID="{12EDDFFC-94C1-48B9-8A4C-1657B1060D30}" presName="parentText" presStyleLbl="node1" presStyleIdx="1" presStyleCnt="5" custLinFactY="-155042" custLinFactNeighborY="-200000">
        <dgm:presLayoutVars>
          <dgm:chMax val="0"/>
          <dgm:bulletEnabled val="1"/>
        </dgm:presLayoutVars>
      </dgm:prSet>
      <dgm:spPr/>
    </dgm:pt>
    <dgm:pt modelId="{13062BD4-A99B-4DCA-9479-3BAF5664FED1}" type="pres">
      <dgm:prSet presAssocID="{12EDDFFC-94C1-48B9-8A4C-1657B1060D30}" presName="childText" presStyleLbl="revTx" presStyleIdx="1" presStyleCnt="2" custAng="0" custScaleY="202082" custLinFactY="-100000" custLinFactNeighborY="-100367">
        <dgm:presLayoutVars>
          <dgm:bulletEnabled val="1"/>
        </dgm:presLayoutVars>
      </dgm:prSet>
      <dgm:spPr/>
    </dgm:pt>
    <dgm:pt modelId="{800D3769-67EC-42C6-912E-ACE67FA1EF00}" type="pres">
      <dgm:prSet presAssocID="{34E26671-8A39-46C7-A342-1165B2458237}" presName="parentText" presStyleLbl="node1" presStyleIdx="2" presStyleCnt="5" custLinFactY="-256719" custLinFactNeighborY="-300000">
        <dgm:presLayoutVars>
          <dgm:chMax val="0"/>
          <dgm:bulletEnabled val="1"/>
        </dgm:presLayoutVars>
      </dgm:prSet>
      <dgm:spPr/>
    </dgm:pt>
    <dgm:pt modelId="{CECB7D0B-F96E-4BCC-83FC-46E746DD649F}" type="pres">
      <dgm:prSet presAssocID="{6C98859F-E832-428F-AEDA-6A1566CEC7CD}" presName="spacer" presStyleCnt="0"/>
      <dgm:spPr/>
    </dgm:pt>
    <dgm:pt modelId="{D9C995B8-AEB7-4D32-A108-A264F21685E6}" type="pres">
      <dgm:prSet presAssocID="{EF7BF889-4289-43E0-8822-87D33C5FE316}" presName="parentText" presStyleLbl="node1" presStyleIdx="3" presStyleCnt="5" custLinFactY="-1064803" custLinFactNeighborY="-1100000">
        <dgm:presLayoutVars>
          <dgm:chMax val="0"/>
          <dgm:bulletEnabled val="1"/>
        </dgm:presLayoutVars>
      </dgm:prSet>
      <dgm:spPr/>
    </dgm:pt>
    <dgm:pt modelId="{51155800-1EE0-459D-9207-2490304C2822}" type="pres">
      <dgm:prSet presAssocID="{D91DF82C-0163-480E-AE1E-EBF15C6434FA}" presName="spacer" presStyleCnt="0"/>
      <dgm:spPr/>
    </dgm:pt>
    <dgm:pt modelId="{93E8F65E-C753-4ED6-BB16-E753D0AA00F7}" type="pres">
      <dgm:prSet presAssocID="{E2CD5EF1-23AD-48EE-99E6-622782DF8D78}" presName="parentText" presStyleLbl="node1" presStyleIdx="4" presStyleCnt="5" custLinFactY="-774192" custLinFactNeighborY="-800000">
        <dgm:presLayoutVars>
          <dgm:chMax val="0"/>
          <dgm:bulletEnabled val="1"/>
        </dgm:presLayoutVars>
      </dgm:prSet>
      <dgm:spPr/>
    </dgm:pt>
  </dgm:ptLst>
  <dgm:cxnLst>
    <dgm:cxn modelId="{5D412105-8056-49CB-942C-417B76A00E37}" srcId="{819226AE-97B7-44B5-93CE-E8D4FB0DF66A}" destId="{E2CD5EF1-23AD-48EE-99E6-622782DF8D78}" srcOrd="4" destOrd="0" parTransId="{FB6B1CAB-A2B0-42D9-A1C2-47355A358243}" sibTransId="{CA8EE2D1-6867-442A-8116-C379B143C481}"/>
    <dgm:cxn modelId="{C1FDFA07-3DD6-41F1-9CFA-638AC39F143E}" srcId="{35092B7F-1C2D-4B1F-8B89-60AAAE3813EB}" destId="{196BFE6F-A3E0-4AB0-A6C5-21405F2321C9}" srcOrd="10" destOrd="0" parTransId="{AF771B9E-A2CE-4AE8-8378-B688684D4EF7}" sibTransId="{CF3CA449-5221-4835-B699-9D07D41A31A6}"/>
    <dgm:cxn modelId="{BBA80012-48DF-4FE6-A4E0-009C3A0DC31C}" type="presOf" srcId="{34E26671-8A39-46C7-A342-1165B2458237}" destId="{800D3769-67EC-42C6-912E-ACE67FA1EF00}" srcOrd="0" destOrd="0" presId="urn:microsoft.com/office/officeart/2005/8/layout/vList2"/>
    <dgm:cxn modelId="{FDA0FB12-9C27-4287-AFC3-7CB533FC2D35}" type="presOf" srcId="{44E8FDE5-D7A4-4EEB-BD99-B94A172E7A8E}" destId="{551F15C5-1E78-4A65-910F-855D9BEF8288}" srcOrd="0" destOrd="4" presId="urn:microsoft.com/office/officeart/2005/8/layout/vList2"/>
    <dgm:cxn modelId="{98459523-EA7D-450F-A1CA-A2CF411B90A4}" type="presOf" srcId="{AE5AE906-9216-4C12-8ACE-F397858E97FB}" destId="{13062BD4-A99B-4DCA-9479-3BAF5664FED1}" srcOrd="0" destOrd="0" presId="urn:microsoft.com/office/officeart/2005/8/layout/vList2"/>
    <dgm:cxn modelId="{E7BC9D30-0FC0-4EF6-8A6A-A1114A6A48E1}" type="presOf" srcId="{655C293A-5968-4490-983F-EB90A11CAEA6}" destId="{551F15C5-1E78-4A65-910F-855D9BEF8288}" srcOrd="0" destOrd="1" presId="urn:microsoft.com/office/officeart/2005/8/layout/vList2"/>
    <dgm:cxn modelId="{EF0EE931-84EE-4E42-A083-589A84FBC2E7}" type="presOf" srcId="{12EDDFFC-94C1-48B9-8A4C-1657B1060D30}" destId="{CDCEA2A3-5E0B-4155-AED0-3B2531F28B39}" srcOrd="0" destOrd="0" presId="urn:microsoft.com/office/officeart/2005/8/layout/vList2"/>
    <dgm:cxn modelId="{66791536-AB6C-44A2-B75B-B3D438D9FA89}" type="presOf" srcId="{F5437F6C-5B38-44B5-ADE5-281A0CCDA535}" destId="{551F15C5-1E78-4A65-910F-855D9BEF8288}" srcOrd="0" destOrd="5" presId="urn:microsoft.com/office/officeart/2005/8/layout/vList2"/>
    <dgm:cxn modelId="{3D52603B-D284-4D0F-B2F3-AC757A340799}" type="presOf" srcId="{D40E0B6D-8C73-41B5-957B-FFCE73C9556C}" destId="{13062BD4-A99B-4DCA-9479-3BAF5664FED1}" srcOrd="0" destOrd="2" presId="urn:microsoft.com/office/officeart/2005/8/layout/vList2"/>
    <dgm:cxn modelId="{9B4FE740-BD48-47FD-B0D1-AC79F125FC03}" type="presOf" srcId="{EF7BF889-4289-43E0-8822-87D33C5FE316}" destId="{D9C995B8-AEB7-4D32-A108-A264F21685E6}" srcOrd="0" destOrd="0" presId="urn:microsoft.com/office/officeart/2005/8/layout/vList2"/>
    <dgm:cxn modelId="{E2983060-7CD0-4D74-8EF3-C0EA94117096}" type="presOf" srcId="{9E50FD0D-0E15-4715-AE43-77135C1CF4AB}" destId="{13062BD4-A99B-4DCA-9479-3BAF5664FED1}" srcOrd="0" destOrd="3" presId="urn:microsoft.com/office/officeart/2005/8/layout/vList2"/>
    <dgm:cxn modelId="{40CDBD65-0A48-462F-9DA1-3F215EA44A65}" srcId="{35092B7F-1C2D-4B1F-8B89-60AAAE3813EB}" destId="{44E8FDE5-D7A4-4EEB-BD99-B94A172E7A8E}" srcOrd="4" destOrd="0" parTransId="{8F6D10BD-1057-40BF-A0D9-F4D0DDB1B2FB}" sibTransId="{306FE6EB-4303-4BE5-A0A2-DB1762096F7F}"/>
    <dgm:cxn modelId="{96406148-258A-4D7E-B07A-B4A34E78A354}" type="presOf" srcId="{5B5AC820-B33E-4143-AE91-11BE106A1CBC}" destId="{551F15C5-1E78-4A65-910F-855D9BEF8288}" srcOrd="0" destOrd="0" presId="urn:microsoft.com/office/officeart/2005/8/layout/vList2"/>
    <dgm:cxn modelId="{28B0914C-6151-4B6E-B94F-284CA27934EA}" srcId="{819226AE-97B7-44B5-93CE-E8D4FB0DF66A}" destId="{34E26671-8A39-46C7-A342-1165B2458237}" srcOrd="2" destOrd="0" parTransId="{5A02026D-B91F-4A59-9111-78661DE9B3F8}" sibTransId="{6C98859F-E832-428F-AEDA-6A1566CEC7CD}"/>
    <dgm:cxn modelId="{FA14DA4F-4923-427A-B572-4360CE8FBADE}" type="presOf" srcId="{BBAF36E9-A326-414E-9C19-8A5432447A09}" destId="{13062BD4-A99B-4DCA-9479-3BAF5664FED1}" srcOrd="0" destOrd="1" presId="urn:microsoft.com/office/officeart/2005/8/layout/vList2"/>
    <dgm:cxn modelId="{324DF470-AD0A-4D9D-A859-07B6FF217E4C}" srcId="{35092B7F-1C2D-4B1F-8B89-60AAAE3813EB}" destId="{39D14EE6-E1DA-4F2B-AB25-6DAD068EE0D2}" srcOrd="8" destOrd="0" parTransId="{7EEA2C01-5031-466A-9264-0BB1A58AABC8}" sibTransId="{841094EE-7E93-4D97-B97C-4772AD978A90}"/>
    <dgm:cxn modelId="{C986F574-CF23-48A5-820E-4ABFE7F09631}" srcId="{35092B7F-1C2D-4B1F-8B89-60AAAE3813EB}" destId="{08C9B64A-599B-4645-A728-DD1D477BA39D}" srcOrd="2" destOrd="0" parTransId="{53981C90-39AF-46DE-A7D6-07E2082730C9}" sibTransId="{82BD8A81-F9B0-4943-9954-51DD69F76368}"/>
    <dgm:cxn modelId="{DBA82A57-E22E-4507-9022-C792E6736ED5}" srcId="{35092B7F-1C2D-4B1F-8B89-60AAAE3813EB}" destId="{655C293A-5968-4490-983F-EB90A11CAEA6}" srcOrd="1" destOrd="0" parTransId="{9C3B3726-8380-45B9-A773-D2893EE4B4E7}" sibTransId="{85FCD85F-D253-4DE7-878D-EF7D16CF0086}"/>
    <dgm:cxn modelId="{FA33E877-76E8-44DD-8E17-CAC388AB1022}" type="presOf" srcId="{08C9B64A-599B-4645-A728-DD1D477BA39D}" destId="{551F15C5-1E78-4A65-910F-855D9BEF8288}" srcOrd="0" destOrd="2" presId="urn:microsoft.com/office/officeart/2005/8/layout/vList2"/>
    <dgm:cxn modelId="{295F577A-7BE8-449A-A0F8-791D35E21894}" type="presOf" srcId="{1F8B8990-CD6A-424C-9E5F-171B91E8E47A}" destId="{551F15C5-1E78-4A65-910F-855D9BEF8288}" srcOrd="0" destOrd="3" presId="urn:microsoft.com/office/officeart/2005/8/layout/vList2"/>
    <dgm:cxn modelId="{8D5EA05A-0DA2-4711-91C7-49F1A31F5223}" srcId="{35092B7F-1C2D-4B1F-8B89-60AAAE3813EB}" destId="{5195ADA3-EE6F-4E69-BCAC-525A2EC13A89}" srcOrd="7" destOrd="0" parTransId="{FA3DD404-DDCD-4DB6-BF8F-BBD7AF46C0BE}" sibTransId="{9EC22095-C32D-4844-A3F5-31ABE1A3E1B4}"/>
    <dgm:cxn modelId="{0BBC637D-1B09-4F51-B566-B61B98F4702C}" type="presOf" srcId="{05B4E858-E92F-4290-AC5F-C1D758D55177}" destId="{551F15C5-1E78-4A65-910F-855D9BEF8288}" srcOrd="0" destOrd="9" presId="urn:microsoft.com/office/officeart/2005/8/layout/vList2"/>
    <dgm:cxn modelId="{1B05AC7E-1902-4978-AD40-D6D3722A6B32}" srcId="{35092B7F-1C2D-4B1F-8B89-60AAAE3813EB}" destId="{1F8B8990-CD6A-424C-9E5F-171B91E8E47A}" srcOrd="3" destOrd="0" parTransId="{3C1F46FE-8ABF-49A8-A4BC-354D7473A04D}" sibTransId="{9C8104AF-4159-4D2F-BCA6-D7C5C2D0094D}"/>
    <dgm:cxn modelId="{4DF91381-87DA-4358-A234-D2D9174130AD}" type="presOf" srcId="{39D14EE6-E1DA-4F2B-AB25-6DAD068EE0D2}" destId="{551F15C5-1E78-4A65-910F-855D9BEF8288}" srcOrd="0" destOrd="8" presId="urn:microsoft.com/office/officeart/2005/8/layout/vList2"/>
    <dgm:cxn modelId="{23204886-2E06-417E-B362-02CE663D0675}" srcId="{12EDDFFC-94C1-48B9-8A4C-1657B1060D30}" destId="{D40E0B6D-8C73-41B5-957B-FFCE73C9556C}" srcOrd="2" destOrd="0" parTransId="{05A34D8B-8FB0-442D-80D8-E9FEE26EF422}" sibTransId="{F5E23B56-AAF8-4336-B753-F7B938BF6C19}"/>
    <dgm:cxn modelId="{4E830989-1A52-44B4-AD8C-F7BC60D650B1}" srcId="{35092B7F-1C2D-4B1F-8B89-60AAAE3813EB}" destId="{C2069728-BEAC-4161-BF98-4CD4B6AE8FE1}" srcOrd="6" destOrd="0" parTransId="{640537AA-DE92-431B-B5A1-73B5C540F2DD}" sibTransId="{F1C1869C-DB3D-46E5-A865-0732575E246A}"/>
    <dgm:cxn modelId="{25C6D096-E2AE-4ECE-922C-1441B6CF3824}" type="presOf" srcId="{5195ADA3-EE6F-4E69-BCAC-525A2EC13A89}" destId="{551F15C5-1E78-4A65-910F-855D9BEF8288}" srcOrd="0" destOrd="7" presId="urn:microsoft.com/office/officeart/2005/8/layout/vList2"/>
    <dgm:cxn modelId="{F73234A8-469C-4AA7-8DE3-817DA22D4103}" srcId="{819226AE-97B7-44B5-93CE-E8D4FB0DF66A}" destId="{12EDDFFC-94C1-48B9-8A4C-1657B1060D30}" srcOrd="1" destOrd="0" parTransId="{C857DD6F-B2F4-4813-B876-9A3B82569FC1}" sibTransId="{5917F83D-95E1-4C66-A621-5F405093C9BD}"/>
    <dgm:cxn modelId="{AEE276B3-7B8B-4CED-BB8B-DC2646FFBC46}" srcId="{12EDDFFC-94C1-48B9-8A4C-1657B1060D30}" destId="{BBAF36E9-A326-414E-9C19-8A5432447A09}" srcOrd="1" destOrd="0" parTransId="{8A62A0F0-27E4-4CC0-899C-E06C0B07E113}" sibTransId="{7599668C-2723-4EAA-9FCB-D2BEDEF60558}"/>
    <dgm:cxn modelId="{0257E9C1-3CCA-4266-8F1B-F39A48AE8D84}" type="presOf" srcId="{E2CD5EF1-23AD-48EE-99E6-622782DF8D78}" destId="{93E8F65E-C753-4ED6-BB16-E753D0AA00F7}" srcOrd="0" destOrd="0" presId="urn:microsoft.com/office/officeart/2005/8/layout/vList2"/>
    <dgm:cxn modelId="{642D8EC2-88D0-469C-87D2-F4B39B2307A8}" srcId="{12EDDFFC-94C1-48B9-8A4C-1657B1060D30}" destId="{9E50FD0D-0E15-4715-AE43-77135C1CF4AB}" srcOrd="3" destOrd="0" parTransId="{94A919EC-1030-499A-9F26-A15B5E669B2E}" sibTransId="{829321DB-7DEB-4989-A8F2-2EFCB3670C75}"/>
    <dgm:cxn modelId="{778465C7-2338-49AC-B611-52AB13B7B108}" type="presOf" srcId="{35092B7F-1C2D-4B1F-8B89-60AAAE3813EB}" destId="{1C7EF755-41D9-42C3-85E7-8951CABA103F}" srcOrd="0" destOrd="0" presId="urn:microsoft.com/office/officeart/2005/8/layout/vList2"/>
    <dgm:cxn modelId="{BEF79AC9-BC98-485E-96E9-905165530020}" type="presOf" srcId="{C2069728-BEAC-4161-BF98-4CD4B6AE8FE1}" destId="{551F15C5-1E78-4A65-910F-855D9BEF8288}" srcOrd="0" destOrd="6" presId="urn:microsoft.com/office/officeart/2005/8/layout/vList2"/>
    <dgm:cxn modelId="{995B41CD-AB9D-4ABD-90C9-22FC0AC6E545}" type="presOf" srcId="{476CC1C5-8E6E-49B7-AABE-089544B9E496}" destId="{551F15C5-1E78-4A65-910F-855D9BEF8288}" srcOrd="0" destOrd="11" presId="urn:microsoft.com/office/officeart/2005/8/layout/vList2"/>
    <dgm:cxn modelId="{ADDCC3D7-812A-438F-B3CE-0A6DBD73B38A}" srcId="{819226AE-97B7-44B5-93CE-E8D4FB0DF66A}" destId="{35092B7F-1C2D-4B1F-8B89-60AAAE3813EB}" srcOrd="0" destOrd="0" parTransId="{60145749-A00E-4B38-B69C-665695E4064F}" sibTransId="{EA68A4BF-6577-4684-B1F8-6518F853AB02}"/>
    <dgm:cxn modelId="{935AE5DD-02E8-4E75-8832-7C56BA813BC1}" type="presOf" srcId="{196BFE6F-A3E0-4AB0-A6C5-21405F2321C9}" destId="{551F15C5-1E78-4A65-910F-855D9BEF8288}" srcOrd="0" destOrd="10" presId="urn:microsoft.com/office/officeart/2005/8/layout/vList2"/>
    <dgm:cxn modelId="{60B159DE-CB98-4212-B31D-7E288028BEE0}" srcId="{819226AE-97B7-44B5-93CE-E8D4FB0DF66A}" destId="{EF7BF889-4289-43E0-8822-87D33C5FE316}" srcOrd="3" destOrd="0" parTransId="{B3537EC7-CB2D-4CC9-B1D2-8DDC2D0D6984}" sibTransId="{D91DF82C-0163-480E-AE1E-EBF15C6434FA}"/>
    <dgm:cxn modelId="{D5D09FF3-BC07-4AC1-BD12-0D7B0BA8BD05}" srcId="{35092B7F-1C2D-4B1F-8B89-60AAAE3813EB}" destId="{F5437F6C-5B38-44B5-ADE5-281A0CCDA535}" srcOrd="5" destOrd="0" parTransId="{4CB322B0-4D7B-436A-8376-F7F697200708}" sibTransId="{619BECFF-154D-4103-B15E-D239FD1887B6}"/>
    <dgm:cxn modelId="{46372CF4-BC50-4D30-917B-6C122D48520C}" srcId="{35092B7F-1C2D-4B1F-8B89-60AAAE3813EB}" destId="{476CC1C5-8E6E-49B7-AABE-089544B9E496}" srcOrd="11" destOrd="0" parTransId="{66B14B73-8326-449F-A2B4-EDAFD38D7B84}" sibTransId="{4B967A99-6EE7-4A83-923F-D5E1ECDE5F06}"/>
    <dgm:cxn modelId="{BA067BF5-8849-49E2-94D4-EA205BEB4542}" srcId="{35092B7F-1C2D-4B1F-8B89-60AAAE3813EB}" destId="{5B5AC820-B33E-4143-AE91-11BE106A1CBC}" srcOrd="0" destOrd="0" parTransId="{7CF6156C-9E94-4C22-BE88-FB5F8042CD5E}" sibTransId="{AB580BA3-625A-4B3F-891D-AB93D501EE80}"/>
    <dgm:cxn modelId="{B91062F8-95C3-4A54-AEC6-01ED6F1BA11A}" srcId="{12EDDFFC-94C1-48B9-8A4C-1657B1060D30}" destId="{AE5AE906-9216-4C12-8ACE-F397858E97FB}" srcOrd="0" destOrd="0" parTransId="{9AECF3F8-A7A5-4A22-8A8E-55457C5F61C8}" sibTransId="{91C472CD-BA8E-4C46-9C3E-3CCAA1E6DAF2}"/>
    <dgm:cxn modelId="{3CC1A6FE-058C-494E-ADE7-897A7231E4D0}" type="presOf" srcId="{819226AE-97B7-44B5-93CE-E8D4FB0DF66A}" destId="{7A699701-0BD5-4133-AC1D-6058A7BDFA2F}" srcOrd="0" destOrd="0" presId="urn:microsoft.com/office/officeart/2005/8/layout/vList2"/>
    <dgm:cxn modelId="{39C6A9FE-42B8-4D48-8571-F8F9041CEA49}" srcId="{35092B7F-1C2D-4B1F-8B89-60AAAE3813EB}" destId="{05B4E858-E92F-4290-AC5F-C1D758D55177}" srcOrd="9" destOrd="0" parTransId="{5399EC37-9182-4416-85EF-3476371A713B}" sibTransId="{4E638E54-C94F-4EB7-B281-1DCD46622BC4}"/>
    <dgm:cxn modelId="{65BD5CD5-696C-46A7-95B8-DEDEF1E96E3F}" type="presParOf" srcId="{7A699701-0BD5-4133-AC1D-6058A7BDFA2F}" destId="{1C7EF755-41D9-42C3-85E7-8951CABA103F}" srcOrd="0" destOrd="0" presId="urn:microsoft.com/office/officeart/2005/8/layout/vList2"/>
    <dgm:cxn modelId="{461504E1-D278-4D94-BA0F-A3FB54147149}" type="presParOf" srcId="{7A699701-0BD5-4133-AC1D-6058A7BDFA2F}" destId="{551F15C5-1E78-4A65-910F-855D9BEF8288}" srcOrd="1" destOrd="0" presId="urn:microsoft.com/office/officeart/2005/8/layout/vList2"/>
    <dgm:cxn modelId="{16B38B9A-BDE9-4194-B94F-E7F2887644BC}" type="presParOf" srcId="{7A699701-0BD5-4133-AC1D-6058A7BDFA2F}" destId="{CDCEA2A3-5E0B-4155-AED0-3B2531F28B39}" srcOrd="2" destOrd="0" presId="urn:microsoft.com/office/officeart/2005/8/layout/vList2"/>
    <dgm:cxn modelId="{B242029E-A195-4FCE-BCE9-C798458CF730}" type="presParOf" srcId="{7A699701-0BD5-4133-AC1D-6058A7BDFA2F}" destId="{13062BD4-A99B-4DCA-9479-3BAF5664FED1}" srcOrd="3" destOrd="0" presId="urn:microsoft.com/office/officeart/2005/8/layout/vList2"/>
    <dgm:cxn modelId="{88E6475C-2E6E-4688-A4B2-2A1242B59F26}" type="presParOf" srcId="{7A699701-0BD5-4133-AC1D-6058A7BDFA2F}" destId="{800D3769-67EC-42C6-912E-ACE67FA1EF00}" srcOrd="4" destOrd="0" presId="urn:microsoft.com/office/officeart/2005/8/layout/vList2"/>
    <dgm:cxn modelId="{567B979F-2E58-44A5-B89B-E3FB5C03802D}" type="presParOf" srcId="{7A699701-0BD5-4133-AC1D-6058A7BDFA2F}" destId="{CECB7D0B-F96E-4BCC-83FC-46E746DD649F}" srcOrd="5" destOrd="0" presId="urn:microsoft.com/office/officeart/2005/8/layout/vList2"/>
    <dgm:cxn modelId="{B6122FB2-9425-4FF2-B55B-609506B69A8B}" type="presParOf" srcId="{7A699701-0BD5-4133-AC1D-6058A7BDFA2F}" destId="{D9C995B8-AEB7-4D32-A108-A264F21685E6}" srcOrd="6" destOrd="0" presId="urn:microsoft.com/office/officeart/2005/8/layout/vList2"/>
    <dgm:cxn modelId="{9176AAE4-8488-4599-B9F7-D0B757F29B3D}" type="presParOf" srcId="{7A699701-0BD5-4133-AC1D-6058A7BDFA2F}" destId="{51155800-1EE0-459D-9207-2490304C2822}" srcOrd="7" destOrd="0" presId="urn:microsoft.com/office/officeart/2005/8/layout/vList2"/>
    <dgm:cxn modelId="{C20B44BE-749C-47F9-8D55-09D399BDB268}" type="presParOf" srcId="{7A699701-0BD5-4133-AC1D-6058A7BDFA2F}" destId="{93E8F65E-C753-4ED6-BB16-E753D0AA00F7}"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0AC33F-84A4-471E-9379-C55F01AB2FE2}" type="doc">
      <dgm:prSet loTypeId="urn:microsoft.com/office/officeart/2005/8/layout/hProcess9" loCatId="process" qsTypeId="urn:microsoft.com/office/officeart/2005/8/quickstyle/simple1" qsCatId="simple" csTypeId="urn:microsoft.com/office/officeart/2005/8/colors/accent1_2" csCatId="accent1" phldr="1"/>
      <dgm:spPr/>
    </dgm:pt>
    <dgm:pt modelId="{3682C4AE-671A-46D9-A8F8-1A2A331F35DA}">
      <dgm:prSet phldrT="[Text]"/>
      <dgm:spPr/>
      <dgm:t>
        <a:bodyPr/>
        <a:lstStyle/>
        <a:p>
          <a:r>
            <a:rPr lang="en-US" dirty="0"/>
            <a:t>College</a:t>
          </a:r>
        </a:p>
        <a:p>
          <a:r>
            <a:rPr lang="en-US" dirty="0"/>
            <a:t>Self-Reflection</a:t>
          </a:r>
        </a:p>
        <a:p>
          <a:r>
            <a:rPr lang="en-US" dirty="0"/>
            <a:t>ISER</a:t>
          </a:r>
        </a:p>
      </dgm:t>
    </dgm:pt>
    <dgm:pt modelId="{28A0572C-E0F6-43D0-A9B5-829D44F7DFA6}" type="parTrans" cxnId="{95962D83-6198-4C5C-A7DC-39B88B923CC4}">
      <dgm:prSet/>
      <dgm:spPr/>
      <dgm:t>
        <a:bodyPr/>
        <a:lstStyle/>
        <a:p>
          <a:endParaRPr lang="en-US"/>
        </a:p>
      </dgm:t>
    </dgm:pt>
    <dgm:pt modelId="{A18CF10F-271E-4838-A516-AE37F470A504}" type="sibTrans" cxnId="{95962D83-6198-4C5C-A7DC-39B88B923CC4}">
      <dgm:prSet/>
      <dgm:spPr/>
      <dgm:t>
        <a:bodyPr/>
        <a:lstStyle/>
        <a:p>
          <a:endParaRPr lang="en-US"/>
        </a:p>
      </dgm:t>
    </dgm:pt>
    <dgm:pt modelId="{E014DD7B-02E5-46FF-9AC7-D9CC8074C1AD}">
      <dgm:prSet custT="1"/>
      <dgm:spPr/>
      <dgm:t>
        <a:bodyPr/>
        <a:lstStyle/>
        <a:p>
          <a:r>
            <a:rPr lang="en-US" sz="1400" u="sng" dirty="0"/>
            <a:t>Team ISER Review</a:t>
          </a:r>
        </a:p>
        <a:p>
          <a:r>
            <a:rPr lang="en-US" sz="1400" dirty="0"/>
            <a:t>Standards Validation</a:t>
          </a:r>
        </a:p>
        <a:p>
          <a:r>
            <a:rPr lang="en-US" sz="1400" dirty="0"/>
            <a:t>Core Inquires</a:t>
          </a:r>
        </a:p>
        <a:p>
          <a:r>
            <a:rPr lang="en-US" sz="1400" dirty="0"/>
            <a:t>Off-Campus Site</a:t>
          </a:r>
        </a:p>
      </dgm:t>
    </dgm:pt>
    <dgm:pt modelId="{122CC6D4-2CE4-458A-85DA-2C83DB6D64D8}" type="parTrans" cxnId="{EE0CE501-A131-4DF6-B36C-2A85E67DD544}">
      <dgm:prSet/>
      <dgm:spPr/>
      <dgm:t>
        <a:bodyPr/>
        <a:lstStyle/>
        <a:p>
          <a:endParaRPr lang="en-US"/>
        </a:p>
      </dgm:t>
    </dgm:pt>
    <dgm:pt modelId="{E51694DB-CB94-4C90-88B1-5141F3E38FD7}" type="sibTrans" cxnId="{EE0CE501-A131-4DF6-B36C-2A85E67DD544}">
      <dgm:prSet/>
      <dgm:spPr/>
      <dgm:t>
        <a:bodyPr/>
        <a:lstStyle/>
        <a:p>
          <a:endParaRPr lang="en-US"/>
        </a:p>
      </dgm:t>
    </dgm:pt>
    <dgm:pt modelId="{B0F2D771-D28B-4834-BE90-D2C6DDC2F112}" type="pres">
      <dgm:prSet presAssocID="{430AC33F-84A4-471E-9379-C55F01AB2FE2}" presName="CompostProcess" presStyleCnt="0">
        <dgm:presLayoutVars>
          <dgm:dir/>
          <dgm:resizeHandles val="exact"/>
        </dgm:presLayoutVars>
      </dgm:prSet>
      <dgm:spPr/>
    </dgm:pt>
    <dgm:pt modelId="{A3D11B13-CF98-470F-9F0D-06CB7FF4D3E3}" type="pres">
      <dgm:prSet presAssocID="{430AC33F-84A4-471E-9379-C55F01AB2FE2}" presName="arrow" presStyleLbl="bgShp" presStyleIdx="0" presStyleCnt="1" custLinFactNeighborX="0" custLinFactNeighborY="4927"/>
      <dgm:spPr/>
    </dgm:pt>
    <dgm:pt modelId="{66C78630-E5A7-4697-BE4A-E9224D220A03}" type="pres">
      <dgm:prSet presAssocID="{430AC33F-84A4-471E-9379-C55F01AB2FE2}" presName="linearProcess" presStyleCnt="0"/>
      <dgm:spPr/>
    </dgm:pt>
    <dgm:pt modelId="{08DAB70D-B901-40AA-B934-C997A60499F1}" type="pres">
      <dgm:prSet presAssocID="{3682C4AE-671A-46D9-A8F8-1A2A331F35DA}" presName="textNode" presStyleLbl="node1" presStyleIdx="0" presStyleCnt="2" custScaleX="62103" custLinFactX="-79725" custLinFactNeighborX="-100000">
        <dgm:presLayoutVars>
          <dgm:bulletEnabled val="1"/>
        </dgm:presLayoutVars>
      </dgm:prSet>
      <dgm:spPr/>
    </dgm:pt>
    <dgm:pt modelId="{C47FB422-C8BA-4FCA-A9A5-FACABA513DBF}" type="pres">
      <dgm:prSet presAssocID="{A18CF10F-271E-4838-A516-AE37F470A504}" presName="sibTrans" presStyleCnt="0"/>
      <dgm:spPr/>
    </dgm:pt>
    <dgm:pt modelId="{46C1D606-4904-48EE-8F73-09B704E43248}" type="pres">
      <dgm:prSet presAssocID="{E014DD7B-02E5-46FF-9AC7-D9CC8074C1AD}" presName="textNode" presStyleLbl="node1" presStyleIdx="1" presStyleCnt="2" custScaleX="62371" custLinFactX="-72891" custLinFactNeighborX="-100000">
        <dgm:presLayoutVars>
          <dgm:bulletEnabled val="1"/>
        </dgm:presLayoutVars>
      </dgm:prSet>
      <dgm:spPr/>
    </dgm:pt>
  </dgm:ptLst>
  <dgm:cxnLst>
    <dgm:cxn modelId="{EE0CE501-A131-4DF6-B36C-2A85E67DD544}" srcId="{430AC33F-84A4-471E-9379-C55F01AB2FE2}" destId="{E014DD7B-02E5-46FF-9AC7-D9CC8074C1AD}" srcOrd="1" destOrd="0" parTransId="{122CC6D4-2CE4-458A-85DA-2C83DB6D64D8}" sibTransId="{E51694DB-CB94-4C90-88B1-5141F3E38FD7}"/>
    <dgm:cxn modelId="{0DE6816D-3793-419A-A51B-72E30B0E7507}" type="presOf" srcId="{3682C4AE-671A-46D9-A8F8-1A2A331F35DA}" destId="{08DAB70D-B901-40AA-B934-C997A60499F1}" srcOrd="0" destOrd="0" presId="urn:microsoft.com/office/officeart/2005/8/layout/hProcess9"/>
    <dgm:cxn modelId="{ADA8A073-0528-42DE-AF99-B98E80DE9D98}" type="presOf" srcId="{430AC33F-84A4-471E-9379-C55F01AB2FE2}" destId="{B0F2D771-D28B-4834-BE90-D2C6DDC2F112}" srcOrd="0" destOrd="0" presId="urn:microsoft.com/office/officeart/2005/8/layout/hProcess9"/>
    <dgm:cxn modelId="{95962D83-6198-4C5C-A7DC-39B88B923CC4}" srcId="{430AC33F-84A4-471E-9379-C55F01AB2FE2}" destId="{3682C4AE-671A-46D9-A8F8-1A2A331F35DA}" srcOrd="0" destOrd="0" parTransId="{28A0572C-E0F6-43D0-A9B5-829D44F7DFA6}" sibTransId="{A18CF10F-271E-4838-A516-AE37F470A504}"/>
    <dgm:cxn modelId="{140A8B87-01D4-458A-BF56-DAD8E7DB1B32}" type="presOf" srcId="{E014DD7B-02E5-46FF-9AC7-D9CC8074C1AD}" destId="{46C1D606-4904-48EE-8F73-09B704E43248}" srcOrd="0" destOrd="0" presId="urn:microsoft.com/office/officeart/2005/8/layout/hProcess9"/>
    <dgm:cxn modelId="{EC6599BA-36C2-4235-A699-2138853F4819}" type="presParOf" srcId="{B0F2D771-D28B-4834-BE90-D2C6DDC2F112}" destId="{A3D11B13-CF98-470F-9F0D-06CB7FF4D3E3}" srcOrd="0" destOrd="0" presId="urn:microsoft.com/office/officeart/2005/8/layout/hProcess9"/>
    <dgm:cxn modelId="{6CDC2F30-83AC-4528-8F88-E6D761E93EA4}" type="presParOf" srcId="{B0F2D771-D28B-4834-BE90-D2C6DDC2F112}" destId="{66C78630-E5A7-4697-BE4A-E9224D220A03}" srcOrd="1" destOrd="0" presId="urn:microsoft.com/office/officeart/2005/8/layout/hProcess9"/>
    <dgm:cxn modelId="{CEF5F556-54A3-4D2D-81C9-3A1BA95F187E}" type="presParOf" srcId="{66C78630-E5A7-4697-BE4A-E9224D220A03}" destId="{08DAB70D-B901-40AA-B934-C997A60499F1}" srcOrd="0" destOrd="0" presId="urn:microsoft.com/office/officeart/2005/8/layout/hProcess9"/>
    <dgm:cxn modelId="{64CBF2C0-E5CC-4E7B-8429-F8EF9C32D829}" type="presParOf" srcId="{66C78630-E5A7-4697-BE4A-E9224D220A03}" destId="{C47FB422-C8BA-4FCA-A9A5-FACABA513DBF}" srcOrd="1" destOrd="0" presId="urn:microsoft.com/office/officeart/2005/8/layout/hProcess9"/>
    <dgm:cxn modelId="{A6FB6D2C-53CA-4339-9839-0CAE146257CC}" type="presParOf" srcId="{66C78630-E5A7-4697-BE4A-E9224D220A03}" destId="{46C1D606-4904-48EE-8F73-09B704E4324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0AC33F-84A4-471E-9379-C55F01AB2FE2}" type="doc">
      <dgm:prSet loTypeId="urn:microsoft.com/office/officeart/2005/8/layout/hProcess9" loCatId="process" qsTypeId="urn:microsoft.com/office/officeart/2005/8/quickstyle/simple1" qsCatId="simple" csTypeId="urn:microsoft.com/office/officeart/2005/8/colors/accent1_2" csCatId="accent1" phldr="1"/>
      <dgm:spPr/>
    </dgm:pt>
    <dgm:pt modelId="{3682C4AE-671A-46D9-A8F8-1A2A331F35DA}">
      <dgm:prSet phldrT="[Text]" custT="1"/>
      <dgm:spPr/>
      <dgm:t>
        <a:bodyPr/>
        <a:lstStyle/>
        <a:p>
          <a:r>
            <a:rPr lang="en-US" sz="1800" dirty="0"/>
            <a:t>College</a:t>
          </a:r>
        </a:p>
        <a:p>
          <a:r>
            <a:rPr lang="en-US" sz="1800" dirty="0"/>
            <a:t>Self-Reflection</a:t>
          </a:r>
        </a:p>
        <a:p>
          <a:r>
            <a:rPr lang="en-US" sz="1800" dirty="0"/>
            <a:t>ISER</a:t>
          </a:r>
        </a:p>
      </dgm:t>
    </dgm:pt>
    <dgm:pt modelId="{28A0572C-E0F6-43D0-A9B5-829D44F7DFA6}" type="parTrans" cxnId="{95962D83-6198-4C5C-A7DC-39B88B923CC4}">
      <dgm:prSet/>
      <dgm:spPr/>
      <dgm:t>
        <a:bodyPr/>
        <a:lstStyle/>
        <a:p>
          <a:endParaRPr lang="en-US"/>
        </a:p>
      </dgm:t>
    </dgm:pt>
    <dgm:pt modelId="{A18CF10F-271E-4838-A516-AE37F470A504}" type="sibTrans" cxnId="{95962D83-6198-4C5C-A7DC-39B88B923CC4}">
      <dgm:prSet/>
      <dgm:spPr/>
      <dgm:t>
        <a:bodyPr/>
        <a:lstStyle/>
        <a:p>
          <a:endParaRPr lang="en-US"/>
        </a:p>
      </dgm:t>
    </dgm:pt>
    <dgm:pt modelId="{E014DD7B-02E5-46FF-9AC7-D9CC8074C1AD}">
      <dgm:prSet custT="1"/>
      <dgm:spPr/>
      <dgm:t>
        <a:bodyPr/>
        <a:lstStyle/>
        <a:p>
          <a:r>
            <a:rPr lang="en-US" sz="1400" u="sng" dirty="0"/>
            <a:t>Team ISER Review</a:t>
          </a:r>
        </a:p>
        <a:p>
          <a:r>
            <a:rPr lang="en-US" sz="1400" dirty="0"/>
            <a:t>Standards Validation</a:t>
          </a:r>
        </a:p>
        <a:p>
          <a:r>
            <a:rPr lang="en-US" sz="1400" dirty="0"/>
            <a:t>Core Inquires</a:t>
          </a:r>
        </a:p>
        <a:p>
          <a:r>
            <a:rPr lang="en-US" sz="1400" dirty="0"/>
            <a:t>Off-Campus Site</a:t>
          </a:r>
        </a:p>
      </dgm:t>
    </dgm:pt>
    <dgm:pt modelId="{122CC6D4-2CE4-458A-85DA-2C83DB6D64D8}" type="parTrans" cxnId="{EE0CE501-A131-4DF6-B36C-2A85E67DD544}">
      <dgm:prSet/>
      <dgm:spPr/>
      <dgm:t>
        <a:bodyPr/>
        <a:lstStyle/>
        <a:p>
          <a:endParaRPr lang="en-US"/>
        </a:p>
      </dgm:t>
    </dgm:pt>
    <dgm:pt modelId="{E51694DB-CB94-4C90-88B1-5141F3E38FD7}" type="sibTrans" cxnId="{EE0CE501-A131-4DF6-B36C-2A85E67DD544}">
      <dgm:prSet/>
      <dgm:spPr/>
      <dgm:t>
        <a:bodyPr/>
        <a:lstStyle/>
        <a:p>
          <a:endParaRPr lang="en-US"/>
        </a:p>
      </dgm:t>
    </dgm:pt>
    <dgm:pt modelId="{B0F2D771-D28B-4834-BE90-D2C6DDC2F112}" type="pres">
      <dgm:prSet presAssocID="{430AC33F-84A4-471E-9379-C55F01AB2FE2}" presName="CompostProcess" presStyleCnt="0">
        <dgm:presLayoutVars>
          <dgm:dir/>
          <dgm:resizeHandles val="exact"/>
        </dgm:presLayoutVars>
      </dgm:prSet>
      <dgm:spPr/>
    </dgm:pt>
    <dgm:pt modelId="{A3D11B13-CF98-470F-9F0D-06CB7FF4D3E3}" type="pres">
      <dgm:prSet presAssocID="{430AC33F-84A4-471E-9379-C55F01AB2FE2}" presName="arrow" presStyleLbl="bgShp" presStyleIdx="0" presStyleCnt="1" custLinFactNeighborX="0" custLinFactNeighborY="4927"/>
      <dgm:spPr/>
    </dgm:pt>
    <dgm:pt modelId="{66C78630-E5A7-4697-BE4A-E9224D220A03}" type="pres">
      <dgm:prSet presAssocID="{430AC33F-84A4-471E-9379-C55F01AB2FE2}" presName="linearProcess" presStyleCnt="0"/>
      <dgm:spPr/>
    </dgm:pt>
    <dgm:pt modelId="{08DAB70D-B901-40AA-B934-C997A60499F1}" type="pres">
      <dgm:prSet presAssocID="{3682C4AE-671A-46D9-A8F8-1A2A331F35DA}" presName="textNode" presStyleLbl="node1" presStyleIdx="0" presStyleCnt="2" custScaleX="40149" custLinFactX="-79725" custLinFactNeighborX="-100000">
        <dgm:presLayoutVars>
          <dgm:bulletEnabled val="1"/>
        </dgm:presLayoutVars>
      </dgm:prSet>
      <dgm:spPr/>
    </dgm:pt>
    <dgm:pt modelId="{C47FB422-C8BA-4FCA-A9A5-FACABA513DBF}" type="pres">
      <dgm:prSet presAssocID="{A18CF10F-271E-4838-A516-AE37F470A504}" presName="sibTrans" presStyleCnt="0"/>
      <dgm:spPr/>
    </dgm:pt>
    <dgm:pt modelId="{46C1D606-4904-48EE-8F73-09B704E43248}" type="pres">
      <dgm:prSet presAssocID="{E014DD7B-02E5-46FF-9AC7-D9CC8074C1AD}" presName="textNode" presStyleLbl="node1" presStyleIdx="1" presStyleCnt="2" custScaleX="53534" custLinFactX="-67788" custLinFactNeighborX="-100000" custLinFactNeighborY="-530">
        <dgm:presLayoutVars>
          <dgm:bulletEnabled val="1"/>
        </dgm:presLayoutVars>
      </dgm:prSet>
      <dgm:spPr/>
    </dgm:pt>
  </dgm:ptLst>
  <dgm:cxnLst>
    <dgm:cxn modelId="{EE0CE501-A131-4DF6-B36C-2A85E67DD544}" srcId="{430AC33F-84A4-471E-9379-C55F01AB2FE2}" destId="{E014DD7B-02E5-46FF-9AC7-D9CC8074C1AD}" srcOrd="1" destOrd="0" parTransId="{122CC6D4-2CE4-458A-85DA-2C83DB6D64D8}" sibTransId="{E51694DB-CB94-4C90-88B1-5141F3E38FD7}"/>
    <dgm:cxn modelId="{0DE6816D-3793-419A-A51B-72E30B0E7507}" type="presOf" srcId="{3682C4AE-671A-46D9-A8F8-1A2A331F35DA}" destId="{08DAB70D-B901-40AA-B934-C997A60499F1}" srcOrd="0" destOrd="0" presId="urn:microsoft.com/office/officeart/2005/8/layout/hProcess9"/>
    <dgm:cxn modelId="{ADA8A073-0528-42DE-AF99-B98E80DE9D98}" type="presOf" srcId="{430AC33F-84A4-471E-9379-C55F01AB2FE2}" destId="{B0F2D771-D28B-4834-BE90-D2C6DDC2F112}" srcOrd="0" destOrd="0" presId="urn:microsoft.com/office/officeart/2005/8/layout/hProcess9"/>
    <dgm:cxn modelId="{95962D83-6198-4C5C-A7DC-39B88B923CC4}" srcId="{430AC33F-84A4-471E-9379-C55F01AB2FE2}" destId="{3682C4AE-671A-46D9-A8F8-1A2A331F35DA}" srcOrd="0" destOrd="0" parTransId="{28A0572C-E0F6-43D0-A9B5-829D44F7DFA6}" sibTransId="{A18CF10F-271E-4838-A516-AE37F470A504}"/>
    <dgm:cxn modelId="{140A8B87-01D4-458A-BF56-DAD8E7DB1B32}" type="presOf" srcId="{E014DD7B-02E5-46FF-9AC7-D9CC8074C1AD}" destId="{46C1D606-4904-48EE-8F73-09B704E43248}" srcOrd="0" destOrd="0" presId="urn:microsoft.com/office/officeart/2005/8/layout/hProcess9"/>
    <dgm:cxn modelId="{EC6599BA-36C2-4235-A699-2138853F4819}" type="presParOf" srcId="{B0F2D771-D28B-4834-BE90-D2C6DDC2F112}" destId="{A3D11B13-CF98-470F-9F0D-06CB7FF4D3E3}" srcOrd="0" destOrd="0" presId="urn:microsoft.com/office/officeart/2005/8/layout/hProcess9"/>
    <dgm:cxn modelId="{6CDC2F30-83AC-4528-8F88-E6D761E93EA4}" type="presParOf" srcId="{B0F2D771-D28B-4834-BE90-D2C6DDC2F112}" destId="{66C78630-E5A7-4697-BE4A-E9224D220A03}" srcOrd="1" destOrd="0" presId="urn:microsoft.com/office/officeart/2005/8/layout/hProcess9"/>
    <dgm:cxn modelId="{CEF5F556-54A3-4D2D-81C9-3A1BA95F187E}" type="presParOf" srcId="{66C78630-E5A7-4697-BE4A-E9224D220A03}" destId="{08DAB70D-B901-40AA-B934-C997A60499F1}" srcOrd="0" destOrd="0" presId="urn:microsoft.com/office/officeart/2005/8/layout/hProcess9"/>
    <dgm:cxn modelId="{64CBF2C0-E5CC-4E7B-8429-F8EF9C32D829}" type="presParOf" srcId="{66C78630-E5A7-4697-BE4A-E9224D220A03}" destId="{C47FB422-C8BA-4FCA-A9A5-FACABA513DBF}" srcOrd="1" destOrd="0" presId="urn:microsoft.com/office/officeart/2005/8/layout/hProcess9"/>
    <dgm:cxn modelId="{A6FB6D2C-53CA-4339-9839-0CAE146257CC}" type="presParOf" srcId="{66C78630-E5A7-4697-BE4A-E9224D220A03}" destId="{46C1D606-4904-48EE-8F73-09B704E4324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0AC33F-84A4-471E-9379-C55F01AB2FE2}" type="doc">
      <dgm:prSet loTypeId="urn:microsoft.com/office/officeart/2005/8/layout/hProcess9" loCatId="process" qsTypeId="urn:microsoft.com/office/officeart/2005/8/quickstyle/simple1" qsCatId="simple" csTypeId="urn:microsoft.com/office/officeart/2005/8/colors/accent1_2" csCatId="accent1" phldr="1"/>
      <dgm:spPr/>
    </dgm:pt>
    <dgm:pt modelId="{3682C4AE-671A-46D9-A8F8-1A2A331F35DA}">
      <dgm:prSet phldrT="[Text]" custT="1"/>
      <dgm:spPr/>
      <dgm:t>
        <a:bodyPr/>
        <a:lstStyle/>
        <a:p>
          <a:r>
            <a:rPr lang="en-US" sz="1800" dirty="0"/>
            <a:t>College</a:t>
          </a:r>
        </a:p>
        <a:p>
          <a:r>
            <a:rPr lang="en-US" sz="1800" dirty="0"/>
            <a:t>Self-Reflection</a:t>
          </a:r>
        </a:p>
        <a:p>
          <a:r>
            <a:rPr lang="en-US" sz="1800" dirty="0"/>
            <a:t>ISER</a:t>
          </a:r>
        </a:p>
      </dgm:t>
    </dgm:pt>
    <dgm:pt modelId="{28A0572C-E0F6-43D0-A9B5-829D44F7DFA6}" type="parTrans" cxnId="{95962D83-6198-4C5C-A7DC-39B88B923CC4}">
      <dgm:prSet/>
      <dgm:spPr/>
      <dgm:t>
        <a:bodyPr/>
        <a:lstStyle/>
        <a:p>
          <a:endParaRPr lang="en-US"/>
        </a:p>
      </dgm:t>
    </dgm:pt>
    <dgm:pt modelId="{A18CF10F-271E-4838-A516-AE37F470A504}" type="sibTrans" cxnId="{95962D83-6198-4C5C-A7DC-39B88B923CC4}">
      <dgm:prSet/>
      <dgm:spPr/>
      <dgm:t>
        <a:bodyPr/>
        <a:lstStyle/>
        <a:p>
          <a:endParaRPr lang="en-US"/>
        </a:p>
      </dgm:t>
    </dgm:pt>
    <dgm:pt modelId="{E014DD7B-02E5-46FF-9AC7-D9CC8074C1AD}">
      <dgm:prSet custT="1"/>
      <dgm:spPr/>
      <dgm:t>
        <a:bodyPr/>
        <a:lstStyle/>
        <a:p>
          <a:r>
            <a:rPr lang="en-US" sz="1400" u="sng" dirty="0"/>
            <a:t>Team ISER Review</a:t>
          </a:r>
        </a:p>
        <a:p>
          <a:r>
            <a:rPr lang="en-US" sz="1400" dirty="0"/>
            <a:t>Standards Validation</a:t>
          </a:r>
        </a:p>
        <a:p>
          <a:r>
            <a:rPr lang="en-US" sz="1400" dirty="0"/>
            <a:t>Core Inquires</a:t>
          </a:r>
        </a:p>
        <a:p>
          <a:r>
            <a:rPr lang="en-US" sz="1400" dirty="0"/>
            <a:t>Off-Campus Site</a:t>
          </a:r>
        </a:p>
      </dgm:t>
    </dgm:pt>
    <dgm:pt modelId="{122CC6D4-2CE4-458A-85DA-2C83DB6D64D8}" type="parTrans" cxnId="{EE0CE501-A131-4DF6-B36C-2A85E67DD544}">
      <dgm:prSet/>
      <dgm:spPr/>
      <dgm:t>
        <a:bodyPr/>
        <a:lstStyle/>
        <a:p>
          <a:endParaRPr lang="en-US"/>
        </a:p>
      </dgm:t>
    </dgm:pt>
    <dgm:pt modelId="{E51694DB-CB94-4C90-88B1-5141F3E38FD7}" type="sibTrans" cxnId="{EE0CE501-A131-4DF6-B36C-2A85E67DD544}">
      <dgm:prSet/>
      <dgm:spPr/>
      <dgm:t>
        <a:bodyPr/>
        <a:lstStyle/>
        <a:p>
          <a:endParaRPr lang="en-US"/>
        </a:p>
      </dgm:t>
    </dgm:pt>
    <dgm:pt modelId="{B0F2D771-D28B-4834-BE90-D2C6DDC2F112}" type="pres">
      <dgm:prSet presAssocID="{430AC33F-84A4-471E-9379-C55F01AB2FE2}" presName="CompostProcess" presStyleCnt="0">
        <dgm:presLayoutVars>
          <dgm:dir/>
          <dgm:resizeHandles val="exact"/>
        </dgm:presLayoutVars>
      </dgm:prSet>
      <dgm:spPr/>
    </dgm:pt>
    <dgm:pt modelId="{A3D11B13-CF98-470F-9F0D-06CB7FF4D3E3}" type="pres">
      <dgm:prSet presAssocID="{430AC33F-84A4-471E-9379-C55F01AB2FE2}" presName="arrow" presStyleLbl="bgShp" presStyleIdx="0" presStyleCnt="1" custLinFactNeighborX="0" custLinFactNeighborY="4927"/>
      <dgm:spPr/>
    </dgm:pt>
    <dgm:pt modelId="{66C78630-E5A7-4697-BE4A-E9224D220A03}" type="pres">
      <dgm:prSet presAssocID="{430AC33F-84A4-471E-9379-C55F01AB2FE2}" presName="linearProcess" presStyleCnt="0"/>
      <dgm:spPr/>
    </dgm:pt>
    <dgm:pt modelId="{08DAB70D-B901-40AA-B934-C997A60499F1}" type="pres">
      <dgm:prSet presAssocID="{3682C4AE-671A-46D9-A8F8-1A2A331F35DA}" presName="textNode" presStyleLbl="node1" presStyleIdx="0" presStyleCnt="2" custScaleX="40149" custLinFactX="-79725" custLinFactNeighborX="-100000">
        <dgm:presLayoutVars>
          <dgm:bulletEnabled val="1"/>
        </dgm:presLayoutVars>
      </dgm:prSet>
      <dgm:spPr/>
    </dgm:pt>
    <dgm:pt modelId="{C47FB422-C8BA-4FCA-A9A5-FACABA513DBF}" type="pres">
      <dgm:prSet presAssocID="{A18CF10F-271E-4838-A516-AE37F470A504}" presName="sibTrans" presStyleCnt="0"/>
      <dgm:spPr/>
    </dgm:pt>
    <dgm:pt modelId="{46C1D606-4904-48EE-8F73-09B704E43248}" type="pres">
      <dgm:prSet presAssocID="{E014DD7B-02E5-46FF-9AC7-D9CC8074C1AD}" presName="textNode" presStyleLbl="node1" presStyleIdx="1" presStyleCnt="2" custScaleX="53534" custLinFactX="-67788" custLinFactNeighborX="-100000" custLinFactNeighborY="-530">
        <dgm:presLayoutVars>
          <dgm:bulletEnabled val="1"/>
        </dgm:presLayoutVars>
      </dgm:prSet>
      <dgm:spPr/>
    </dgm:pt>
  </dgm:ptLst>
  <dgm:cxnLst>
    <dgm:cxn modelId="{EE0CE501-A131-4DF6-B36C-2A85E67DD544}" srcId="{430AC33F-84A4-471E-9379-C55F01AB2FE2}" destId="{E014DD7B-02E5-46FF-9AC7-D9CC8074C1AD}" srcOrd="1" destOrd="0" parTransId="{122CC6D4-2CE4-458A-85DA-2C83DB6D64D8}" sibTransId="{E51694DB-CB94-4C90-88B1-5141F3E38FD7}"/>
    <dgm:cxn modelId="{0DE6816D-3793-419A-A51B-72E30B0E7507}" type="presOf" srcId="{3682C4AE-671A-46D9-A8F8-1A2A331F35DA}" destId="{08DAB70D-B901-40AA-B934-C997A60499F1}" srcOrd="0" destOrd="0" presId="urn:microsoft.com/office/officeart/2005/8/layout/hProcess9"/>
    <dgm:cxn modelId="{ADA8A073-0528-42DE-AF99-B98E80DE9D98}" type="presOf" srcId="{430AC33F-84A4-471E-9379-C55F01AB2FE2}" destId="{B0F2D771-D28B-4834-BE90-D2C6DDC2F112}" srcOrd="0" destOrd="0" presId="urn:microsoft.com/office/officeart/2005/8/layout/hProcess9"/>
    <dgm:cxn modelId="{95962D83-6198-4C5C-A7DC-39B88B923CC4}" srcId="{430AC33F-84A4-471E-9379-C55F01AB2FE2}" destId="{3682C4AE-671A-46D9-A8F8-1A2A331F35DA}" srcOrd="0" destOrd="0" parTransId="{28A0572C-E0F6-43D0-A9B5-829D44F7DFA6}" sibTransId="{A18CF10F-271E-4838-A516-AE37F470A504}"/>
    <dgm:cxn modelId="{140A8B87-01D4-458A-BF56-DAD8E7DB1B32}" type="presOf" srcId="{E014DD7B-02E5-46FF-9AC7-D9CC8074C1AD}" destId="{46C1D606-4904-48EE-8F73-09B704E43248}" srcOrd="0" destOrd="0" presId="urn:microsoft.com/office/officeart/2005/8/layout/hProcess9"/>
    <dgm:cxn modelId="{EC6599BA-36C2-4235-A699-2138853F4819}" type="presParOf" srcId="{B0F2D771-D28B-4834-BE90-D2C6DDC2F112}" destId="{A3D11B13-CF98-470F-9F0D-06CB7FF4D3E3}" srcOrd="0" destOrd="0" presId="urn:microsoft.com/office/officeart/2005/8/layout/hProcess9"/>
    <dgm:cxn modelId="{6CDC2F30-83AC-4528-8F88-E6D761E93EA4}" type="presParOf" srcId="{B0F2D771-D28B-4834-BE90-D2C6DDC2F112}" destId="{66C78630-E5A7-4697-BE4A-E9224D220A03}" srcOrd="1" destOrd="0" presId="urn:microsoft.com/office/officeart/2005/8/layout/hProcess9"/>
    <dgm:cxn modelId="{CEF5F556-54A3-4D2D-81C9-3A1BA95F187E}" type="presParOf" srcId="{66C78630-E5A7-4697-BE4A-E9224D220A03}" destId="{08DAB70D-B901-40AA-B934-C997A60499F1}" srcOrd="0" destOrd="0" presId="urn:microsoft.com/office/officeart/2005/8/layout/hProcess9"/>
    <dgm:cxn modelId="{64CBF2C0-E5CC-4E7B-8429-F8EF9C32D829}" type="presParOf" srcId="{66C78630-E5A7-4697-BE4A-E9224D220A03}" destId="{C47FB422-C8BA-4FCA-A9A5-FACABA513DBF}" srcOrd="1" destOrd="0" presId="urn:microsoft.com/office/officeart/2005/8/layout/hProcess9"/>
    <dgm:cxn modelId="{A6FB6D2C-53CA-4339-9839-0CAE146257CC}" type="presParOf" srcId="{66C78630-E5A7-4697-BE4A-E9224D220A03}" destId="{46C1D606-4904-48EE-8F73-09B704E4324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0CF93-66EF-4576-AB54-3A570B67CFC5}">
      <dsp:nvSpPr>
        <dsp:cNvPr id="0" name=""/>
        <dsp:cNvSpPr/>
      </dsp:nvSpPr>
      <dsp:spPr>
        <a:xfrm>
          <a:off x="1397156" y="1242044"/>
          <a:ext cx="1786655" cy="16280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Core</a:t>
          </a:r>
          <a:br>
            <a:rPr lang="en-US" sz="3200" kern="1200" dirty="0"/>
          </a:br>
          <a:r>
            <a:rPr lang="en-US" sz="3200" kern="1200" dirty="0"/>
            <a:t>Values</a:t>
          </a:r>
        </a:p>
      </dsp:txBody>
      <dsp:txXfrm>
        <a:off x="1658806" y="1480464"/>
        <a:ext cx="1263355" cy="1151196"/>
      </dsp:txXfrm>
    </dsp:sp>
    <dsp:sp modelId="{39257B42-2B46-4A4B-AB46-52D46F6F1E5A}">
      <dsp:nvSpPr>
        <dsp:cNvPr id="0" name=""/>
        <dsp:cNvSpPr/>
      </dsp:nvSpPr>
      <dsp:spPr>
        <a:xfrm>
          <a:off x="1648308" y="381678"/>
          <a:ext cx="1209682" cy="10722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Integrity</a:t>
          </a:r>
        </a:p>
      </dsp:txBody>
      <dsp:txXfrm>
        <a:off x="1825462" y="538705"/>
        <a:ext cx="855374" cy="758191"/>
      </dsp:txXfrm>
    </dsp:sp>
    <dsp:sp modelId="{75486805-13CC-4557-AEA4-E5390C41812F}">
      <dsp:nvSpPr>
        <dsp:cNvPr id="0" name=""/>
        <dsp:cNvSpPr/>
      </dsp:nvSpPr>
      <dsp:spPr>
        <a:xfrm>
          <a:off x="2727985" y="934836"/>
          <a:ext cx="1209682" cy="10722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Peer Review</a:t>
          </a:r>
        </a:p>
      </dsp:txBody>
      <dsp:txXfrm>
        <a:off x="2905139" y="1091863"/>
        <a:ext cx="855374" cy="758191"/>
      </dsp:txXfrm>
    </dsp:sp>
    <dsp:sp modelId="{25382F30-F40A-401E-856C-1D7637216D5B}">
      <dsp:nvSpPr>
        <dsp:cNvPr id="0" name=""/>
        <dsp:cNvSpPr/>
      </dsp:nvSpPr>
      <dsp:spPr>
        <a:xfrm>
          <a:off x="2810949" y="2056379"/>
          <a:ext cx="1209682" cy="10722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Collegiality</a:t>
          </a:r>
        </a:p>
      </dsp:txBody>
      <dsp:txXfrm>
        <a:off x="2988103" y="2213406"/>
        <a:ext cx="855374" cy="758191"/>
      </dsp:txXfrm>
    </dsp:sp>
    <dsp:sp modelId="{5CB0EE00-A55E-43C0-83AC-BE3668288CCD}">
      <dsp:nvSpPr>
        <dsp:cNvPr id="0" name=""/>
        <dsp:cNvSpPr/>
      </dsp:nvSpPr>
      <dsp:spPr>
        <a:xfrm>
          <a:off x="1706475" y="2636453"/>
          <a:ext cx="1275608" cy="10206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Institutional</a:t>
          </a:r>
        </a:p>
        <a:p>
          <a:pPr marL="0" lvl="0" indent="0" algn="ctr" defTabSz="533400">
            <a:lnSpc>
              <a:spcPct val="90000"/>
            </a:lnSpc>
            <a:spcBef>
              <a:spcPct val="0"/>
            </a:spcBef>
            <a:spcAft>
              <a:spcPct val="35000"/>
            </a:spcAft>
            <a:buNone/>
          </a:pPr>
          <a:r>
            <a:rPr lang="en-US" sz="1200" b="1" kern="1200" dirty="0"/>
            <a:t>Improvement</a:t>
          </a:r>
        </a:p>
      </dsp:txBody>
      <dsp:txXfrm>
        <a:off x="1893283" y="2785926"/>
        <a:ext cx="901992" cy="721721"/>
      </dsp:txXfrm>
    </dsp:sp>
    <dsp:sp modelId="{8E2D52AD-0921-4E21-9379-FC2BCE9BA006}">
      <dsp:nvSpPr>
        <dsp:cNvPr id="0" name=""/>
        <dsp:cNvSpPr/>
      </dsp:nvSpPr>
      <dsp:spPr>
        <a:xfrm>
          <a:off x="612847" y="2110167"/>
          <a:ext cx="1209682" cy="10722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Quality</a:t>
          </a:r>
        </a:p>
        <a:p>
          <a:pPr marL="0" lvl="0" indent="0" algn="ctr" defTabSz="533400">
            <a:lnSpc>
              <a:spcPct val="90000"/>
            </a:lnSpc>
            <a:spcBef>
              <a:spcPct val="0"/>
            </a:spcBef>
            <a:spcAft>
              <a:spcPct val="35000"/>
            </a:spcAft>
            <a:buNone/>
          </a:pPr>
          <a:r>
            <a:rPr lang="en-US" sz="1200" b="1" kern="1200" dirty="0"/>
            <a:t>Assurance</a:t>
          </a:r>
        </a:p>
      </dsp:txBody>
      <dsp:txXfrm>
        <a:off x="790001" y="2267194"/>
        <a:ext cx="855374" cy="758191"/>
      </dsp:txXfrm>
    </dsp:sp>
    <dsp:sp modelId="{7FF7D516-B431-4885-8001-E9D279F7AF2A}">
      <dsp:nvSpPr>
        <dsp:cNvPr id="0" name=""/>
        <dsp:cNvSpPr/>
      </dsp:nvSpPr>
      <dsp:spPr>
        <a:xfrm>
          <a:off x="579123" y="1001196"/>
          <a:ext cx="1294069" cy="10722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Student Learning &amp;</a:t>
          </a:r>
        </a:p>
        <a:p>
          <a:pPr marL="0" lvl="0" indent="0" algn="ctr" defTabSz="533400">
            <a:lnSpc>
              <a:spcPct val="90000"/>
            </a:lnSpc>
            <a:spcBef>
              <a:spcPct val="0"/>
            </a:spcBef>
            <a:spcAft>
              <a:spcPct val="35000"/>
            </a:spcAft>
            <a:buNone/>
          </a:pPr>
          <a:r>
            <a:rPr lang="en-US" sz="1200" b="1" kern="1200" dirty="0"/>
            <a:t>Achievement</a:t>
          </a:r>
        </a:p>
      </dsp:txBody>
      <dsp:txXfrm>
        <a:off x="768635" y="1158223"/>
        <a:ext cx="915045" cy="758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CA5C1-D900-4663-BBC4-30ACBE1804DA}">
      <dsp:nvSpPr>
        <dsp:cNvPr id="0" name=""/>
        <dsp:cNvSpPr/>
      </dsp:nvSpPr>
      <dsp:spPr>
        <a:xfrm rot="10800000">
          <a:off x="632234" y="138075"/>
          <a:ext cx="3264408" cy="2914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0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Foster Innovation</a:t>
          </a:r>
        </a:p>
      </dsp:txBody>
      <dsp:txXfrm rot="10800000">
        <a:off x="705086" y="138075"/>
        <a:ext cx="3191556" cy="291409"/>
      </dsp:txXfrm>
    </dsp:sp>
    <dsp:sp modelId="{A35AF073-6F8E-4E82-9AB3-696BDABDF238}">
      <dsp:nvSpPr>
        <dsp:cNvPr id="0" name=""/>
        <dsp:cNvSpPr/>
      </dsp:nvSpPr>
      <dsp:spPr>
        <a:xfrm>
          <a:off x="166581" y="0"/>
          <a:ext cx="742350" cy="57366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01A765-9DE0-433B-98B4-23D8D44F8E0E}">
      <dsp:nvSpPr>
        <dsp:cNvPr id="0" name=""/>
        <dsp:cNvSpPr/>
      </dsp:nvSpPr>
      <dsp:spPr>
        <a:xfrm rot="10800000">
          <a:off x="612694" y="661544"/>
          <a:ext cx="3264408" cy="10125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0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Improve Communication &amp; Collaboration</a:t>
          </a:r>
        </a:p>
      </dsp:txBody>
      <dsp:txXfrm rot="10800000">
        <a:off x="865828" y="661544"/>
        <a:ext cx="3011274" cy="1012538"/>
      </dsp:txXfrm>
    </dsp:sp>
    <dsp:sp modelId="{203193F0-E241-4F59-A6DA-324E2F8580FB}">
      <dsp:nvSpPr>
        <dsp:cNvPr id="0" name=""/>
        <dsp:cNvSpPr/>
      </dsp:nvSpPr>
      <dsp:spPr>
        <a:xfrm>
          <a:off x="123285" y="826475"/>
          <a:ext cx="664191" cy="73115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B0BF9-21C7-4AE4-885E-727ED6C820E2}">
      <dsp:nvSpPr>
        <dsp:cNvPr id="0" name=""/>
        <dsp:cNvSpPr/>
      </dsp:nvSpPr>
      <dsp:spPr>
        <a:xfrm rot="10800000">
          <a:off x="594671" y="1880168"/>
          <a:ext cx="3264408" cy="2914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0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Increase Transparency</a:t>
          </a:r>
        </a:p>
      </dsp:txBody>
      <dsp:txXfrm rot="10800000">
        <a:off x="667523" y="1880168"/>
        <a:ext cx="3191556" cy="291409"/>
      </dsp:txXfrm>
    </dsp:sp>
    <dsp:sp modelId="{B7BBEEA0-3859-45D8-80F5-C5027B16BE89}">
      <dsp:nvSpPr>
        <dsp:cNvPr id="0" name=""/>
        <dsp:cNvSpPr/>
      </dsp:nvSpPr>
      <dsp:spPr>
        <a:xfrm>
          <a:off x="194443" y="1760025"/>
          <a:ext cx="592099" cy="5296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597CC-11C2-4281-9F92-5DBC51F8CA40}">
      <dsp:nvSpPr>
        <dsp:cNvPr id="0" name=""/>
        <dsp:cNvSpPr/>
      </dsp:nvSpPr>
      <dsp:spPr>
        <a:xfrm rot="10800000">
          <a:off x="616604" y="2519487"/>
          <a:ext cx="3264408" cy="2914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50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Lead Advocacy Efforts</a:t>
          </a:r>
        </a:p>
      </dsp:txBody>
      <dsp:txXfrm rot="10800000">
        <a:off x="689456" y="2519487"/>
        <a:ext cx="3191556" cy="291409"/>
      </dsp:txXfrm>
    </dsp:sp>
    <dsp:sp modelId="{316B742D-4EEE-4E36-9B63-2267D90F8634}">
      <dsp:nvSpPr>
        <dsp:cNvPr id="0" name=""/>
        <dsp:cNvSpPr/>
      </dsp:nvSpPr>
      <dsp:spPr>
        <a:xfrm>
          <a:off x="140234" y="2378149"/>
          <a:ext cx="679831" cy="575057"/>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EF755-41D9-42C3-85E7-8951CABA103F}">
      <dsp:nvSpPr>
        <dsp:cNvPr id="0" name=""/>
        <dsp:cNvSpPr/>
      </dsp:nvSpPr>
      <dsp:spPr>
        <a:xfrm>
          <a:off x="0" y="2417"/>
          <a:ext cx="4295519" cy="458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Staff Liaison – Portfolio Model</a:t>
          </a:r>
        </a:p>
      </dsp:txBody>
      <dsp:txXfrm>
        <a:off x="22389" y="24806"/>
        <a:ext cx="4250741" cy="413861"/>
      </dsp:txXfrm>
    </dsp:sp>
    <dsp:sp modelId="{CDCEA2A3-5E0B-4155-AED0-3B2531F28B39}">
      <dsp:nvSpPr>
        <dsp:cNvPr id="0" name=""/>
        <dsp:cNvSpPr/>
      </dsp:nvSpPr>
      <dsp:spPr>
        <a:xfrm>
          <a:off x="0" y="512379"/>
          <a:ext cx="4295519" cy="458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Accreditation Platform</a:t>
          </a:r>
        </a:p>
      </dsp:txBody>
      <dsp:txXfrm>
        <a:off x="22389" y="534768"/>
        <a:ext cx="4250741" cy="413861"/>
      </dsp:txXfrm>
    </dsp:sp>
    <dsp:sp modelId="{13062BD4-A99B-4DCA-9479-3BAF5664FED1}">
      <dsp:nvSpPr>
        <dsp:cNvPr id="0" name=""/>
        <dsp:cNvSpPr/>
      </dsp:nvSpPr>
      <dsp:spPr>
        <a:xfrm>
          <a:off x="0" y="1087273"/>
          <a:ext cx="4295519" cy="166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83" tIns="22860" rIns="128016" bIns="2286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endParaRPr lang="en-US" sz="2100" kern="1200" dirty="0"/>
        </a:p>
        <a:p>
          <a:pPr marL="228600" lvl="1" indent="-228600" algn="l" defTabSz="933450">
            <a:lnSpc>
              <a:spcPct val="90000"/>
            </a:lnSpc>
            <a:spcBef>
              <a:spcPct val="0"/>
            </a:spcBef>
            <a:spcAft>
              <a:spcPct val="20000"/>
            </a:spcAft>
            <a:buChar char="•"/>
          </a:pPr>
          <a:endParaRPr lang="en-US" sz="2100" kern="1200" dirty="0"/>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1"/>
            </a:rPr>
            <a:t>https://accjc.org/standards-review/</a:t>
          </a:r>
          <a:endParaRPr lang="en-US" sz="1800" kern="1200" dirty="0"/>
        </a:p>
      </dsp:txBody>
      <dsp:txXfrm>
        <a:off x="0" y="1087273"/>
        <a:ext cx="4295519" cy="1662460"/>
      </dsp:txXfrm>
    </dsp:sp>
    <dsp:sp modelId="{800D3769-67EC-42C6-912E-ACE67FA1EF00}">
      <dsp:nvSpPr>
        <dsp:cNvPr id="0" name=""/>
        <dsp:cNvSpPr/>
      </dsp:nvSpPr>
      <dsp:spPr>
        <a:xfrm>
          <a:off x="0" y="1034085"/>
          <a:ext cx="4295519" cy="458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Streamline Processes</a:t>
          </a:r>
        </a:p>
      </dsp:txBody>
      <dsp:txXfrm>
        <a:off x="22389" y="1056474"/>
        <a:ext cx="4250741" cy="413861"/>
      </dsp:txXfrm>
    </dsp:sp>
    <dsp:sp modelId="{D9C995B8-AEB7-4D32-A108-A264F21685E6}">
      <dsp:nvSpPr>
        <dsp:cNvPr id="0" name=""/>
        <dsp:cNvSpPr/>
      </dsp:nvSpPr>
      <dsp:spPr>
        <a:xfrm>
          <a:off x="0" y="1550824"/>
          <a:ext cx="4295519" cy="458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New Comprehensive Review</a:t>
          </a:r>
        </a:p>
      </dsp:txBody>
      <dsp:txXfrm>
        <a:off x="22389" y="1573213"/>
        <a:ext cx="4250741" cy="413861"/>
      </dsp:txXfrm>
    </dsp:sp>
    <dsp:sp modelId="{93E8F65E-C753-4ED6-BB16-E753D0AA00F7}">
      <dsp:nvSpPr>
        <dsp:cNvPr id="0" name=""/>
        <dsp:cNvSpPr/>
      </dsp:nvSpPr>
      <dsp:spPr>
        <a:xfrm>
          <a:off x="0" y="2050558"/>
          <a:ext cx="4295519" cy="458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Standards Review</a:t>
          </a:r>
        </a:p>
      </dsp:txBody>
      <dsp:txXfrm>
        <a:off x="22389" y="2072947"/>
        <a:ext cx="4250741" cy="413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EF755-41D9-42C3-85E7-8951CABA103F}">
      <dsp:nvSpPr>
        <dsp:cNvPr id="0" name=""/>
        <dsp:cNvSpPr/>
      </dsp:nvSpPr>
      <dsp:spPr>
        <a:xfrm>
          <a:off x="0" y="2720"/>
          <a:ext cx="4295519" cy="212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Guides and Manuals</a:t>
          </a:r>
        </a:p>
      </dsp:txBody>
      <dsp:txXfrm>
        <a:off x="10372" y="13092"/>
        <a:ext cx="4274775" cy="191727"/>
      </dsp:txXfrm>
    </dsp:sp>
    <dsp:sp modelId="{551F15C5-1E78-4A65-910F-855D9BEF8288}">
      <dsp:nvSpPr>
        <dsp:cNvPr id="0" name=""/>
        <dsp:cNvSpPr/>
      </dsp:nvSpPr>
      <dsp:spPr>
        <a:xfrm>
          <a:off x="0" y="207836"/>
          <a:ext cx="4295519" cy="1772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1"/>
            </a:rPr>
            <a:t>https://accjc.org/guides-and-manuals/</a:t>
          </a:r>
          <a:endParaRPr lang="en-US" sz="1000" kern="1200" dirty="0"/>
        </a:p>
        <a:p>
          <a:pPr marL="57150" lvl="1" indent="-57150" algn="l" defTabSz="444500">
            <a:lnSpc>
              <a:spcPct val="90000"/>
            </a:lnSpc>
            <a:spcBef>
              <a:spcPct val="0"/>
            </a:spcBef>
            <a:spcAft>
              <a:spcPct val="20000"/>
            </a:spcAft>
            <a:buChar char="•"/>
          </a:pPr>
          <a:endParaRPr lang="en-US" sz="1000" kern="1200" dirty="0"/>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2"/>
            </a:rPr>
            <a:t>https://accjc.org/eligibility-requirements-standards-policies/</a:t>
          </a:r>
          <a:r>
            <a:rPr lang="en-US" sz="1800" kern="1200" dirty="0"/>
            <a:t> </a:t>
          </a:r>
        </a:p>
        <a:p>
          <a:pPr marL="228600" lvl="1" indent="-228600" algn="l" defTabSz="1066800">
            <a:lnSpc>
              <a:spcPct val="90000"/>
            </a:lnSpc>
            <a:spcBef>
              <a:spcPct val="0"/>
            </a:spcBef>
            <a:spcAft>
              <a:spcPct val="20000"/>
            </a:spcAft>
            <a:buChar char="•"/>
          </a:pPr>
          <a:endParaRPr lang="en-US" sz="2400" kern="1200" dirty="0"/>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3"/>
            </a:rPr>
            <a:t>https://accjc.org/announcements/</a:t>
          </a: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endParaRPr lang="en-US" sz="1800" kern="1200" dirty="0"/>
        </a:p>
        <a:p>
          <a:pPr marL="57150" lvl="1" indent="-57150" algn="l" defTabSz="355600">
            <a:lnSpc>
              <a:spcPct val="90000"/>
            </a:lnSpc>
            <a:spcBef>
              <a:spcPct val="0"/>
            </a:spcBef>
            <a:spcAft>
              <a:spcPct val="20000"/>
            </a:spcAft>
            <a:buChar char="•"/>
          </a:pPr>
          <a:endParaRPr lang="en-US" sz="800" kern="1200" dirty="0"/>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4"/>
            </a:rPr>
            <a:t>https://accjc.org/educational-series/</a:t>
          </a:r>
          <a:r>
            <a:rPr lang="en-US" sz="1800" kern="1200" dirty="0"/>
            <a:t> </a:t>
          </a:r>
        </a:p>
        <a:p>
          <a:pPr marL="228600" lvl="1" indent="-228600" algn="l" defTabSz="1066800">
            <a:lnSpc>
              <a:spcPct val="90000"/>
            </a:lnSpc>
            <a:spcBef>
              <a:spcPct val="0"/>
            </a:spcBef>
            <a:spcAft>
              <a:spcPct val="20000"/>
            </a:spcAft>
            <a:buChar char="•"/>
          </a:pPr>
          <a:endParaRPr lang="en-US" sz="2400" kern="1200" dirty="0"/>
        </a:p>
        <a:p>
          <a:pPr marL="171450" lvl="1" indent="-171450" algn="l" defTabSz="800100">
            <a:lnSpc>
              <a:spcPct val="90000"/>
            </a:lnSpc>
            <a:spcBef>
              <a:spcPct val="0"/>
            </a:spcBef>
            <a:spcAft>
              <a:spcPct val="20000"/>
            </a:spcAft>
            <a:buChar char="•"/>
          </a:pPr>
          <a:endParaRPr lang="en-US" sz="1800" kern="1200" dirty="0"/>
        </a:p>
      </dsp:txBody>
      <dsp:txXfrm>
        <a:off x="0" y="207836"/>
        <a:ext cx="4295519" cy="1772501"/>
      </dsp:txXfrm>
    </dsp:sp>
    <dsp:sp modelId="{CDCEA2A3-5E0B-4155-AED0-3B2531F28B39}">
      <dsp:nvSpPr>
        <dsp:cNvPr id="0" name=""/>
        <dsp:cNvSpPr/>
      </dsp:nvSpPr>
      <dsp:spPr>
        <a:xfrm>
          <a:off x="0" y="521370"/>
          <a:ext cx="4295519" cy="212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Standards and Policies</a:t>
          </a:r>
        </a:p>
      </dsp:txBody>
      <dsp:txXfrm>
        <a:off x="10372" y="531742"/>
        <a:ext cx="4274775" cy="191727"/>
      </dsp:txXfrm>
    </dsp:sp>
    <dsp:sp modelId="{13062BD4-A99B-4DCA-9479-3BAF5664FED1}">
      <dsp:nvSpPr>
        <dsp:cNvPr id="0" name=""/>
        <dsp:cNvSpPr/>
      </dsp:nvSpPr>
      <dsp:spPr>
        <a:xfrm>
          <a:off x="0" y="1418462"/>
          <a:ext cx="4295519" cy="114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5"/>
            </a:rPr>
            <a:t>https://accjc.org/accjc-connect/</a:t>
          </a:r>
          <a:r>
            <a:rPr lang="en-US" sz="1800" kern="1200" dirty="0"/>
            <a:t> </a:t>
          </a:r>
        </a:p>
        <a:p>
          <a:pPr marL="228600" lvl="1" indent="-228600" algn="l" defTabSz="933450">
            <a:lnSpc>
              <a:spcPct val="90000"/>
            </a:lnSpc>
            <a:spcBef>
              <a:spcPct val="0"/>
            </a:spcBef>
            <a:spcAft>
              <a:spcPct val="20000"/>
            </a:spcAft>
            <a:buChar char="•"/>
          </a:pPr>
          <a:endParaRPr lang="en-US" sz="21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6"/>
            </a:rPr>
            <a:t>https://accjc.org/webinar/</a:t>
          </a:r>
          <a:r>
            <a:rPr lang="en-US" sz="1800" kern="1200" dirty="0"/>
            <a:t> </a:t>
          </a:r>
        </a:p>
      </dsp:txBody>
      <dsp:txXfrm>
        <a:off x="0" y="1418462"/>
        <a:ext cx="4295519" cy="1148738"/>
      </dsp:txXfrm>
    </dsp:sp>
    <dsp:sp modelId="{800D3769-67EC-42C6-912E-ACE67FA1EF00}">
      <dsp:nvSpPr>
        <dsp:cNvPr id="0" name=""/>
        <dsp:cNvSpPr/>
      </dsp:nvSpPr>
      <dsp:spPr>
        <a:xfrm>
          <a:off x="0" y="2784314"/>
          <a:ext cx="4295519" cy="212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Educational Series</a:t>
          </a:r>
        </a:p>
      </dsp:txBody>
      <dsp:txXfrm>
        <a:off x="10372" y="2794686"/>
        <a:ext cx="4274775" cy="191727"/>
      </dsp:txXfrm>
    </dsp:sp>
    <dsp:sp modelId="{D9C995B8-AEB7-4D32-A108-A264F21685E6}">
      <dsp:nvSpPr>
        <dsp:cNvPr id="0" name=""/>
        <dsp:cNvSpPr/>
      </dsp:nvSpPr>
      <dsp:spPr>
        <a:xfrm>
          <a:off x="0" y="1235188"/>
          <a:ext cx="4295519" cy="212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News &amp; ACCJC Connect </a:t>
          </a:r>
        </a:p>
      </dsp:txBody>
      <dsp:txXfrm>
        <a:off x="10372" y="1245560"/>
        <a:ext cx="4274775" cy="191727"/>
      </dsp:txXfrm>
    </dsp:sp>
    <dsp:sp modelId="{93E8F65E-C753-4ED6-BB16-E753D0AA00F7}">
      <dsp:nvSpPr>
        <dsp:cNvPr id="0" name=""/>
        <dsp:cNvSpPr/>
      </dsp:nvSpPr>
      <dsp:spPr>
        <a:xfrm>
          <a:off x="0" y="2090639"/>
          <a:ext cx="4295519" cy="2124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Webinars</a:t>
          </a:r>
        </a:p>
      </dsp:txBody>
      <dsp:txXfrm>
        <a:off x="10372" y="2101011"/>
        <a:ext cx="4274775" cy="191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1B13-CF98-470F-9F0D-06CB7FF4D3E3}">
      <dsp:nvSpPr>
        <dsp:cNvPr id="0" name=""/>
        <dsp:cNvSpPr/>
      </dsp:nvSpPr>
      <dsp:spPr>
        <a:xfrm>
          <a:off x="658847" y="0"/>
          <a:ext cx="7466940" cy="30940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AB70D-B901-40AA-B934-C997A60499F1}">
      <dsp:nvSpPr>
        <dsp:cNvPr id="0" name=""/>
        <dsp:cNvSpPr/>
      </dsp:nvSpPr>
      <dsp:spPr>
        <a:xfrm>
          <a:off x="0" y="928228"/>
          <a:ext cx="1871606" cy="123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College</a:t>
          </a:r>
        </a:p>
        <a:p>
          <a:pPr marL="0" lvl="0" indent="0" algn="ctr" defTabSz="800100">
            <a:lnSpc>
              <a:spcPct val="90000"/>
            </a:lnSpc>
            <a:spcBef>
              <a:spcPct val="0"/>
            </a:spcBef>
            <a:spcAft>
              <a:spcPct val="35000"/>
            </a:spcAft>
            <a:buNone/>
          </a:pPr>
          <a:r>
            <a:rPr lang="en-US" sz="1800" kern="1200" dirty="0"/>
            <a:t>Self-Reflection</a:t>
          </a:r>
        </a:p>
        <a:p>
          <a:pPr marL="0" lvl="0" indent="0" algn="ctr" defTabSz="800100">
            <a:lnSpc>
              <a:spcPct val="90000"/>
            </a:lnSpc>
            <a:spcBef>
              <a:spcPct val="0"/>
            </a:spcBef>
            <a:spcAft>
              <a:spcPct val="35000"/>
            </a:spcAft>
            <a:buNone/>
          </a:pPr>
          <a:r>
            <a:rPr lang="en-US" sz="1800" kern="1200" dirty="0"/>
            <a:t>ISER</a:t>
          </a:r>
        </a:p>
      </dsp:txBody>
      <dsp:txXfrm>
        <a:off x="60416" y="988644"/>
        <a:ext cx="1750774" cy="1116805"/>
      </dsp:txXfrm>
    </dsp:sp>
    <dsp:sp modelId="{46C1D606-4904-48EE-8F73-09B704E43248}">
      <dsp:nvSpPr>
        <dsp:cNvPr id="0" name=""/>
        <dsp:cNvSpPr/>
      </dsp:nvSpPr>
      <dsp:spPr>
        <a:xfrm>
          <a:off x="1971937" y="928228"/>
          <a:ext cx="1879683" cy="123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sng" kern="1200" dirty="0"/>
            <a:t>Team ISER Review</a:t>
          </a:r>
        </a:p>
        <a:p>
          <a:pPr marL="0" lvl="0" indent="0" algn="ctr" defTabSz="622300">
            <a:lnSpc>
              <a:spcPct val="90000"/>
            </a:lnSpc>
            <a:spcBef>
              <a:spcPct val="0"/>
            </a:spcBef>
            <a:spcAft>
              <a:spcPct val="35000"/>
            </a:spcAft>
            <a:buNone/>
          </a:pPr>
          <a:r>
            <a:rPr lang="en-US" sz="1400" kern="1200" dirty="0"/>
            <a:t>Standards Validation</a:t>
          </a:r>
        </a:p>
        <a:p>
          <a:pPr marL="0" lvl="0" indent="0" algn="ctr" defTabSz="622300">
            <a:lnSpc>
              <a:spcPct val="90000"/>
            </a:lnSpc>
            <a:spcBef>
              <a:spcPct val="0"/>
            </a:spcBef>
            <a:spcAft>
              <a:spcPct val="35000"/>
            </a:spcAft>
            <a:buNone/>
          </a:pPr>
          <a:r>
            <a:rPr lang="en-US" sz="1400" kern="1200" dirty="0"/>
            <a:t>Core Inquires</a:t>
          </a:r>
        </a:p>
        <a:p>
          <a:pPr marL="0" lvl="0" indent="0" algn="ctr" defTabSz="622300">
            <a:lnSpc>
              <a:spcPct val="90000"/>
            </a:lnSpc>
            <a:spcBef>
              <a:spcPct val="0"/>
            </a:spcBef>
            <a:spcAft>
              <a:spcPct val="35000"/>
            </a:spcAft>
            <a:buNone/>
          </a:pPr>
          <a:r>
            <a:rPr lang="en-US" sz="1400" kern="1200" dirty="0"/>
            <a:t>Off-Campus Site</a:t>
          </a:r>
        </a:p>
      </dsp:txBody>
      <dsp:txXfrm>
        <a:off x="2032353" y="988644"/>
        <a:ext cx="1758851" cy="1116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1B13-CF98-470F-9F0D-06CB7FF4D3E3}">
      <dsp:nvSpPr>
        <dsp:cNvPr id="0" name=""/>
        <dsp:cNvSpPr/>
      </dsp:nvSpPr>
      <dsp:spPr>
        <a:xfrm>
          <a:off x="658847" y="0"/>
          <a:ext cx="7466940" cy="30940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AB70D-B901-40AA-B934-C997A60499F1}">
      <dsp:nvSpPr>
        <dsp:cNvPr id="0" name=""/>
        <dsp:cNvSpPr/>
      </dsp:nvSpPr>
      <dsp:spPr>
        <a:xfrm>
          <a:off x="0" y="928228"/>
          <a:ext cx="1420474" cy="123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College</a:t>
          </a:r>
        </a:p>
        <a:p>
          <a:pPr marL="0" lvl="0" indent="0" algn="ctr" defTabSz="800100">
            <a:lnSpc>
              <a:spcPct val="90000"/>
            </a:lnSpc>
            <a:spcBef>
              <a:spcPct val="0"/>
            </a:spcBef>
            <a:spcAft>
              <a:spcPct val="35000"/>
            </a:spcAft>
            <a:buNone/>
          </a:pPr>
          <a:r>
            <a:rPr lang="en-US" sz="1800" kern="1200" dirty="0"/>
            <a:t>Self-Reflection</a:t>
          </a:r>
        </a:p>
        <a:p>
          <a:pPr marL="0" lvl="0" indent="0" algn="ctr" defTabSz="800100">
            <a:lnSpc>
              <a:spcPct val="90000"/>
            </a:lnSpc>
            <a:spcBef>
              <a:spcPct val="0"/>
            </a:spcBef>
            <a:spcAft>
              <a:spcPct val="35000"/>
            </a:spcAft>
            <a:buNone/>
          </a:pPr>
          <a:r>
            <a:rPr lang="en-US" sz="1800" kern="1200" dirty="0"/>
            <a:t>ISER</a:t>
          </a:r>
        </a:p>
      </dsp:txBody>
      <dsp:txXfrm>
        <a:off x="60416" y="988644"/>
        <a:ext cx="1299642" cy="1116805"/>
      </dsp:txXfrm>
    </dsp:sp>
    <dsp:sp modelId="{46C1D606-4904-48EE-8F73-09B704E43248}">
      <dsp:nvSpPr>
        <dsp:cNvPr id="0" name=""/>
        <dsp:cNvSpPr/>
      </dsp:nvSpPr>
      <dsp:spPr>
        <a:xfrm>
          <a:off x="1537577" y="921668"/>
          <a:ext cx="1894036" cy="123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sng" kern="1200" dirty="0"/>
            <a:t>Team ISER Review</a:t>
          </a:r>
        </a:p>
        <a:p>
          <a:pPr marL="0" lvl="0" indent="0" algn="ctr" defTabSz="622300">
            <a:lnSpc>
              <a:spcPct val="90000"/>
            </a:lnSpc>
            <a:spcBef>
              <a:spcPct val="0"/>
            </a:spcBef>
            <a:spcAft>
              <a:spcPct val="35000"/>
            </a:spcAft>
            <a:buNone/>
          </a:pPr>
          <a:r>
            <a:rPr lang="en-US" sz="1400" kern="1200" dirty="0"/>
            <a:t>Standards Validation</a:t>
          </a:r>
        </a:p>
        <a:p>
          <a:pPr marL="0" lvl="0" indent="0" algn="ctr" defTabSz="622300">
            <a:lnSpc>
              <a:spcPct val="90000"/>
            </a:lnSpc>
            <a:spcBef>
              <a:spcPct val="0"/>
            </a:spcBef>
            <a:spcAft>
              <a:spcPct val="35000"/>
            </a:spcAft>
            <a:buNone/>
          </a:pPr>
          <a:r>
            <a:rPr lang="en-US" sz="1400" kern="1200" dirty="0"/>
            <a:t>Core Inquires</a:t>
          </a:r>
        </a:p>
        <a:p>
          <a:pPr marL="0" lvl="0" indent="0" algn="ctr" defTabSz="622300">
            <a:lnSpc>
              <a:spcPct val="90000"/>
            </a:lnSpc>
            <a:spcBef>
              <a:spcPct val="0"/>
            </a:spcBef>
            <a:spcAft>
              <a:spcPct val="35000"/>
            </a:spcAft>
            <a:buNone/>
          </a:pPr>
          <a:r>
            <a:rPr lang="en-US" sz="1400" kern="1200" dirty="0"/>
            <a:t>Off-Campus Site</a:t>
          </a:r>
        </a:p>
      </dsp:txBody>
      <dsp:txXfrm>
        <a:off x="1597993" y="982084"/>
        <a:ext cx="1773204" cy="1116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1B13-CF98-470F-9F0D-06CB7FF4D3E3}">
      <dsp:nvSpPr>
        <dsp:cNvPr id="0" name=""/>
        <dsp:cNvSpPr/>
      </dsp:nvSpPr>
      <dsp:spPr>
        <a:xfrm>
          <a:off x="658847" y="0"/>
          <a:ext cx="7466940" cy="309409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AB70D-B901-40AA-B934-C997A60499F1}">
      <dsp:nvSpPr>
        <dsp:cNvPr id="0" name=""/>
        <dsp:cNvSpPr/>
      </dsp:nvSpPr>
      <dsp:spPr>
        <a:xfrm>
          <a:off x="0" y="928228"/>
          <a:ext cx="1420474" cy="123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College</a:t>
          </a:r>
        </a:p>
        <a:p>
          <a:pPr marL="0" lvl="0" indent="0" algn="ctr" defTabSz="800100">
            <a:lnSpc>
              <a:spcPct val="90000"/>
            </a:lnSpc>
            <a:spcBef>
              <a:spcPct val="0"/>
            </a:spcBef>
            <a:spcAft>
              <a:spcPct val="35000"/>
            </a:spcAft>
            <a:buNone/>
          </a:pPr>
          <a:r>
            <a:rPr lang="en-US" sz="1800" kern="1200" dirty="0"/>
            <a:t>Self-Reflection</a:t>
          </a:r>
        </a:p>
        <a:p>
          <a:pPr marL="0" lvl="0" indent="0" algn="ctr" defTabSz="800100">
            <a:lnSpc>
              <a:spcPct val="90000"/>
            </a:lnSpc>
            <a:spcBef>
              <a:spcPct val="0"/>
            </a:spcBef>
            <a:spcAft>
              <a:spcPct val="35000"/>
            </a:spcAft>
            <a:buNone/>
          </a:pPr>
          <a:r>
            <a:rPr lang="en-US" sz="1800" kern="1200" dirty="0"/>
            <a:t>ISER</a:t>
          </a:r>
        </a:p>
      </dsp:txBody>
      <dsp:txXfrm>
        <a:off x="60416" y="988644"/>
        <a:ext cx="1299642" cy="1116805"/>
      </dsp:txXfrm>
    </dsp:sp>
    <dsp:sp modelId="{46C1D606-4904-48EE-8F73-09B704E43248}">
      <dsp:nvSpPr>
        <dsp:cNvPr id="0" name=""/>
        <dsp:cNvSpPr/>
      </dsp:nvSpPr>
      <dsp:spPr>
        <a:xfrm>
          <a:off x="1537577" y="921668"/>
          <a:ext cx="1894036" cy="12376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sng" kern="1200" dirty="0"/>
            <a:t>Team ISER Review</a:t>
          </a:r>
        </a:p>
        <a:p>
          <a:pPr marL="0" lvl="0" indent="0" algn="ctr" defTabSz="622300">
            <a:lnSpc>
              <a:spcPct val="90000"/>
            </a:lnSpc>
            <a:spcBef>
              <a:spcPct val="0"/>
            </a:spcBef>
            <a:spcAft>
              <a:spcPct val="35000"/>
            </a:spcAft>
            <a:buNone/>
          </a:pPr>
          <a:r>
            <a:rPr lang="en-US" sz="1400" kern="1200" dirty="0"/>
            <a:t>Standards Validation</a:t>
          </a:r>
        </a:p>
        <a:p>
          <a:pPr marL="0" lvl="0" indent="0" algn="ctr" defTabSz="622300">
            <a:lnSpc>
              <a:spcPct val="90000"/>
            </a:lnSpc>
            <a:spcBef>
              <a:spcPct val="0"/>
            </a:spcBef>
            <a:spcAft>
              <a:spcPct val="35000"/>
            </a:spcAft>
            <a:buNone/>
          </a:pPr>
          <a:r>
            <a:rPr lang="en-US" sz="1400" kern="1200" dirty="0"/>
            <a:t>Core Inquires</a:t>
          </a:r>
        </a:p>
        <a:p>
          <a:pPr marL="0" lvl="0" indent="0" algn="ctr" defTabSz="622300">
            <a:lnSpc>
              <a:spcPct val="90000"/>
            </a:lnSpc>
            <a:spcBef>
              <a:spcPct val="0"/>
            </a:spcBef>
            <a:spcAft>
              <a:spcPct val="35000"/>
            </a:spcAft>
            <a:buNone/>
          </a:pPr>
          <a:r>
            <a:rPr lang="en-US" sz="1400" kern="1200" dirty="0"/>
            <a:t>Off-Campus Site</a:t>
          </a:r>
        </a:p>
      </dsp:txBody>
      <dsp:txXfrm>
        <a:off x="1597993" y="982084"/>
        <a:ext cx="1773204" cy="111680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70894"/>
          </a:xfrm>
          <a:prstGeom prst="rect">
            <a:avLst/>
          </a:prstGeom>
        </p:spPr>
        <p:txBody>
          <a:bodyPr vert="horz" lIns="94193" tIns="47097" rIns="94193" bIns="47097" rtlCol="0"/>
          <a:lstStyle>
            <a:lvl1pPr algn="r">
              <a:defRPr sz="1200"/>
            </a:lvl1pPr>
          </a:lstStyle>
          <a:p>
            <a:fld id="{45E9C7D2-DF9A-470B-B593-1DDDFD317DFE}" type="datetimeFigureOut">
              <a:rPr lang="en-US" smtClean="0"/>
              <a:t>11/14/2022</a:t>
            </a:fld>
            <a:endParaRPr lang="en-US" dirty="0"/>
          </a:p>
        </p:txBody>
      </p:sp>
      <p:sp>
        <p:nvSpPr>
          <p:cNvPr id="4" name="Footer Placeholder 3"/>
          <p:cNvSpPr>
            <a:spLocks noGrp="1"/>
          </p:cNvSpPr>
          <p:nvPr>
            <p:ph type="ftr" sz="quarter" idx="2"/>
          </p:nvPr>
        </p:nvSpPr>
        <p:spPr>
          <a:xfrm>
            <a:off x="0" y="8914407"/>
            <a:ext cx="3076363" cy="470893"/>
          </a:xfrm>
          <a:prstGeom prst="rect">
            <a:avLst/>
          </a:prstGeom>
        </p:spPr>
        <p:txBody>
          <a:bodyPr vert="horz" lIns="94193" tIns="47097" rIns="94193" bIns="4709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7"/>
            <a:ext cx="3076363" cy="470893"/>
          </a:xfrm>
          <a:prstGeom prst="rect">
            <a:avLst/>
          </a:prstGeom>
        </p:spPr>
        <p:txBody>
          <a:bodyPr vert="horz" lIns="94193" tIns="47097" rIns="94193" bIns="47097" rtlCol="0" anchor="b"/>
          <a:lstStyle>
            <a:lvl1pPr algn="r">
              <a:defRPr sz="1200"/>
            </a:lvl1pPr>
          </a:lstStyle>
          <a:p>
            <a:fld id="{F3820A13-1555-4D78-BD86-8D395D5F0C1D}" type="slidenum">
              <a:rPr lang="en-US" smtClean="0"/>
              <a:t>‹#›</a:t>
            </a:fld>
            <a:endParaRPr lang="en-US" dirty="0"/>
          </a:p>
        </p:txBody>
      </p:sp>
    </p:spTree>
    <p:extLst>
      <p:ext uri="{BB962C8B-B14F-4D97-AF65-F5344CB8AC3E}">
        <p14:creationId xmlns:p14="http://schemas.microsoft.com/office/powerpoint/2010/main" val="118005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469586"/>
          </a:xfrm>
          <a:prstGeom prst="rect">
            <a:avLst/>
          </a:prstGeom>
        </p:spPr>
        <p:txBody>
          <a:bodyPr vert="horz" lIns="92437" tIns="46218" rIns="92437" bIns="46218" rtlCol="0"/>
          <a:lstStyle>
            <a:lvl1pPr algn="l">
              <a:defRPr sz="1200"/>
            </a:lvl1pPr>
          </a:lstStyle>
          <a:p>
            <a:endParaRPr lang="en-US" dirty="0"/>
          </a:p>
        </p:txBody>
      </p:sp>
      <p:sp>
        <p:nvSpPr>
          <p:cNvPr id="3" name="Date Placeholder 2"/>
          <p:cNvSpPr>
            <a:spLocks noGrp="1"/>
          </p:cNvSpPr>
          <p:nvPr>
            <p:ph type="dt" idx="1"/>
          </p:nvPr>
        </p:nvSpPr>
        <p:spPr>
          <a:xfrm>
            <a:off x="4020687" y="0"/>
            <a:ext cx="3077006" cy="469586"/>
          </a:xfrm>
          <a:prstGeom prst="rect">
            <a:avLst/>
          </a:prstGeom>
        </p:spPr>
        <p:txBody>
          <a:bodyPr vert="horz" lIns="92437" tIns="46218" rIns="92437" bIns="46218" rtlCol="0"/>
          <a:lstStyle>
            <a:lvl1pPr algn="r">
              <a:defRPr sz="1200"/>
            </a:lvl1pPr>
          </a:lstStyle>
          <a:p>
            <a:fld id="{3A27B717-104E-4BCF-9FA7-86B77FF5735F}" type="datetimeFigureOut">
              <a:rPr lang="en-US" smtClean="0"/>
              <a:t>11/14/2022</a:t>
            </a:fld>
            <a:endParaRPr lang="en-US" dirty="0"/>
          </a:p>
        </p:txBody>
      </p:sp>
      <p:sp>
        <p:nvSpPr>
          <p:cNvPr id="4" name="Slide Image Placeholder 3"/>
          <p:cNvSpPr>
            <a:spLocks noGrp="1" noRot="1" noChangeAspect="1"/>
          </p:cNvSpPr>
          <p:nvPr>
            <p:ph type="sldImg" idx="2"/>
          </p:nvPr>
        </p:nvSpPr>
        <p:spPr>
          <a:xfrm>
            <a:off x="420688" y="703263"/>
            <a:ext cx="6257925" cy="3519487"/>
          </a:xfrm>
          <a:prstGeom prst="rect">
            <a:avLst/>
          </a:prstGeom>
          <a:noFill/>
          <a:ln w="12700">
            <a:solidFill>
              <a:prstClr val="black"/>
            </a:solidFill>
          </a:ln>
        </p:spPr>
        <p:txBody>
          <a:bodyPr vert="horz" lIns="92437" tIns="46218" rIns="92437" bIns="46218" rtlCol="0" anchor="ctr"/>
          <a:lstStyle/>
          <a:p>
            <a:endParaRPr lang="en-US" dirty="0"/>
          </a:p>
        </p:txBody>
      </p:sp>
      <p:sp>
        <p:nvSpPr>
          <p:cNvPr id="5" name="Notes Placeholder 4"/>
          <p:cNvSpPr>
            <a:spLocks noGrp="1"/>
          </p:cNvSpPr>
          <p:nvPr>
            <p:ph type="body" sz="quarter" idx="3"/>
          </p:nvPr>
        </p:nvSpPr>
        <p:spPr>
          <a:xfrm>
            <a:off x="710573" y="4458659"/>
            <a:ext cx="5678154" cy="4223065"/>
          </a:xfrm>
          <a:prstGeom prst="rect">
            <a:avLst/>
          </a:prstGeom>
        </p:spPr>
        <p:txBody>
          <a:bodyPr vert="horz" lIns="92437" tIns="46218" rIns="92437" bIns="462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112"/>
            <a:ext cx="3077006" cy="469586"/>
          </a:xfrm>
          <a:prstGeom prst="rect">
            <a:avLst/>
          </a:prstGeom>
        </p:spPr>
        <p:txBody>
          <a:bodyPr vert="horz" lIns="92437" tIns="46218" rIns="92437" bIns="462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0687" y="8914112"/>
            <a:ext cx="3077006" cy="469586"/>
          </a:xfrm>
          <a:prstGeom prst="rect">
            <a:avLst/>
          </a:prstGeom>
        </p:spPr>
        <p:txBody>
          <a:bodyPr vert="horz" lIns="92437" tIns="46218" rIns="92437" bIns="46218" rtlCol="0" anchor="b"/>
          <a:lstStyle>
            <a:lvl1pPr algn="r">
              <a:defRPr sz="1200"/>
            </a:lvl1pPr>
          </a:lstStyle>
          <a:p>
            <a:fld id="{6506E352-FC09-42A0-8D3D-3BE439AD7FD6}" type="slidenum">
              <a:rPr lang="en-US" smtClean="0"/>
              <a:t>‹#›</a:t>
            </a:fld>
            <a:endParaRPr lang="en-US" dirty="0"/>
          </a:p>
        </p:txBody>
      </p:sp>
    </p:spTree>
    <p:extLst>
      <p:ext uri="{BB962C8B-B14F-4D97-AF65-F5344CB8AC3E}">
        <p14:creationId xmlns:p14="http://schemas.microsoft.com/office/powerpoint/2010/main" val="10180979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06E352-FC09-42A0-8D3D-3BE439AD7FD6}" type="slidenum">
              <a:rPr lang="en-US" smtClean="0"/>
              <a:t>1</a:t>
            </a:fld>
            <a:endParaRPr lang="en-US" dirty="0"/>
          </a:p>
        </p:txBody>
      </p:sp>
    </p:spTree>
    <p:extLst>
      <p:ext uri="{BB962C8B-B14F-4D97-AF65-F5344CB8AC3E}">
        <p14:creationId xmlns:p14="http://schemas.microsoft.com/office/powerpoint/2010/main" val="291141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10</a:t>
            </a:fld>
            <a:endParaRPr lang="en-US" dirty="0"/>
          </a:p>
        </p:txBody>
      </p:sp>
    </p:spTree>
    <p:extLst>
      <p:ext uri="{BB962C8B-B14F-4D97-AF65-F5344CB8AC3E}">
        <p14:creationId xmlns:p14="http://schemas.microsoft.com/office/powerpoint/2010/main" val="247217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35384-49CE-44A2-A9AD-C29373655407}" type="slidenum">
              <a:rPr lang="en-US" smtClean="0"/>
              <a:t>11</a:t>
            </a:fld>
            <a:endParaRPr lang="en-US"/>
          </a:p>
        </p:txBody>
      </p:sp>
    </p:spTree>
    <p:extLst>
      <p:ext uri="{BB962C8B-B14F-4D97-AF65-F5344CB8AC3E}">
        <p14:creationId xmlns:p14="http://schemas.microsoft.com/office/powerpoint/2010/main" val="64668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developed in</a:t>
            </a:r>
            <a:r>
              <a:rPr lang="en-US" baseline="0" dirty="0"/>
              <a:t> addressing the strategic goals in ACCJC’s strategic plan – which also are i</a:t>
            </a:r>
            <a:r>
              <a:rPr lang="en-US" dirty="0"/>
              <a:t>ntended outcomes of the process. </a:t>
            </a:r>
          </a:p>
        </p:txBody>
      </p:sp>
      <p:sp>
        <p:nvSpPr>
          <p:cNvPr id="4" name="Slide Number Placeholder 3"/>
          <p:cNvSpPr>
            <a:spLocks noGrp="1"/>
          </p:cNvSpPr>
          <p:nvPr>
            <p:ph type="sldNum" sz="quarter" idx="10"/>
          </p:nvPr>
        </p:nvSpPr>
        <p:spPr/>
        <p:txBody>
          <a:bodyPr/>
          <a:lstStyle/>
          <a:p>
            <a:fld id="{98C35384-49CE-44A2-A9AD-C29373655407}" type="slidenum">
              <a:rPr lang="en-US" smtClean="0"/>
              <a:t>12</a:t>
            </a:fld>
            <a:endParaRPr lang="en-US"/>
          </a:p>
        </p:txBody>
      </p:sp>
    </p:spTree>
    <p:extLst>
      <p:ext uri="{BB962C8B-B14F-4D97-AF65-F5344CB8AC3E}">
        <p14:creationId xmlns:p14="http://schemas.microsoft.com/office/powerpoint/2010/main" val="3124687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why.</a:t>
            </a:r>
            <a:r>
              <a:rPr lang="en-US" baseline="0" dirty="0"/>
              <a:t> Where F/S came from – developed to address our mission and core values.</a:t>
            </a:r>
            <a:endParaRPr lang="en-US" dirty="0"/>
          </a:p>
        </p:txBody>
      </p:sp>
      <p:sp>
        <p:nvSpPr>
          <p:cNvPr id="4" name="Slide Number Placeholder 3"/>
          <p:cNvSpPr>
            <a:spLocks noGrp="1"/>
          </p:cNvSpPr>
          <p:nvPr>
            <p:ph type="sldNum" sz="quarter" idx="10"/>
          </p:nvPr>
        </p:nvSpPr>
        <p:spPr/>
        <p:txBody>
          <a:bodyPr/>
          <a:lstStyle/>
          <a:p>
            <a:fld id="{98C35384-49CE-44A2-A9AD-C29373655407}" type="slidenum">
              <a:rPr lang="en-US" smtClean="0"/>
              <a:t>13</a:t>
            </a:fld>
            <a:endParaRPr lang="en-US"/>
          </a:p>
        </p:txBody>
      </p:sp>
    </p:spTree>
    <p:extLst>
      <p:ext uri="{BB962C8B-B14F-4D97-AF65-F5344CB8AC3E}">
        <p14:creationId xmlns:p14="http://schemas.microsoft.com/office/powerpoint/2010/main" val="371146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marL="165311"/>
            <a:endParaRPr lang="en-US" sz="1800" dirty="0"/>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14</a:t>
            </a:fld>
            <a:endParaRPr lang="en-US" dirty="0"/>
          </a:p>
        </p:txBody>
      </p:sp>
    </p:spTree>
    <p:extLst>
      <p:ext uri="{BB962C8B-B14F-4D97-AF65-F5344CB8AC3E}">
        <p14:creationId xmlns:p14="http://schemas.microsoft.com/office/powerpoint/2010/main" val="137403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15</a:t>
            </a:fld>
            <a:endParaRPr lang="en-US" dirty="0"/>
          </a:p>
        </p:txBody>
      </p:sp>
    </p:spTree>
    <p:extLst>
      <p:ext uri="{BB962C8B-B14F-4D97-AF65-F5344CB8AC3E}">
        <p14:creationId xmlns:p14="http://schemas.microsoft.com/office/powerpoint/2010/main" val="2170382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16</a:t>
            </a:fld>
            <a:endParaRPr lang="en-US" dirty="0"/>
          </a:p>
        </p:txBody>
      </p:sp>
    </p:spTree>
    <p:extLst>
      <p:ext uri="{BB962C8B-B14F-4D97-AF65-F5344CB8AC3E}">
        <p14:creationId xmlns:p14="http://schemas.microsoft.com/office/powerpoint/2010/main" val="74441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51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09613"/>
            <a:ext cx="6315075" cy="3552825"/>
          </a:xfrm>
        </p:spPr>
      </p:sp>
      <p:sp>
        <p:nvSpPr>
          <p:cNvPr id="3" name="Notes Placeholder 2"/>
          <p:cNvSpPr>
            <a:spLocks noGrp="1"/>
          </p:cNvSpPr>
          <p:nvPr>
            <p:ph type="body" idx="1"/>
          </p:nvPr>
        </p:nvSpPr>
        <p:spPr/>
        <p:txBody>
          <a:bodyPr/>
          <a:lstStyle/>
          <a:p>
            <a:pPr marL="165311"/>
            <a:endParaRPr lang="en-US" sz="1800" dirty="0"/>
          </a:p>
        </p:txBody>
      </p:sp>
      <p:sp>
        <p:nvSpPr>
          <p:cNvPr id="4" name="Slide Number Placeholder 3"/>
          <p:cNvSpPr>
            <a:spLocks noGrp="1"/>
          </p:cNvSpPr>
          <p:nvPr>
            <p:ph type="sldNum" sz="quarter" idx="10"/>
          </p:nvPr>
        </p:nvSpPr>
        <p:spPr>
          <a:xfrm>
            <a:off x="4072289" y="8999654"/>
            <a:ext cx="3115375" cy="473753"/>
          </a:xfrm>
          <a:prstGeom prst="rect">
            <a:avLst/>
          </a:prstGeom>
        </p:spPr>
        <p:txBody>
          <a:bodyPr/>
          <a:lstStyle/>
          <a:p>
            <a:fld id="{0552013D-7129-4D2E-B9DD-5814390F9855}" type="slidenum">
              <a:rPr lang="en-US" smtClean="0"/>
              <a:t>18</a:t>
            </a:fld>
            <a:endParaRPr lang="en-US" dirty="0"/>
          </a:p>
        </p:txBody>
      </p:sp>
    </p:spTree>
    <p:extLst>
      <p:ext uri="{BB962C8B-B14F-4D97-AF65-F5344CB8AC3E}">
        <p14:creationId xmlns:p14="http://schemas.microsoft.com/office/powerpoint/2010/main" val="3886065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99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a:t>
            </a:fld>
            <a:endParaRPr lang="en-US" dirty="0"/>
          </a:p>
        </p:txBody>
      </p:sp>
    </p:spTree>
    <p:extLst>
      <p:ext uri="{BB962C8B-B14F-4D97-AF65-F5344CB8AC3E}">
        <p14:creationId xmlns:p14="http://schemas.microsoft.com/office/powerpoint/2010/main" val="411983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20</a:t>
            </a:fld>
            <a:endParaRPr lang="en-US" dirty="0"/>
          </a:p>
        </p:txBody>
      </p:sp>
    </p:spTree>
    <p:extLst>
      <p:ext uri="{BB962C8B-B14F-4D97-AF65-F5344CB8AC3E}">
        <p14:creationId xmlns:p14="http://schemas.microsoft.com/office/powerpoint/2010/main" val="3828914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21</a:t>
            </a:fld>
            <a:endParaRPr lang="en-US" dirty="0"/>
          </a:p>
        </p:txBody>
      </p:sp>
    </p:spTree>
    <p:extLst>
      <p:ext uri="{BB962C8B-B14F-4D97-AF65-F5344CB8AC3E}">
        <p14:creationId xmlns:p14="http://schemas.microsoft.com/office/powerpoint/2010/main" val="1813190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Gohar – 5 minutes</a:t>
            </a:r>
          </a:p>
          <a:p>
            <a:pPr marL="0" indent="0">
              <a:buNone/>
            </a:pPr>
            <a:endParaRPr lang="en-US" baseline="0" dirty="0"/>
          </a:p>
          <a:p>
            <a:pPr marL="0" indent="0">
              <a:buNone/>
            </a:pPr>
            <a:r>
              <a:rPr lang="en-US" dirty="0"/>
              <a:t>Quick overview of the whole process from start to finish.</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7D243B2-E6EE-4F83-A8AC-3324DFFFC1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85378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Gohar 5 minutes</a:t>
            </a:r>
          </a:p>
          <a:p>
            <a:pPr marL="0" indent="0">
              <a:buNone/>
            </a:pPr>
            <a:endParaRPr lang="en-US" baseline="0" dirty="0"/>
          </a:p>
          <a:p>
            <a:pPr marL="0" indent="0">
              <a:buNone/>
            </a:pPr>
            <a:r>
              <a:rPr lang="en-US" dirty="0"/>
              <a:t>Quick overview of the whole process from start to finish.</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7D243B2-E6EE-4F83-A8AC-3324DFFFC1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9442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Gohar 5 minutes</a:t>
            </a:r>
          </a:p>
          <a:p>
            <a:pPr marL="0" indent="0">
              <a:buNone/>
            </a:pPr>
            <a:endParaRPr lang="en-US" baseline="0" dirty="0"/>
          </a:p>
          <a:p>
            <a:pPr marL="0" indent="0">
              <a:buNone/>
            </a:pPr>
            <a:r>
              <a:rPr lang="en-US" b="0" dirty="0"/>
              <a:t>Mention</a:t>
            </a:r>
            <a:r>
              <a:rPr lang="en-US" b="0" baseline="0" dirty="0"/>
              <a:t> </a:t>
            </a:r>
          </a:p>
          <a:p>
            <a:pPr marL="158750" indent="0">
              <a:buNone/>
            </a:pPr>
            <a:r>
              <a:rPr lang="en-US" b="1" dirty="0"/>
              <a:t>Benefit for Colleges: </a:t>
            </a:r>
          </a:p>
          <a:p>
            <a:pPr marL="342900" indent="-342900">
              <a:buFont typeface="Wingdings" panose="05000000000000000000" pitchFamily="2" charset="2"/>
              <a:buChar char="Ø"/>
            </a:pPr>
            <a:r>
              <a:rPr lang="en-US" dirty="0"/>
              <a:t>Reduce fear / eliminate surprise, foster trust, promote collegiality, increase transparency, emphasize improvement</a:t>
            </a:r>
          </a:p>
          <a:p>
            <a:pPr marL="342900" indent="-342900">
              <a:buFont typeface="Wingdings" panose="05000000000000000000" pitchFamily="2" charset="2"/>
              <a:buChar char="Ø"/>
            </a:pPr>
            <a:r>
              <a:rPr lang="en-US" dirty="0"/>
              <a:t>Time to consider team’s feedback for planning and improvement</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Will also be meet &amp; greet &amp;</a:t>
            </a:r>
            <a:r>
              <a:rPr lang="en-US" baseline="0" dirty="0"/>
              <a:t> Open Forum</a:t>
            </a:r>
            <a:r>
              <a:rPr lang="en-US" dirty="0"/>
              <a:t> before</a:t>
            </a:r>
            <a:r>
              <a:rPr lang="en-US" baseline="0" dirty="0"/>
              <a:t> Team ISER Review</a:t>
            </a:r>
          </a:p>
          <a:p>
            <a:pPr marL="342900" indent="-342900">
              <a:buFont typeface="Wingdings" panose="05000000000000000000" pitchFamily="2" charset="2"/>
              <a:buChar char="Ø"/>
            </a:pPr>
            <a:r>
              <a:rPr lang="en-US" baseline="0" dirty="0"/>
              <a:t>Will be Open Forum &amp; Exit report during Focused Site Visit</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7D243B2-E6EE-4F83-A8AC-3324DFFFC1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8456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21294" y="8914407"/>
            <a:ext cx="3076363" cy="469265"/>
          </a:xfrm>
          <a:prstGeom prst="rect">
            <a:avLst/>
          </a:prstGeom>
        </p:spPr>
        <p:txBody>
          <a:bodyPr/>
          <a:lstStyle/>
          <a:p>
            <a:fld id="{0552013D-7129-4D2E-B9DD-5814390F9855}" type="slidenum">
              <a:rPr lang="en-US" smtClean="0"/>
              <a:t>25</a:t>
            </a:fld>
            <a:endParaRPr lang="en-US"/>
          </a:p>
        </p:txBody>
      </p:sp>
    </p:spTree>
    <p:extLst>
      <p:ext uri="{BB962C8B-B14F-4D97-AF65-F5344CB8AC3E}">
        <p14:creationId xmlns:p14="http://schemas.microsoft.com/office/powerpoint/2010/main" val="2052036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709930" y="4458018"/>
            <a:ext cx="5679440" cy="4223385"/>
          </a:xfrm>
          <a:prstGeom prst="rect">
            <a:avLst/>
          </a:prstGeom>
        </p:spPr>
        <p:txBody>
          <a:bodyPr spcFirstLastPara="1" wrap="square" lIns="94171" tIns="94171" rIns="94171" bIns="94171" anchor="t" anchorCtr="0">
            <a:noAutofit/>
          </a:bodyPr>
          <a:lstStyle/>
          <a:p>
            <a:pPr marL="0" indent="0">
              <a:buNone/>
            </a:pPr>
            <a:r>
              <a:rPr lang="en-US" dirty="0"/>
              <a:t>Kevin</a:t>
            </a:r>
            <a:r>
              <a:rPr lang="en-US" baseline="0" dirty="0"/>
              <a:t> – 1.5</a:t>
            </a:r>
            <a:r>
              <a:rPr lang="en-US" dirty="0"/>
              <a:t> minutes</a:t>
            </a:r>
          </a:p>
          <a:p>
            <a:pPr marL="0" indent="0">
              <a:buNone/>
            </a:pPr>
            <a:endParaRPr lang="en-US" dirty="0"/>
          </a:p>
          <a:p>
            <a:pPr marL="0" indent="0">
              <a:buNone/>
            </a:pPr>
            <a:r>
              <a:rPr lang="en-US" dirty="0"/>
              <a:t>Relate back to the purpose of accreditation. Are colleges using their processes to ensure</a:t>
            </a:r>
            <a:r>
              <a:rPr lang="en-US" baseline="0" dirty="0"/>
              <a:t> they’re meeting their missions?</a:t>
            </a:r>
            <a:endParaRPr lang="en-US" dirty="0"/>
          </a:p>
        </p:txBody>
      </p:sp>
      <p:sp>
        <p:nvSpPr>
          <p:cNvPr id="145" name="Google Shape;145;p10:notes"/>
          <p:cNvSpPr>
            <a:spLocks noGrp="1" noRot="1" noChangeAspect="1"/>
          </p:cNvSpPr>
          <p:nvPr>
            <p:ph type="sldImg" idx="2"/>
          </p:nvPr>
        </p:nvSpPr>
        <p:spPr>
          <a:xfrm>
            <a:off x="422275"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634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243B2-E6EE-4F83-A8AC-3324DFFFC17F}" type="slidenum">
              <a:rPr lang="en-US" smtClean="0"/>
              <a:t>27</a:t>
            </a:fld>
            <a:endParaRPr lang="en-US"/>
          </a:p>
        </p:txBody>
      </p:sp>
    </p:spTree>
    <p:extLst>
      <p:ext uri="{BB962C8B-B14F-4D97-AF65-F5344CB8AC3E}">
        <p14:creationId xmlns:p14="http://schemas.microsoft.com/office/powerpoint/2010/main" val="1032180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274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29</a:t>
            </a:fld>
            <a:endParaRPr lang="en-US" dirty="0"/>
          </a:p>
        </p:txBody>
      </p:sp>
    </p:spTree>
    <p:extLst>
      <p:ext uri="{BB962C8B-B14F-4D97-AF65-F5344CB8AC3E}">
        <p14:creationId xmlns:p14="http://schemas.microsoft.com/office/powerpoint/2010/main" val="2569190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a:t>
            </a:fld>
            <a:endParaRPr lang="en-US" dirty="0"/>
          </a:p>
        </p:txBody>
      </p:sp>
    </p:spTree>
    <p:extLst>
      <p:ext uri="{BB962C8B-B14F-4D97-AF65-F5344CB8AC3E}">
        <p14:creationId xmlns:p14="http://schemas.microsoft.com/office/powerpoint/2010/main" val="313505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30</a:t>
            </a:fld>
            <a:endParaRPr lang="en-US" dirty="0"/>
          </a:p>
        </p:txBody>
      </p:sp>
    </p:spTree>
    <p:extLst>
      <p:ext uri="{BB962C8B-B14F-4D97-AF65-F5344CB8AC3E}">
        <p14:creationId xmlns:p14="http://schemas.microsoft.com/office/powerpoint/2010/main" val="3683720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31</a:t>
            </a:fld>
            <a:endParaRPr lang="en-US" dirty="0"/>
          </a:p>
        </p:txBody>
      </p:sp>
    </p:spTree>
    <p:extLst>
      <p:ext uri="{BB962C8B-B14F-4D97-AF65-F5344CB8AC3E}">
        <p14:creationId xmlns:p14="http://schemas.microsoft.com/office/powerpoint/2010/main" val="3206205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32</a:t>
            </a:fld>
            <a:endParaRPr lang="en-US" dirty="0"/>
          </a:p>
        </p:txBody>
      </p:sp>
    </p:spTree>
    <p:extLst>
      <p:ext uri="{BB962C8B-B14F-4D97-AF65-F5344CB8AC3E}">
        <p14:creationId xmlns:p14="http://schemas.microsoft.com/office/powerpoint/2010/main" val="3008555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33</a:t>
            </a:fld>
            <a:endParaRPr lang="en-US" dirty="0"/>
          </a:p>
        </p:txBody>
      </p:sp>
    </p:spTree>
    <p:extLst>
      <p:ext uri="{BB962C8B-B14F-4D97-AF65-F5344CB8AC3E}">
        <p14:creationId xmlns:p14="http://schemas.microsoft.com/office/powerpoint/2010/main" val="1334991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34</a:t>
            </a:fld>
            <a:endParaRPr lang="en-US" dirty="0"/>
          </a:p>
        </p:txBody>
      </p:sp>
    </p:spTree>
    <p:extLst>
      <p:ext uri="{BB962C8B-B14F-4D97-AF65-F5344CB8AC3E}">
        <p14:creationId xmlns:p14="http://schemas.microsoft.com/office/powerpoint/2010/main" val="1081549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35</a:t>
            </a:fld>
            <a:endParaRPr lang="en-US" dirty="0"/>
          </a:p>
        </p:txBody>
      </p:sp>
    </p:spTree>
    <p:extLst>
      <p:ext uri="{BB962C8B-B14F-4D97-AF65-F5344CB8AC3E}">
        <p14:creationId xmlns:p14="http://schemas.microsoft.com/office/powerpoint/2010/main" val="1479887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36</a:t>
            </a:fld>
            <a:endParaRPr lang="en-US" dirty="0"/>
          </a:p>
        </p:txBody>
      </p:sp>
    </p:spTree>
    <p:extLst>
      <p:ext uri="{BB962C8B-B14F-4D97-AF65-F5344CB8AC3E}">
        <p14:creationId xmlns:p14="http://schemas.microsoft.com/office/powerpoint/2010/main" val="3525852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37</a:t>
            </a:fld>
            <a:endParaRPr lang="en-US" dirty="0"/>
          </a:p>
        </p:txBody>
      </p:sp>
    </p:spTree>
    <p:extLst>
      <p:ext uri="{BB962C8B-B14F-4D97-AF65-F5344CB8AC3E}">
        <p14:creationId xmlns:p14="http://schemas.microsoft.com/office/powerpoint/2010/main" val="2168141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38</a:t>
            </a:fld>
            <a:endParaRPr lang="en-US" dirty="0"/>
          </a:p>
        </p:txBody>
      </p:sp>
    </p:spTree>
    <p:extLst>
      <p:ext uri="{BB962C8B-B14F-4D97-AF65-F5344CB8AC3E}">
        <p14:creationId xmlns:p14="http://schemas.microsoft.com/office/powerpoint/2010/main" val="25489899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39</a:t>
            </a:fld>
            <a:endParaRPr lang="en-US" dirty="0"/>
          </a:p>
        </p:txBody>
      </p:sp>
    </p:spTree>
    <p:extLst>
      <p:ext uri="{BB962C8B-B14F-4D97-AF65-F5344CB8AC3E}">
        <p14:creationId xmlns:p14="http://schemas.microsoft.com/office/powerpoint/2010/main" val="334367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385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40</a:t>
            </a:fld>
            <a:endParaRPr lang="en-US" dirty="0"/>
          </a:p>
        </p:txBody>
      </p:sp>
    </p:spTree>
    <p:extLst>
      <p:ext uri="{BB962C8B-B14F-4D97-AF65-F5344CB8AC3E}">
        <p14:creationId xmlns:p14="http://schemas.microsoft.com/office/powerpoint/2010/main" val="1638250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41</a:t>
            </a:fld>
            <a:endParaRPr lang="en-US" dirty="0"/>
          </a:p>
        </p:txBody>
      </p:sp>
    </p:spTree>
    <p:extLst>
      <p:ext uri="{BB962C8B-B14F-4D97-AF65-F5344CB8AC3E}">
        <p14:creationId xmlns:p14="http://schemas.microsoft.com/office/powerpoint/2010/main" val="3969078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3275">
              <a:defRPr/>
            </a:pPr>
            <a:endParaRPr lang="en-US" sz="1800" dirty="0"/>
          </a:p>
        </p:txBody>
      </p:sp>
      <p:sp>
        <p:nvSpPr>
          <p:cNvPr id="4" name="Slide Number Placeholder 3"/>
          <p:cNvSpPr>
            <a:spLocks noGrp="1"/>
          </p:cNvSpPr>
          <p:nvPr>
            <p:ph type="sldNum" sz="quarter" idx="10"/>
          </p:nvPr>
        </p:nvSpPr>
        <p:spPr/>
        <p:txBody>
          <a:bodyPr/>
          <a:lstStyle/>
          <a:p>
            <a:fld id="{6506E352-FC09-42A0-8D3D-3BE439AD7FD6}" type="slidenum">
              <a:rPr lang="en-US" smtClean="0"/>
              <a:t>43</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44</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45</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46</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47</a:t>
            </a:fld>
            <a:endParaRPr lang="en-US" dirty="0"/>
          </a:p>
        </p:txBody>
      </p:sp>
    </p:spTree>
    <p:extLst>
      <p:ext uri="{BB962C8B-B14F-4D97-AF65-F5344CB8AC3E}">
        <p14:creationId xmlns:p14="http://schemas.microsoft.com/office/powerpoint/2010/main" val="728893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6506E352-FC09-42A0-8D3D-3BE439AD7FD6}" type="slidenum">
              <a:rPr lang="en-US" smtClean="0"/>
              <a:t>48</a:t>
            </a:fld>
            <a:endParaRPr lang="en-US" dirty="0"/>
          </a:p>
        </p:txBody>
      </p:sp>
    </p:spTree>
    <p:extLst>
      <p:ext uri="{BB962C8B-B14F-4D97-AF65-F5344CB8AC3E}">
        <p14:creationId xmlns:p14="http://schemas.microsoft.com/office/powerpoint/2010/main" val="1494127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49</a:t>
            </a:fld>
            <a:endParaRPr lang="en-US" dirty="0"/>
          </a:p>
        </p:txBody>
      </p:sp>
    </p:spTree>
    <p:extLst>
      <p:ext uri="{BB962C8B-B14F-4D97-AF65-F5344CB8AC3E}">
        <p14:creationId xmlns:p14="http://schemas.microsoft.com/office/powerpoint/2010/main" val="3647849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6506E352-FC09-42A0-8D3D-3BE439AD7FD6}" type="slidenum">
              <a:rPr lang="en-US" smtClean="0"/>
              <a:t>50</a:t>
            </a:fld>
            <a:endParaRPr lang="en-US" dirty="0"/>
          </a:p>
        </p:txBody>
      </p:sp>
    </p:spTree>
    <p:extLst>
      <p:ext uri="{BB962C8B-B14F-4D97-AF65-F5344CB8AC3E}">
        <p14:creationId xmlns:p14="http://schemas.microsoft.com/office/powerpoint/2010/main" val="3924672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222"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22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194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150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6E352-FC09-42A0-8D3D-3BE439AD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148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53</a:t>
            </a:fld>
            <a:endParaRPr lang="en-US" dirty="0"/>
          </a:p>
        </p:txBody>
      </p:sp>
    </p:spTree>
    <p:extLst>
      <p:ext uri="{BB962C8B-B14F-4D97-AF65-F5344CB8AC3E}">
        <p14:creationId xmlns:p14="http://schemas.microsoft.com/office/powerpoint/2010/main" val="3734072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243B2-E6EE-4F83-A8AC-3324DFFFC17F}" type="slidenum">
              <a:rPr lang="en-US" smtClean="0"/>
              <a:t>54</a:t>
            </a:fld>
            <a:endParaRPr lang="en-US"/>
          </a:p>
        </p:txBody>
      </p:sp>
    </p:spTree>
    <p:extLst>
      <p:ext uri="{BB962C8B-B14F-4D97-AF65-F5344CB8AC3E}">
        <p14:creationId xmlns:p14="http://schemas.microsoft.com/office/powerpoint/2010/main" val="2783647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55</a:t>
            </a:fld>
            <a:endParaRPr lang="en-US" dirty="0"/>
          </a:p>
        </p:txBody>
      </p:sp>
    </p:spTree>
    <p:extLst>
      <p:ext uri="{BB962C8B-B14F-4D97-AF65-F5344CB8AC3E}">
        <p14:creationId xmlns:p14="http://schemas.microsoft.com/office/powerpoint/2010/main" val="3024768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57</a:t>
            </a:fld>
            <a:endParaRPr lang="en-US" dirty="0"/>
          </a:p>
        </p:txBody>
      </p:sp>
    </p:spTree>
    <p:extLst>
      <p:ext uri="{BB962C8B-B14F-4D97-AF65-F5344CB8AC3E}">
        <p14:creationId xmlns:p14="http://schemas.microsoft.com/office/powerpoint/2010/main" val="349649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baseline="0" dirty="0"/>
          </a:p>
        </p:txBody>
      </p:sp>
      <p:sp>
        <p:nvSpPr>
          <p:cNvPr id="4" name="Slide Number Placeholder 3"/>
          <p:cNvSpPr>
            <a:spLocks noGrp="1"/>
          </p:cNvSpPr>
          <p:nvPr>
            <p:ph type="sldNum" sz="quarter" idx="10"/>
          </p:nvPr>
        </p:nvSpPr>
        <p:spPr/>
        <p:txBody>
          <a:bodyPr/>
          <a:lstStyle/>
          <a:p>
            <a:fld id="{6506E352-FC09-42A0-8D3D-3BE439AD7FD6}" type="slidenum">
              <a:rPr lang="en-US" smtClean="0"/>
              <a:t>6</a:t>
            </a:fld>
            <a:endParaRPr lang="en-US" dirty="0"/>
          </a:p>
        </p:txBody>
      </p:sp>
    </p:spTree>
    <p:extLst>
      <p:ext uri="{BB962C8B-B14F-4D97-AF65-F5344CB8AC3E}">
        <p14:creationId xmlns:p14="http://schemas.microsoft.com/office/powerpoint/2010/main" val="26745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7</a:t>
            </a:fld>
            <a:endParaRPr lang="en-US" dirty="0"/>
          </a:p>
        </p:txBody>
      </p:sp>
    </p:spTree>
    <p:extLst>
      <p:ext uri="{BB962C8B-B14F-4D97-AF65-F5344CB8AC3E}">
        <p14:creationId xmlns:p14="http://schemas.microsoft.com/office/powerpoint/2010/main" val="44624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6506E352-FC09-42A0-8D3D-3BE439AD7FD6}" type="slidenum">
              <a:rPr lang="en-US" smtClean="0"/>
              <a:t>8</a:t>
            </a:fld>
            <a:endParaRPr lang="en-US" dirty="0"/>
          </a:p>
        </p:txBody>
      </p:sp>
    </p:spTree>
    <p:extLst>
      <p:ext uri="{BB962C8B-B14F-4D97-AF65-F5344CB8AC3E}">
        <p14:creationId xmlns:p14="http://schemas.microsoft.com/office/powerpoint/2010/main" val="49314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4737" cy="3462338"/>
          </a:xfrm>
        </p:spPr>
      </p:sp>
      <p:sp>
        <p:nvSpPr>
          <p:cNvPr id="3" name="Notes Placeholder 2"/>
          <p:cNvSpPr>
            <a:spLocks noGrp="1"/>
          </p:cNvSpPr>
          <p:nvPr>
            <p:ph type="body" idx="1"/>
          </p:nvPr>
        </p:nvSpPr>
        <p:spPr/>
        <p:txBody>
          <a:bodyPr/>
          <a:lstStyle/>
          <a:p>
            <a:pPr marL="160480"/>
            <a:endParaRPr lang="en-US" sz="1800" dirty="0"/>
          </a:p>
        </p:txBody>
      </p:sp>
      <p:sp>
        <p:nvSpPr>
          <p:cNvPr id="4" name="Slide Number Placeholder 3"/>
          <p:cNvSpPr>
            <a:spLocks noGrp="1"/>
          </p:cNvSpPr>
          <p:nvPr>
            <p:ph type="sldNum" sz="quarter" idx="10"/>
          </p:nvPr>
        </p:nvSpPr>
        <p:spPr>
          <a:xfrm>
            <a:off x="3933874" y="8768268"/>
            <a:ext cx="3009486" cy="461572"/>
          </a:xfrm>
          <a:prstGeom prst="rect">
            <a:avLst/>
          </a:prstGeom>
        </p:spPr>
        <p:txBody>
          <a:bodyPr/>
          <a:lstStyle/>
          <a:p>
            <a:fld id="{0552013D-7129-4D2E-B9DD-5814390F9855}" type="slidenum">
              <a:rPr lang="en-US" smtClean="0"/>
              <a:t>9</a:t>
            </a:fld>
            <a:endParaRPr lang="en-US"/>
          </a:p>
        </p:txBody>
      </p:sp>
    </p:spTree>
    <p:extLst>
      <p:ext uri="{BB962C8B-B14F-4D97-AF65-F5344CB8AC3E}">
        <p14:creationId xmlns:p14="http://schemas.microsoft.com/office/powerpoint/2010/main" val="387403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883226"/>
            <a:ext cx="1971675" cy="37494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883227"/>
            <a:ext cx="5800725" cy="37494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3069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28650" y="820341"/>
            <a:ext cx="7886700" cy="447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9178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extLst>
      <p:ext uri="{BB962C8B-B14F-4D97-AF65-F5344CB8AC3E}">
        <p14:creationId xmlns:p14="http://schemas.microsoft.com/office/powerpoint/2010/main" val="417608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36" name="Google Shape;36;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Tree>
    <p:extLst>
      <p:ext uri="{BB962C8B-B14F-4D97-AF65-F5344CB8AC3E}">
        <p14:creationId xmlns:p14="http://schemas.microsoft.com/office/powerpoint/2010/main" val="388303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0" name="Google Shape;40;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41" name="Google Shape;41;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2" name="Google Shape;42;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3" name="Google Shape;43;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b="0" i="0" u="none" strike="noStrike" cap="none">
                <a:solidFill>
                  <a:schemeClr val="dk1"/>
                </a:solidFill>
                <a:latin typeface="Calibri"/>
                <a:ea typeface="Calibri"/>
                <a:cs typeface="Calibri"/>
                <a:sym typeface="Calibri"/>
              </a:defRPr>
            </a:lvl1pPr>
            <a:lvl2pPr marL="0" marR="0" lvl="1" indent="0" algn="l" rtl="0">
              <a:spcBef>
                <a:spcPts val="0"/>
              </a:spcBef>
              <a:buNone/>
              <a:defRPr sz="1350" b="0" i="0" u="none" strike="noStrike" cap="none">
                <a:solidFill>
                  <a:schemeClr val="dk1"/>
                </a:solidFill>
                <a:latin typeface="Calibri"/>
                <a:ea typeface="Calibri"/>
                <a:cs typeface="Calibri"/>
                <a:sym typeface="Calibri"/>
              </a:defRPr>
            </a:lvl2pPr>
            <a:lvl3pPr marL="0" marR="0" lvl="2" indent="0" algn="l" rtl="0">
              <a:spcBef>
                <a:spcPts val="0"/>
              </a:spcBef>
              <a:buNone/>
              <a:defRPr sz="1350" b="0" i="0" u="none" strike="noStrike" cap="none">
                <a:solidFill>
                  <a:schemeClr val="dk1"/>
                </a:solidFill>
                <a:latin typeface="Calibri"/>
                <a:ea typeface="Calibri"/>
                <a:cs typeface="Calibri"/>
                <a:sym typeface="Calibri"/>
              </a:defRPr>
            </a:lvl3pPr>
            <a:lvl4pPr marL="0" marR="0" lvl="3" indent="0" algn="l" rtl="0">
              <a:spcBef>
                <a:spcPts val="0"/>
              </a:spcBef>
              <a:buNone/>
              <a:defRPr sz="1350" b="0" i="0" u="none" strike="noStrike" cap="none">
                <a:solidFill>
                  <a:schemeClr val="dk1"/>
                </a:solidFill>
                <a:latin typeface="Calibri"/>
                <a:ea typeface="Calibri"/>
                <a:cs typeface="Calibri"/>
                <a:sym typeface="Calibri"/>
              </a:defRPr>
            </a:lvl4pPr>
            <a:lvl5pPr marL="0" marR="0" lvl="4" indent="0" algn="l" rtl="0">
              <a:spcBef>
                <a:spcPts val="0"/>
              </a:spcBef>
              <a:buNone/>
              <a:defRPr sz="1350" b="0" i="0" u="none" strike="noStrike" cap="none">
                <a:solidFill>
                  <a:schemeClr val="dk1"/>
                </a:solidFill>
                <a:latin typeface="Calibri"/>
                <a:ea typeface="Calibri"/>
                <a:cs typeface="Calibri"/>
                <a:sym typeface="Calibri"/>
              </a:defRPr>
            </a:lvl5pPr>
            <a:lvl6pPr marL="0" marR="0" lvl="5" indent="0" algn="l" rtl="0">
              <a:spcBef>
                <a:spcPts val="0"/>
              </a:spcBef>
              <a:buNone/>
              <a:defRPr sz="1350" b="0" i="0" u="none" strike="noStrike" cap="none">
                <a:solidFill>
                  <a:schemeClr val="dk1"/>
                </a:solidFill>
                <a:latin typeface="Calibri"/>
                <a:ea typeface="Calibri"/>
                <a:cs typeface="Calibri"/>
                <a:sym typeface="Calibri"/>
              </a:defRPr>
            </a:lvl6pPr>
            <a:lvl7pPr marL="0" marR="0" lvl="6" indent="0" algn="l" rtl="0">
              <a:spcBef>
                <a:spcPts val="0"/>
              </a:spcBef>
              <a:buNone/>
              <a:defRPr sz="1350" b="0" i="0" u="none" strike="noStrike" cap="none">
                <a:solidFill>
                  <a:schemeClr val="dk1"/>
                </a:solidFill>
                <a:latin typeface="Calibri"/>
                <a:ea typeface="Calibri"/>
                <a:cs typeface="Calibri"/>
                <a:sym typeface="Calibri"/>
              </a:defRPr>
            </a:lvl7pPr>
            <a:lvl8pPr marL="0" marR="0" lvl="7" indent="0" algn="l" rtl="0">
              <a:spcBef>
                <a:spcPts val="0"/>
              </a:spcBef>
              <a:buNone/>
              <a:defRPr sz="1350" b="0" i="0" u="none" strike="noStrike" cap="none">
                <a:solidFill>
                  <a:schemeClr val="dk1"/>
                </a:solidFill>
                <a:latin typeface="Calibri"/>
                <a:ea typeface="Calibri"/>
                <a:cs typeface="Calibri"/>
                <a:sym typeface="Calibri"/>
              </a:defRPr>
            </a:lvl8pPr>
            <a:lvl9pPr marL="0" marR="0" lvl="8" indent="0" algn="l" rtl="0">
              <a:spcBef>
                <a:spcPts val="0"/>
              </a:spcBef>
              <a:buNone/>
              <a:defRPr sz="135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983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628650" y="820341"/>
            <a:ext cx="7886700" cy="447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4975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rot="5400000">
            <a:off x="5654766" y="1772135"/>
            <a:ext cx="3749495"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body" idx="1"/>
          </p:nvPr>
        </p:nvSpPr>
        <p:spPr>
          <a:xfrm rot="5400000">
            <a:off x="1654266" y="-142389"/>
            <a:ext cx="3749495" cy="5800725"/>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67928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820341"/>
            <a:ext cx="7886700" cy="447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lstStyle>
            <a:lvl1pPr marL="342900" lvl="0" indent="-304800" algn="l">
              <a:lnSpc>
                <a:spcPct val="90000"/>
              </a:lnSpc>
              <a:spcBef>
                <a:spcPts val="750"/>
              </a:spcBef>
              <a:spcAft>
                <a:spcPts val="0"/>
              </a:spcAft>
              <a:buClr>
                <a:schemeClr val="dk1"/>
              </a:buClr>
              <a:buSzPts val="2800"/>
              <a:buChar char="•"/>
              <a:defRPr>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a:latin typeface="Arial"/>
                <a:ea typeface="Arial"/>
                <a:cs typeface="Arial"/>
                <a:sym typeface="Arial"/>
              </a:defRPr>
            </a:lvl2pPr>
            <a:lvl3pPr marL="1028700" lvl="2" indent="-266700" algn="l">
              <a:lnSpc>
                <a:spcPct val="90000"/>
              </a:lnSpc>
              <a:spcBef>
                <a:spcPts val="375"/>
              </a:spcBef>
              <a:spcAft>
                <a:spcPts val="0"/>
              </a:spcAft>
              <a:buClr>
                <a:schemeClr val="dk1"/>
              </a:buClr>
              <a:buSzPts val="2000"/>
              <a:buChar char="•"/>
              <a:defRPr>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a:latin typeface="Arial"/>
                <a:ea typeface="Arial"/>
                <a:cs typeface="Arial"/>
                <a:sym typeface="Arial"/>
              </a:defRPr>
            </a:lvl4pPr>
            <a:lvl5pPr marL="1714500" lvl="4" indent="-257175" algn="l">
              <a:lnSpc>
                <a:spcPct val="90000"/>
              </a:lnSpc>
              <a:spcBef>
                <a:spcPts val="375"/>
              </a:spcBef>
              <a:spcAft>
                <a:spcPts val="0"/>
              </a:spcAft>
              <a:buClr>
                <a:schemeClr val="dk1"/>
              </a:buClr>
              <a:buSzPts val="1800"/>
              <a:buChar char="•"/>
              <a:defRPr>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2216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408322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10492"/>
            <a:ext cx="7886700" cy="4575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lIns="68580" tIns="34290" rIns="68580" bIns="34290"/>
          <a:lstStyle/>
          <a:p>
            <a:fld id="{C764DE79-268F-4C1A-8933-263129D2AF90}" type="datetimeFigureOut">
              <a:rPr lang="en-US" smtClean="0"/>
              <a:t>11/14/2022</a:t>
            </a:fld>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dirty="0"/>
          </a:p>
        </p:txBody>
      </p:sp>
      <p:sp>
        <p:nvSpPr>
          <p:cNvPr id="7" name="Slide Number Placeholder 6"/>
          <p:cNvSpPr>
            <a:spLocks noGrp="1"/>
          </p:cNvSpPr>
          <p:nvPr>
            <p:ph type="sldNum" sz="quarter" idx="12"/>
          </p:nvPr>
        </p:nvSpPr>
        <p:spPr>
          <a:xfrm>
            <a:off x="6457950" y="4767263"/>
            <a:ext cx="2057400" cy="273844"/>
          </a:xfrm>
          <a:prstGeom prst="rect">
            <a:avLst/>
          </a:prstGeom>
        </p:spPr>
        <p:txBody>
          <a:bodyPr lIns="68580" tIns="34290" rIns="68580" bIns="34290"/>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3.jp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0341"/>
            <a:ext cx="7886700" cy="447675"/>
          </a:xfrm>
          <a:prstGeom prst="rect">
            <a:avLst/>
          </a:prstGeom>
        </p:spPr>
        <p:txBody>
          <a:bodyPr vert="horz"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7276173" y="4767263"/>
            <a:ext cx="1239179" cy="171450"/>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700" dirty="0">
                <a:latin typeface="Arial" charset="0"/>
                <a:ea typeface="Arial" charset="0"/>
                <a:cs typeface="Arial" charset="0"/>
              </a:rPr>
              <a:t>ACCJC.ORG</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
          </a:xfrm>
          <a:prstGeom prst="rect">
            <a:avLst/>
          </a:prstGeom>
        </p:spPr>
      </p:pic>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60218" y="4651621"/>
            <a:ext cx="2300786" cy="401066"/>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20341"/>
            <a:ext cx="7886700" cy="447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p:nvPr/>
        </p:nvSpPr>
        <p:spPr>
          <a:xfrm>
            <a:off x="7276173" y="4767263"/>
            <a:ext cx="1239179" cy="171450"/>
          </a:xfrm>
          <a:prstGeom prst="rect">
            <a:avLst/>
          </a:prstGeom>
          <a:noFill/>
          <a:ln>
            <a:noFill/>
          </a:ln>
        </p:spPr>
        <p:txBody>
          <a:bodyPr spcFirstLastPara="1" wrap="square" lIns="51431" tIns="25706" rIns="51431" bIns="25706" anchor="ctr" anchorCtr="0">
            <a:noAutofit/>
          </a:bodyPr>
          <a:lstStyle/>
          <a:p>
            <a:pPr marL="0" marR="0" lvl="0" indent="0" algn="r" rtl="0">
              <a:spcBef>
                <a:spcPts val="0"/>
              </a:spcBef>
              <a:spcAft>
                <a:spcPts val="0"/>
              </a:spcAft>
              <a:buNone/>
            </a:pPr>
            <a:r>
              <a:rPr lang="en-US" sz="675" b="0" i="0" u="none" strike="noStrike" cap="none">
                <a:solidFill>
                  <a:srgbClr val="888888"/>
                </a:solidFill>
                <a:latin typeface="Arial"/>
                <a:ea typeface="Arial"/>
                <a:cs typeface="Arial"/>
                <a:sym typeface="Arial"/>
              </a:rPr>
              <a:t>ACCJC.ORG</a:t>
            </a:r>
            <a:endParaRPr sz="675" b="0" i="0" u="none" strike="noStrike" cap="none">
              <a:solidFill>
                <a:srgbClr val="888888"/>
              </a:solidFill>
              <a:latin typeface="Arial"/>
              <a:ea typeface="Arial"/>
              <a:cs typeface="Arial"/>
              <a:sym typeface="Arial"/>
            </a:endParaRPr>
          </a:p>
        </p:txBody>
      </p:sp>
      <p:pic>
        <p:nvPicPr>
          <p:cNvPr id="9" name="Google Shape;9;p1"/>
          <p:cNvPicPr preferRelativeResize="0"/>
          <p:nvPr/>
        </p:nvPicPr>
        <p:blipFill rotWithShape="1">
          <a:blip r:embed="rId10">
            <a:alphaModFix/>
          </a:blip>
          <a:srcRect/>
          <a:stretch/>
        </p:blipFill>
        <p:spPr>
          <a:xfrm>
            <a:off x="0" y="0"/>
            <a:ext cx="9144000" cy="685800"/>
          </a:xfrm>
          <a:prstGeom prst="rect">
            <a:avLst/>
          </a:prstGeom>
          <a:noFill/>
          <a:ln>
            <a:noFill/>
          </a:ln>
        </p:spPr>
      </p:pic>
      <p:pic>
        <p:nvPicPr>
          <p:cNvPr id="11" name="Picture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01894" y="4588718"/>
            <a:ext cx="2599301" cy="453103"/>
          </a:xfrm>
          <a:prstGeom prst="rect">
            <a:avLst/>
          </a:prstGeom>
        </p:spPr>
      </p:pic>
    </p:spTree>
    <p:extLst>
      <p:ext uri="{BB962C8B-B14F-4D97-AF65-F5344CB8AC3E}">
        <p14:creationId xmlns:p14="http://schemas.microsoft.com/office/powerpoint/2010/main" val="1247928014"/>
      </p:ext>
    </p:extLst>
  </p:cSld>
  <p:clrMap bg1="lt1" tx1="dk1" bg2="dk2" tx2="lt2" accent1="accent1" accent2="accent2" accent3="accent3" accent4="accent4" accent5="accent5" accent6="accent6" hlink="hlink" folHlink="folHlink"/>
  <p:sldLayoutIdLst>
    <p:sldLayoutId id="2147483686" r:id="rId1"/>
    <p:sldLayoutId id="2147483688" r:id="rId2"/>
    <p:sldLayoutId id="2147483689" r:id="rId3"/>
    <p:sldLayoutId id="2147483690" r:id="rId4"/>
    <p:sldLayoutId id="2147483691" r:id="rId5"/>
    <p:sldLayoutId id="2147483692"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accjc.org/guides-and-manuals/"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accjc.org/guides-and-manual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8" Type="http://schemas.openxmlformats.org/officeDocument/2006/relationships/hyperlink" Target="https://accjc.org/educational-series/" TargetMode="External"/><Relationship Id="rId13" Type="http://schemas.openxmlformats.org/officeDocument/2006/relationships/hyperlink" Target="https://accjc.org/accjc-connect/" TargetMode="External"/><Relationship Id="rId3" Type="http://schemas.openxmlformats.org/officeDocument/2006/relationships/hyperlink" Target="https://accjc.org/complaint-process/" TargetMode="External"/><Relationship Id="rId7" Type="http://schemas.openxmlformats.org/officeDocument/2006/relationships/hyperlink" Target="https://accjc.org/guides-and-manuals/" TargetMode="External"/><Relationship Id="rId12" Type="http://schemas.openxmlformats.org/officeDocument/2006/relationships/hyperlink" Target="https://accjc.org/forms/news-signup/" TargetMode="External"/><Relationship Id="rId17" Type="http://schemas.openxmlformats.org/officeDocument/2006/relationships/image" Target="../media/image38.png"/><Relationship Id="rId2" Type="http://schemas.openxmlformats.org/officeDocument/2006/relationships/notesSlide" Target="../notesSlides/notesSlide5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accjc.org/eligibility-requirements-standards-policies/" TargetMode="External"/><Relationship Id="rId11" Type="http://schemas.openxmlformats.org/officeDocument/2006/relationships/hyperlink" Target="https://accjc.org/announcements/" TargetMode="External"/><Relationship Id="rId5" Type="http://schemas.openxmlformats.org/officeDocument/2006/relationships/hyperlink" Target="https://accjc.org/wp-content/uploads/Accreditation-Standards_-Adopted-June-2014.pdf" TargetMode="External"/><Relationship Id="rId15" Type="http://schemas.openxmlformats.org/officeDocument/2006/relationships/image" Target="../media/image24.png"/><Relationship Id="rId10" Type="http://schemas.openxmlformats.org/officeDocument/2006/relationships/hyperlink" Target="https://accjc.org/events/" TargetMode="External"/><Relationship Id="rId4" Type="http://schemas.openxmlformats.org/officeDocument/2006/relationships/hyperlink" Target="https://accjc.org/wp-content/uploads/Eligibility-Requirements-Adopted-June-2014.pdf" TargetMode="External"/><Relationship Id="rId9" Type="http://schemas.openxmlformats.org/officeDocument/2006/relationships/hyperlink" Target="https://accjc.org/webinar/" TargetMode="External"/><Relationship Id="rId14" Type="http://schemas.openxmlformats.org/officeDocument/2006/relationships/hyperlink" Target="https://accjc.org/commission-action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hyperlink" Target="mailto:Jessica.Wojtysiak@bakersfieldcollege.edu" TargetMode="External"/><Relationship Id="rId2" Type="http://schemas.openxmlformats.org/officeDocument/2006/relationships/hyperlink" Target="mailto:Grace.commiso@bakersfieldcollege.edu"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33917" y="886426"/>
            <a:ext cx="8644270" cy="1388939"/>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sz="2800" b="1" dirty="0">
                <a:latin typeface="+mj-lt"/>
              </a:rPr>
              <a:t>ACCJC and Bakersfield College's </a:t>
            </a:r>
            <a:br>
              <a:rPr lang="en-US" sz="2800" b="1" dirty="0">
                <a:latin typeface="+mj-lt"/>
              </a:rPr>
            </a:br>
            <a:r>
              <a:rPr lang="en-US" sz="2800" b="1" dirty="0">
                <a:latin typeface="+mj-lt"/>
              </a:rPr>
              <a:t>Institutional Self-Evaluation Report Launch and Training!</a:t>
            </a:r>
          </a:p>
        </p:txBody>
      </p:sp>
      <p:sp>
        <p:nvSpPr>
          <p:cNvPr id="7" name="TextBox 6"/>
          <p:cNvSpPr txBox="1"/>
          <p:nvPr/>
        </p:nvSpPr>
        <p:spPr>
          <a:xfrm>
            <a:off x="4210491" y="4587682"/>
            <a:ext cx="2541182" cy="369332"/>
          </a:xfrm>
          <a:prstGeom prst="rect">
            <a:avLst/>
          </a:prstGeom>
          <a:noFill/>
        </p:spPr>
        <p:txBody>
          <a:bodyPr wrap="square" rtlCol="0">
            <a:spAutoFit/>
          </a:bodyPr>
          <a:lstStyle/>
          <a:p>
            <a:r>
              <a:rPr lang="en-US" sz="1800" b="1" i="1" dirty="0"/>
              <a:t>November 2022</a:t>
            </a:r>
          </a:p>
        </p:txBody>
      </p:sp>
      <p:pic>
        <p:nvPicPr>
          <p:cNvPr id="1026" name="Picture 2" descr="Brand Usage Guidelines &amp; Resources | Bakersfield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352" y="1869595"/>
            <a:ext cx="5553399" cy="249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3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0933">
            <a:off x="6217904" y="2269342"/>
            <a:ext cx="2260260" cy="932600"/>
          </a:xfrm>
          <a:prstGeom prst="rect">
            <a:avLst/>
          </a:prstGeom>
        </p:spPr>
      </p:pic>
      <p:sp>
        <p:nvSpPr>
          <p:cNvPr id="2" name="Title 1"/>
          <p:cNvSpPr>
            <a:spLocks noGrp="1"/>
          </p:cNvSpPr>
          <p:nvPr>
            <p:ph type="title"/>
          </p:nvPr>
        </p:nvSpPr>
        <p:spPr/>
        <p:txBody>
          <a:bodyPr>
            <a:normAutofit fontScale="90000"/>
          </a:bodyPr>
          <a:lstStyle/>
          <a:p>
            <a:pPr algn="ctr"/>
            <a:r>
              <a:rPr lang="en-US" b="1" dirty="0"/>
              <a:t>Who ACCJC Accredits</a:t>
            </a:r>
          </a:p>
        </p:txBody>
      </p:sp>
      <p:sp>
        <p:nvSpPr>
          <p:cNvPr id="6" name="Content Placeholder 5"/>
          <p:cNvSpPr>
            <a:spLocks noGrp="1"/>
          </p:cNvSpPr>
          <p:nvPr>
            <p:ph idx="1"/>
          </p:nvPr>
        </p:nvSpPr>
        <p:spPr>
          <a:xfrm>
            <a:off x="628650" y="1369219"/>
            <a:ext cx="7924801" cy="3109354"/>
          </a:xfrm>
        </p:spPr>
        <p:txBody>
          <a:bodyPr>
            <a:normAutofit/>
          </a:bodyPr>
          <a:lstStyle/>
          <a:p>
            <a:r>
              <a:rPr lang="en-US" dirty="0"/>
              <a:t>Public and private colleges with primary mission of granting associate degrees (may also award certificates and other credentials, including bachelor’s degrees) in:</a:t>
            </a:r>
          </a:p>
          <a:p>
            <a:pPr lvl="1"/>
            <a:r>
              <a:rPr lang="en-US" dirty="0"/>
              <a:t>California </a:t>
            </a:r>
          </a:p>
          <a:p>
            <a:pPr lvl="1"/>
            <a:r>
              <a:rPr lang="en-US" dirty="0"/>
              <a:t>Hawaii</a:t>
            </a:r>
          </a:p>
          <a:p>
            <a:pPr lvl="1"/>
            <a:r>
              <a:rPr lang="en-US" dirty="0"/>
              <a:t>U.S. territories of Guam and American Samoa</a:t>
            </a:r>
          </a:p>
          <a:p>
            <a:pPr lvl="1"/>
            <a:r>
              <a:rPr lang="en-US" dirty="0"/>
              <a:t>The Republic of Palau</a:t>
            </a:r>
          </a:p>
          <a:p>
            <a:pPr lvl="1"/>
            <a:r>
              <a:rPr lang="en-US" dirty="0"/>
              <a:t>The Federated States of Micronesia</a:t>
            </a:r>
          </a:p>
          <a:p>
            <a:pPr lvl="1"/>
            <a:r>
              <a:rPr lang="en-US" dirty="0"/>
              <a:t>The Commonwealth of the Northern Marianas </a:t>
            </a:r>
          </a:p>
          <a:p>
            <a:pPr lvl="1"/>
            <a:r>
              <a:rPr lang="en-US" dirty="0"/>
              <a:t>The Republic of the Marshall Islands</a:t>
            </a:r>
          </a:p>
          <a:p>
            <a:endParaRPr lang="en-US" dirty="0"/>
          </a:p>
          <a:p>
            <a:pPr lvl="1"/>
            <a:endParaRPr lang="en-US" dirty="0"/>
          </a:p>
        </p:txBody>
      </p:sp>
      <p:pic>
        <p:nvPicPr>
          <p:cNvPr id="1030" name="Picture 6" descr="Apollo Globe - B - ME-2492 - Production Advan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754" y="2648952"/>
            <a:ext cx="2048696" cy="204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1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ACCJC Mission in Action</a:t>
            </a:r>
            <a:endParaRPr lang="en-US" dirty="0"/>
          </a:p>
        </p:txBody>
      </p:sp>
      <p:sp>
        <p:nvSpPr>
          <p:cNvPr id="3" name="Content Placeholder 2"/>
          <p:cNvSpPr>
            <a:spLocks noGrp="1"/>
          </p:cNvSpPr>
          <p:nvPr>
            <p:ph idx="1"/>
          </p:nvPr>
        </p:nvSpPr>
        <p:spPr>
          <a:xfrm>
            <a:off x="363070" y="1268017"/>
            <a:ext cx="8404412" cy="3364706"/>
          </a:xfrm>
        </p:spPr>
        <p:txBody>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CA082014-8E19-4047-A39F-D0E288376018}"/>
              </a:ext>
            </a:extLst>
          </p:cNvPr>
          <p:cNvSpPr txBox="1"/>
          <p:nvPr/>
        </p:nvSpPr>
        <p:spPr>
          <a:xfrm>
            <a:off x="483712" y="1787824"/>
            <a:ext cx="4208930" cy="2677656"/>
          </a:xfrm>
          <a:prstGeom prst="rect">
            <a:avLst/>
          </a:prstGeom>
          <a:noFill/>
        </p:spPr>
        <p:txBody>
          <a:bodyPr wrap="square" rtlCol="0">
            <a:spAutoFit/>
          </a:bodyPr>
          <a:lstStyle/>
          <a:p>
            <a:r>
              <a:rPr lang="en-US" sz="2100" dirty="0"/>
              <a:t>The ACCJC supports its member institutions to advance educational quality and student learning and achievement. This collaboration fosters institutional excellence and continuous improvement through innovation, self-analysis, peer review, and application of standards.</a:t>
            </a:r>
          </a:p>
        </p:txBody>
      </p:sp>
      <p:grpSp>
        <p:nvGrpSpPr>
          <p:cNvPr id="7" name="Group 6"/>
          <p:cNvGrpSpPr/>
          <p:nvPr/>
        </p:nvGrpSpPr>
        <p:grpSpPr>
          <a:xfrm>
            <a:off x="1953495" y="1268016"/>
            <a:ext cx="5223562" cy="408736"/>
            <a:chOff x="2724379" y="1733602"/>
            <a:chExt cx="7054869" cy="544981"/>
          </a:xfrm>
        </p:grpSpPr>
        <p:grpSp>
          <p:nvGrpSpPr>
            <p:cNvPr id="32" name="Group 31"/>
            <p:cNvGrpSpPr/>
            <p:nvPr/>
          </p:nvGrpSpPr>
          <p:grpSpPr>
            <a:xfrm>
              <a:off x="2724379" y="1733602"/>
              <a:ext cx="7054869" cy="544981"/>
              <a:chOff x="3210282" y="1645920"/>
              <a:chExt cx="6631948" cy="544981"/>
            </a:xfrm>
          </p:grpSpPr>
          <p:sp>
            <p:nvSpPr>
              <p:cNvPr id="6" name="Rectangle 5"/>
              <p:cNvSpPr/>
              <p:nvPr/>
            </p:nvSpPr>
            <p:spPr>
              <a:xfrm>
                <a:off x="3210282" y="1645920"/>
                <a:ext cx="1611612"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A94E4E"/>
                    </a:solidFill>
                    <a:latin typeface="Segoe UI" panose="020B0502040204020203" pitchFamily="34" charset="0"/>
                    <a:cs typeface="Segoe UI" panose="020B0502040204020203" pitchFamily="34" charset="0"/>
                  </a:rPr>
                  <a:t>Outcomes</a:t>
                </a:r>
              </a:p>
            </p:txBody>
          </p:sp>
          <p:sp>
            <p:nvSpPr>
              <p:cNvPr id="23" name="Rectangle 22"/>
              <p:cNvSpPr/>
              <p:nvPr/>
            </p:nvSpPr>
            <p:spPr>
              <a:xfrm>
                <a:off x="7946861"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A94E4E"/>
                    </a:solidFill>
                    <a:latin typeface="Segoe UI" panose="020B0502040204020203" pitchFamily="34" charset="0"/>
                    <a:cs typeface="Segoe UI" panose="020B0502040204020203" pitchFamily="34" charset="0"/>
                  </a:rPr>
                  <a:t>Improvement</a:t>
                </a:r>
              </a:p>
            </p:txBody>
          </p:sp>
          <p:sp>
            <p:nvSpPr>
              <p:cNvPr id="24" name="Rectangle 23"/>
              <p:cNvSpPr/>
              <p:nvPr/>
            </p:nvSpPr>
            <p:spPr>
              <a:xfrm>
                <a:off x="5432098"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A94E4E"/>
                    </a:solidFill>
                    <a:latin typeface="Segoe UI" panose="020B0502040204020203" pitchFamily="34" charset="0"/>
                    <a:cs typeface="Segoe UI" panose="020B0502040204020203" pitchFamily="34" charset="0"/>
                  </a:rPr>
                  <a:t>Innovation</a:t>
                </a:r>
              </a:p>
            </p:txBody>
          </p:sp>
        </p:grpSp>
        <p:sp>
          <p:nvSpPr>
            <p:cNvPr id="5" name="4-Point Star 4"/>
            <p:cNvSpPr/>
            <p:nvPr/>
          </p:nvSpPr>
          <p:spPr>
            <a:xfrm>
              <a:off x="4511535"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4-Point Star 19"/>
            <p:cNvSpPr/>
            <p:nvPr/>
          </p:nvSpPr>
          <p:spPr>
            <a:xfrm>
              <a:off x="7126149"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aphicFrame>
        <p:nvGraphicFramePr>
          <p:cNvPr id="13" name="Diagram 12"/>
          <p:cNvGraphicFramePr/>
          <p:nvPr>
            <p:extLst>
              <p:ext uri="{D42A27DB-BD31-4B8C-83A1-F6EECF244321}">
                <p14:modId xmlns:p14="http://schemas.microsoft.com/office/powerpoint/2010/main" val="4204081599"/>
              </p:ext>
            </p:extLst>
          </p:nvPr>
        </p:nvGraphicFramePr>
        <p:xfrm>
          <a:off x="4449908" y="1268017"/>
          <a:ext cx="4538775" cy="408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41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le 1"/>
          <p:cNvSpPr txBox="1">
            <a:spLocks/>
          </p:cNvSpPr>
          <p:nvPr/>
        </p:nvSpPr>
        <p:spPr>
          <a:xfrm>
            <a:off x="0" y="914333"/>
            <a:ext cx="9144000" cy="4476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t>ACCJC’s Strategic Goals</a:t>
            </a:r>
            <a:endParaRPr lang="en-US" sz="3000" dirty="0"/>
          </a:p>
        </p:txBody>
      </p:sp>
      <p:sp>
        <p:nvSpPr>
          <p:cNvPr id="13" name="TextBox 12"/>
          <p:cNvSpPr txBox="1"/>
          <p:nvPr/>
        </p:nvSpPr>
        <p:spPr>
          <a:xfrm>
            <a:off x="8696431" y="2720912"/>
            <a:ext cx="184731" cy="253916"/>
          </a:xfrm>
          <a:prstGeom prst="rect">
            <a:avLst/>
          </a:prstGeom>
          <a:noFill/>
        </p:spPr>
        <p:txBody>
          <a:bodyPr wrap="none" rtlCol="0">
            <a:spAutoFit/>
          </a:bodyPr>
          <a:lstStyle/>
          <a:p>
            <a:endParaRPr lang="en-US" sz="1050" dirty="0"/>
          </a:p>
        </p:txBody>
      </p:sp>
      <p:pic>
        <p:nvPicPr>
          <p:cNvPr id="3" name="Picture 2"/>
          <p:cNvPicPr>
            <a:picLocks noChangeAspect="1"/>
          </p:cNvPicPr>
          <p:nvPr/>
        </p:nvPicPr>
        <p:blipFill rotWithShape="1">
          <a:blip r:embed="rId3"/>
          <a:srcRect l="23009" r="21316"/>
          <a:stretch/>
        </p:blipFill>
        <p:spPr>
          <a:xfrm>
            <a:off x="1106632" y="1538122"/>
            <a:ext cx="2144008" cy="2707445"/>
          </a:xfrm>
          <a:prstGeom prst="rect">
            <a:avLst/>
          </a:prstGeom>
        </p:spPr>
      </p:pic>
      <p:graphicFrame>
        <p:nvGraphicFramePr>
          <p:cNvPr id="4" name="Diagram 3"/>
          <p:cNvGraphicFramePr/>
          <p:nvPr>
            <p:extLst>
              <p:ext uri="{D42A27DB-BD31-4B8C-83A1-F6EECF244321}">
                <p14:modId xmlns:p14="http://schemas.microsoft.com/office/powerpoint/2010/main" val="4089050103"/>
              </p:ext>
            </p:extLst>
          </p:nvPr>
        </p:nvGraphicFramePr>
        <p:xfrm>
          <a:off x="3703478" y="1472911"/>
          <a:ext cx="4345146" cy="2953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877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333"/>
            <a:ext cx="9144000" cy="447675"/>
          </a:xfrm>
        </p:spPr>
        <p:txBody>
          <a:bodyPr>
            <a:normAutofit fontScale="90000"/>
          </a:bodyPr>
          <a:lstStyle/>
          <a:p>
            <a:pPr algn="ctr"/>
            <a:r>
              <a:rPr lang="en-US" b="1" dirty="0"/>
              <a:t>ACCJC Updates &amp; Resources</a:t>
            </a:r>
            <a:endParaRPr lang="en-US" dirty="0"/>
          </a:p>
        </p:txBody>
      </p:sp>
      <p:sp>
        <p:nvSpPr>
          <p:cNvPr id="3" name="Content Placeholder 2"/>
          <p:cNvSpPr>
            <a:spLocks noGrp="1"/>
          </p:cNvSpPr>
          <p:nvPr>
            <p:ph idx="1"/>
          </p:nvPr>
        </p:nvSpPr>
        <p:spPr>
          <a:xfrm>
            <a:off x="363070" y="1268017"/>
            <a:ext cx="8404412" cy="3364706"/>
          </a:xfrm>
        </p:spPr>
        <p:txBody>
          <a:bodyPr/>
          <a:lstStyle/>
          <a:p>
            <a:pPr marL="0" indent="0">
              <a:buNone/>
            </a:pPr>
            <a:endParaRPr lang="en-US" dirty="0"/>
          </a:p>
          <a:p>
            <a:pPr marL="0" indent="0">
              <a:buNone/>
            </a:pPr>
            <a:endParaRPr lang="en-US" dirty="0"/>
          </a:p>
        </p:txBody>
      </p:sp>
      <p:sp>
        <p:nvSpPr>
          <p:cNvPr id="9" name="AutoShape 2" descr="Standards &amp; Policies"/>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graphicFrame>
        <p:nvGraphicFramePr>
          <p:cNvPr id="10" name="Diagram 9"/>
          <p:cNvGraphicFramePr/>
          <p:nvPr>
            <p:extLst>
              <p:ext uri="{D42A27DB-BD31-4B8C-83A1-F6EECF244321}">
                <p14:modId xmlns:p14="http://schemas.microsoft.com/office/powerpoint/2010/main" val="839131323"/>
              </p:ext>
            </p:extLst>
          </p:nvPr>
        </p:nvGraphicFramePr>
        <p:xfrm>
          <a:off x="211040" y="1456322"/>
          <a:ext cx="4295519" cy="400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1825850840"/>
              </p:ext>
            </p:extLst>
          </p:nvPr>
        </p:nvGraphicFramePr>
        <p:xfrm>
          <a:off x="4673678" y="1471908"/>
          <a:ext cx="4295519" cy="40017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7496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59495" y="1439572"/>
            <a:ext cx="4327818" cy="3242156"/>
          </a:xfrm>
          <a:prstGeom prst="rect">
            <a:avLst/>
          </a:prstGeom>
        </p:spPr>
      </p:pic>
      <p:sp>
        <p:nvSpPr>
          <p:cNvPr id="7" name="TextBox 6"/>
          <p:cNvSpPr txBox="1"/>
          <p:nvPr/>
        </p:nvSpPr>
        <p:spPr>
          <a:xfrm>
            <a:off x="5916898" y="2465340"/>
            <a:ext cx="669414" cy="323165"/>
          </a:xfrm>
          <a:prstGeom prst="rect">
            <a:avLst/>
          </a:prstGeom>
          <a:noFill/>
        </p:spPr>
        <p:txBody>
          <a:bodyPr wrap="none" rtlCol="0">
            <a:spAutoFit/>
          </a:bodyPr>
          <a:lstStyle/>
          <a:p>
            <a:r>
              <a:rPr lang="en-US" sz="1500" b="1" dirty="0"/>
              <a:t>7 Year</a:t>
            </a:r>
          </a:p>
        </p:txBody>
      </p:sp>
      <p:sp>
        <p:nvSpPr>
          <p:cNvPr id="8" name="Title 1"/>
          <p:cNvSpPr>
            <a:spLocks noGrp="1"/>
          </p:cNvSpPr>
          <p:nvPr>
            <p:ph type="title"/>
          </p:nvPr>
        </p:nvSpPr>
        <p:spPr>
          <a:xfrm>
            <a:off x="628650" y="820341"/>
            <a:ext cx="7886700" cy="447675"/>
          </a:xfrm>
        </p:spPr>
        <p:txBody>
          <a:bodyPr>
            <a:normAutofit fontScale="90000"/>
          </a:bodyPr>
          <a:lstStyle/>
          <a:p>
            <a:pPr algn="ctr"/>
            <a:r>
              <a:rPr lang="en-US" b="1" dirty="0"/>
              <a:t>Accreditation Cycle and Reports</a:t>
            </a:r>
          </a:p>
        </p:txBody>
      </p:sp>
      <p:sp>
        <p:nvSpPr>
          <p:cNvPr id="11" name="Content Placeholder 4"/>
          <p:cNvSpPr txBox="1">
            <a:spLocks/>
          </p:cNvSpPr>
          <p:nvPr/>
        </p:nvSpPr>
        <p:spPr>
          <a:xfrm>
            <a:off x="531114" y="1549300"/>
            <a:ext cx="3516629" cy="2852012"/>
          </a:xfrm>
          <a:prstGeom prst="rect">
            <a:avLst/>
          </a:prstGeom>
          <a:ln w="19050">
            <a:noFill/>
          </a:ln>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buFont typeface="Wingdings" panose="05000000000000000000" pitchFamily="2" charset="2"/>
              <a:buChar char="Ø"/>
            </a:pPr>
            <a:r>
              <a:rPr lang="en-US" sz="1600" dirty="0"/>
              <a:t>Self Evaluation &amp; Comprehensive Review (</a:t>
            </a:r>
            <a:r>
              <a:rPr lang="en-US" sz="1600" i="1" dirty="0"/>
              <a:t>every 7 years</a:t>
            </a:r>
            <a:r>
              <a:rPr lang="en-US" sz="1600" dirty="0"/>
              <a:t>)</a:t>
            </a:r>
          </a:p>
          <a:p>
            <a:pPr>
              <a:buFont typeface="Wingdings" panose="05000000000000000000" pitchFamily="2" charset="2"/>
              <a:buChar char="Ø"/>
            </a:pPr>
            <a:r>
              <a:rPr lang="en-US" sz="1600" dirty="0"/>
              <a:t>Follow Up Reports </a:t>
            </a:r>
            <a:r>
              <a:rPr lang="en-US" sz="1600" i="1" dirty="0"/>
              <a:t>(if required)</a:t>
            </a:r>
          </a:p>
          <a:p>
            <a:pPr>
              <a:buFont typeface="Wingdings" panose="05000000000000000000" pitchFamily="2" charset="2"/>
              <a:buChar char="Ø"/>
            </a:pPr>
            <a:r>
              <a:rPr lang="en-US" sz="1600" dirty="0"/>
              <a:t>Midterm Reporting (</a:t>
            </a:r>
            <a:r>
              <a:rPr lang="en-US" sz="1600" i="1" dirty="0"/>
              <a:t>4</a:t>
            </a:r>
            <a:r>
              <a:rPr lang="en-US" sz="1600" i="1" baseline="30000" dirty="0"/>
              <a:t>th</a:t>
            </a:r>
            <a:r>
              <a:rPr lang="en-US" sz="1600" i="1" dirty="0"/>
              <a:t> year after comp review</a:t>
            </a:r>
            <a:r>
              <a:rPr lang="en-US" sz="1600" dirty="0"/>
              <a:t>)</a:t>
            </a:r>
          </a:p>
          <a:p>
            <a:pPr>
              <a:buFont typeface="Wingdings" panose="05000000000000000000" pitchFamily="2" charset="2"/>
              <a:buChar char="Ø"/>
            </a:pPr>
            <a:r>
              <a:rPr lang="en-US" sz="1600" dirty="0"/>
              <a:t>Ongoing Reporting </a:t>
            </a:r>
          </a:p>
          <a:p>
            <a:pPr lvl="1"/>
            <a:r>
              <a:rPr lang="en-US" sz="1600" dirty="0"/>
              <a:t>Annual Report</a:t>
            </a:r>
          </a:p>
          <a:p>
            <a:pPr lvl="1"/>
            <a:r>
              <a:rPr lang="en-US" sz="1600" dirty="0"/>
              <a:t>Annual Fiscal Report</a:t>
            </a:r>
          </a:p>
          <a:p>
            <a:pPr lvl="1"/>
            <a:r>
              <a:rPr lang="en-US" sz="1600" dirty="0"/>
              <a:t>Substantive Change</a:t>
            </a:r>
          </a:p>
        </p:txBody>
      </p:sp>
      <p:sp>
        <p:nvSpPr>
          <p:cNvPr id="6" name="4-Point Star 5"/>
          <p:cNvSpPr/>
          <p:nvPr/>
        </p:nvSpPr>
        <p:spPr>
          <a:xfrm>
            <a:off x="5392361" y="1777408"/>
            <a:ext cx="253530" cy="230374"/>
          </a:xfrm>
          <a:prstGeom prst="star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6205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Overview: The Accreditation Evaluation Process</a:t>
            </a:r>
          </a:p>
        </p:txBody>
      </p:sp>
      <p:sp>
        <p:nvSpPr>
          <p:cNvPr id="12" name="Chevron 11"/>
          <p:cNvSpPr/>
          <p:nvPr/>
        </p:nvSpPr>
        <p:spPr>
          <a:xfrm>
            <a:off x="629574" y="1721375"/>
            <a:ext cx="2322109" cy="896334"/>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248802" y="1958518"/>
            <a:ext cx="1960892" cy="896334"/>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68493" tIns="168493" rIns="168493" bIns="168493" numCol="1" spcCol="1270" anchor="ctr" anchorCtr="0">
            <a:noAutofit/>
          </a:bodyPr>
          <a:lstStyle/>
          <a:p>
            <a:pPr algn="ctr" defTabSz="888978">
              <a:lnSpc>
                <a:spcPct val="90000"/>
              </a:lnSpc>
              <a:spcBef>
                <a:spcPct val="0"/>
              </a:spcBef>
              <a:spcAft>
                <a:spcPct val="35000"/>
              </a:spcAft>
            </a:pPr>
            <a:r>
              <a:rPr lang="en-US" sz="2000" b="1" dirty="0"/>
              <a:t>Self-Reflection</a:t>
            </a:r>
            <a:br>
              <a:rPr lang="en-US" sz="2000" b="1" dirty="0"/>
            </a:br>
            <a:r>
              <a:rPr lang="en-US" sz="1800" dirty="0"/>
              <a:t>(ISER)</a:t>
            </a:r>
          </a:p>
        </p:txBody>
      </p:sp>
      <p:sp>
        <p:nvSpPr>
          <p:cNvPr id="14" name="Chevron 13"/>
          <p:cNvSpPr/>
          <p:nvPr/>
        </p:nvSpPr>
        <p:spPr>
          <a:xfrm>
            <a:off x="3281939" y="1734434"/>
            <a:ext cx="2322109" cy="896334"/>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3828924" y="1943440"/>
            <a:ext cx="2105380" cy="896334"/>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68493" tIns="168493" rIns="168493" bIns="168493" numCol="1" spcCol="1270" anchor="ctr" anchorCtr="0">
            <a:noAutofit/>
          </a:bodyPr>
          <a:lstStyle/>
          <a:p>
            <a:pPr algn="ctr" defTabSz="888978">
              <a:lnSpc>
                <a:spcPct val="90000"/>
              </a:lnSpc>
              <a:spcBef>
                <a:spcPct val="0"/>
              </a:spcBef>
              <a:spcAft>
                <a:spcPct val="35000"/>
              </a:spcAft>
            </a:pPr>
            <a:r>
              <a:rPr lang="en-US" sz="2000" b="1" dirty="0"/>
              <a:t>Peer Review</a:t>
            </a:r>
            <a:br>
              <a:rPr lang="en-US" sz="2000" b="1" dirty="0"/>
            </a:br>
            <a:r>
              <a:rPr lang="en-US" sz="1600" dirty="0"/>
              <a:t>(Team ISER Review &amp; Focused Site Visit)</a:t>
            </a:r>
          </a:p>
        </p:txBody>
      </p:sp>
      <p:sp>
        <p:nvSpPr>
          <p:cNvPr id="16" name="Chevron 15"/>
          <p:cNvSpPr/>
          <p:nvPr/>
        </p:nvSpPr>
        <p:spPr>
          <a:xfrm>
            <a:off x="5934304" y="1734434"/>
            <a:ext cx="2322109" cy="896334"/>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6553533" y="1958518"/>
            <a:ext cx="1960892" cy="896334"/>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68493" tIns="168493" rIns="168493" bIns="168493" numCol="1" spcCol="1270" anchor="ctr" anchorCtr="0">
            <a:noAutofit/>
          </a:bodyPr>
          <a:lstStyle/>
          <a:p>
            <a:pPr algn="ctr" defTabSz="888978">
              <a:lnSpc>
                <a:spcPct val="90000"/>
              </a:lnSpc>
              <a:spcBef>
                <a:spcPct val="0"/>
              </a:spcBef>
              <a:spcAft>
                <a:spcPct val="35000"/>
              </a:spcAft>
            </a:pPr>
            <a:r>
              <a:rPr lang="en-US" sz="2000" b="1" dirty="0"/>
              <a:t>Affirmation</a:t>
            </a:r>
            <a:br>
              <a:rPr lang="en-US" sz="1500" dirty="0"/>
            </a:br>
            <a:r>
              <a:rPr lang="en-US" sz="1500" dirty="0"/>
              <a:t>(</a:t>
            </a:r>
            <a:r>
              <a:rPr lang="en-US" sz="1800" dirty="0"/>
              <a:t>ACCJC Action)</a:t>
            </a:r>
            <a:endParaRPr lang="en-US" sz="1500" dirty="0"/>
          </a:p>
        </p:txBody>
      </p:sp>
      <p:sp>
        <p:nvSpPr>
          <p:cNvPr id="7" name="Chevron 6"/>
          <p:cNvSpPr/>
          <p:nvPr/>
        </p:nvSpPr>
        <p:spPr>
          <a:xfrm>
            <a:off x="628650" y="3073833"/>
            <a:ext cx="7666264" cy="896112"/>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p:cNvSpPr/>
          <p:nvPr/>
        </p:nvSpPr>
        <p:spPr>
          <a:xfrm>
            <a:off x="1162594" y="3282839"/>
            <a:ext cx="7352756" cy="896112"/>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t>Ongoing Commitment to Improvement &amp; Educational Excellence</a:t>
            </a:r>
          </a:p>
        </p:txBody>
      </p:sp>
      <p:sp>
        <p:nvSpPr>
          <p:cNvPr id="3" name="Down Arrow 2"/>
          <p:cNvSpPr/>
          <p:nvPr/>
        </p:nvSpPr>
        <p:spPr>
          <a:xfrm rot="20021081">
            <a:off x="1029710" y="1460942"/>
            <a:ext cx="323491" cy="577139"/>
          </a:xfrm>
          <a:prstGeom prst="downArrow">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16137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806445"/>
            <a:ext cx="7834865" cy="447675"/>
          </a:xfrm>
        </p:spPr>
        <p:txBody>
          <a:bodyPr>
            <a:noAutofit/>
          </a:bodyPr>
          <a:lstStyle/>
          <a:p>
            <a:pPr algn="ctr"/>
            <a:r>
              <a:rPr lang="en-US" sz="3600" b="1" dirty="0"/>
              <a:t>Intended Outcomes of Self-Reflection</a:t>
            </a:r>
          </a:p>
        </p:txBody>
      </p:sp>
      <p:sp>
        <p:nvSpPr>
          <p:cNvPr id="3" name="Content Placeholder 2"/>
          <p:cNvSpPr>
            <a:spLocks noGrp="1"/>
          </p:cNvSpPr>
          <p:nvPr>
            <p:ph idx="1"/>
          </p:nvPr>
        </p:nvSpPr>
        <p:spPr>
          <a:xfrm>
            <a:off x="353963" y="1395831"/>
            <a:ext cx="6631628" cy="3468511"/>
          </a:xfrm>
        </p:spPr>
        <p:txBody>
          <a:bodyPr>
            <a:normAutofit/>
          </a:bodyPr>
          <a:lstStyle/>
          <a:p>
            <a:pPr marL="0" indent="0">
              <a:buNone/>
            </a:pPr>
            <a:r>
              <a:rPr lang="en-US" sz="2800" dirty="0"/>
              <a:t>To develop an ISER that the college </a:t>
            </a:r>
            <a:br>
              <a:rPr lang="en-US" sz="2800" dirty="0"/>
            </a:br>
            <a:r>
              <a:rPr lang="en-US" sz="2800" dirty="0"/>
              <a:t>and ACCJC can use as a </a:t>
            </a:r>
            <a:r>
              <a:rPr lang="en-US" sz="2800" u="sng" dirty="0"/>
              <a:t>meaningful</a:t>
            </a:r>
            <a:r>
              <a:rPr lang="en-US" sz="2800" dirty="0"/>
              <a:t> </a:t>
            </a:r>
            <a:br>
              <a:rPr lang="en-US" sz="2800" dirty="0"/>
            </a:br>
            <a:r>
              <a:rPr lang="en-US" sz="2800" dirty="0"/>
              <a:t>and</a:t>
            </a:r>
            <a:r>
              <a:rPr lang="en-US" sz="2800" u="sng" dirty="0"/>
              <a:t> effective</a:t>
            </a:r>
            <a:r>
              <a:rPr lang="en-US" sz="2800" dirty="0"/>
              <a:t> </a:t>
            </a:r>
            <a:r>
              <a:rPr lang="en-US" sz="2800" b="1" dirty="0"/>
              <a:t>framework</a:t>
            </a:r>
            <a:r>
              <a:rPr lang="en-US" sz="2800" dirty="0"/>
              <a:t> for fostering institutional excellence and student </a:t>
            </a:r>
            <a:br>
              <a:rPr lang="en-US" sz="2800" dirty="0"/>
            </a:br>
            <a:r>
              <a:rPr lang="en-US" sz="2800" dirty="0"/>
              <a:t>success.</a:t>
            </a:r>
          </a:p>
          <a:p>
            <a:pPr marL="0" indent="0">
              <a:buNone/>
            </a:pPr>
            <a:endParaRPr lang="en-US" sz="1200" dirty="0"/>
          </a:p>
          <a:p>
            <a:pPr marL="0" indent="0">
              <a:buNone/>
            </a:pPr>
            <a:r>
              <a:rPr lang="en-US" sz="2800" dirty="0"/>
              <a:t>To demonstrate how you </a:t>
            </a:r>
            <a:r>
              <a:rPr lang="en-US" sz="2800" b="1" dirty="0"/>
              <a:t>exemplify </a:t>
            </a:r>
            <a:r>
              <a:rPr lang="en-US" sz="2800" b="1" u="sng" dirty="0"/>
              <a:t>academic quality and continue to improve</a:t>
            </a:r>
            <a:r>
              <a:rPr lang="en-US" sz="2800" b="1" dirty="0"/>
              <a:t>.</a:t>
            </a:r>
            <a:endParaRPr lang="en-US" sz="2800" dirty="0"/>
          </a:p>
          <a:p>
            <a:pPr marL="0" indent="0">
              <a:buNone/>
            </a:pPr>
            <a:endParaRPr lang="en-US" dirty="0"/>
          </a:p>
        </p:txBody>
      </p:sp>
      <p:pic>
        <p:nvPicPr>
          <p:cNvPr id="1026" name="Picture 2" descr="Management: The Relentless Pursuit of Excellence - Body Shop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664" y="1759837"/>
            <a:ext cx="2714008" cy="1357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8239" y="3157026"/>
            <a:ext cx="3244286" cy="369332"/>
          </a:xfrm>
          <a:prstGeom prst="rect">
            <a:avLst/>
          </a:prstGeom>
          <a:noFill/>
        </p:spPr>
        <p:txBody>
          <a:bodyPr wrap="none" rtlCol="0">
            <a:spAutoFit/>
          </a:bodyPr>
          <a:lstStyle/>
          <a:p>
            <a:r>
              <a:rPr lang="en-US" sz="1800" b="1" i="1" dirty="0"/>
              <a:t>The goal is quality not quantity!</a:t>
            </a:r>
          </a:p>
        </p:txBody>
      </p:sp>
    </p:spTree>
    <p:extLst>
      <p:ext uri="{BB962C8B-B14F-4D97-AF65-F5344CB8AC3E}">
        <p14:creationId xmlns:p14="http://schemas.microsoft.com/office/powerpoint/2010/main" val="322237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Good Practices for the Self-Evaluation</a:t>
            </a:r>
          </a:p>
        </p:txBody>
      </p:sp>
      <p:sp>
        <p:nvSpPr>
          <p:cNvPr id="3" name="Content Placeholder 2"/>
          <p:cNvSpPr>
            <a:spLocks noGrp="1"/>
          </p:cNvSpPr>
          <p:nvPr>
            <p:ph idx="1"/>
          </p:nvPr>
        </p:nvSpPr>
        <p:spPr>
          <a:xfrm>
            <a:off x="469159" y="1369219"/>
            <a:ext cx="7886700" cy="3263504"/>
          </a:xfrm>
        </p:spPr>
        <p:txBody>
          <a:bodyPr>
            <a:normAutofit/>
          </a:bodyPr>
          <a:lstStyle/>
          <a:p>
            <a:r>
              <a:rPr lang="en-US" dirty="0"/>
              <a:t>Suggested process outlined in </a:t>
            </a:r>
            <a:r>
              <a:rPr lang="en-US" i="1" dirty="0"/>
              <a:t>Guide to Institutional Self-Evaluation…</a:t>
            </a:r>
          </a:p>
          <a:p>
            <a:r>
              <a:rPr lang="en-US" dirty="0"/>
              <a:t>Plan backward, and build in “slip time”</a:t>
            </a:r>
          </a:p>
          <a:p>
            <a:r>
              <a:rPr lang="en-US" dirty="0"/>
              <a:t>Keep the mission in mind</a:t>
            </a:r>
          </a:p>
          <a:p>
            <a:r>
              <a:rPr lang="en-US" dirty="0"/>
              <a:t>Discuss the Standard, gather the evidence, </a:t>
            </a:r>
            <a:r>
              <a:rPr lang="en-US" b="1" dirty="0"/>
              <a:t>then </a:t>
            </a:r>
            <a:r>
              <a:rPr lang="en-US" dirty="0"/>
              <a:t>write</a:t>
            </a:r>
          </a:p>
          <a:p>
            <a:r>
              <a:rPr lang="en-US" dirty="0"/>
              <a:t>Use the ISER template on ACCJC’s website</a:t>
            </a:r>
          </a:p>
          <a:p>
            <a:r>
              <a:rPr lang="en-US" dirty="0"/>
              <a:t>Address gaps and areas for improvement as you find them</a:t>
            </a:r>
          </a:p>
          <a:p>
            <a:r>
              <a:rPr lang="en-US" dirty="0"/>
              <a:t>Include as many people as possible in some aspect of the reflection</a:t>
            </a:r>
          </a:p>
          <a:p>
            <a:r>
              <a:rPr lang="en-US" dirty="0"/>
              <a:t>Communicate, communicate, communicate…and communicate again</a:t>
            </a:r>
          </a:p>
          <a:p>
            <a:endParaRPr lang="en-US" dirty="0"/>
          </a:p>
        </p:txBody>
      </p:sp>
      <p:pic>
        <p:nvPicPr>
          <p:cNvPr id="1026" name="Picture 2" descr="Good and best practices for Paper for Recycling collection | IMPACTPaperR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079" y="1875603"/>
            <a:ext cx="1519126" cy="151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6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289995"/>
            <a:ext cx="8150826" cy="1363471"/>
          </a:xfrm>
        </p:spPr>
        <p:txBody>
          <a:bodyPr>
            <a:normAutofit/>
          </a:bodyPr>
          <a:lstStyle/>
          <a:p>
            <a:r>
              <a:rPr lang="en-US" sz="1800" dirty="0"/>
              <a:t>ISER Training – approx. 2 ½ years prior to comprehensive review</a:t>
            </a:r>
          </a:p>
          <a:p>
            <a:r>
              <a:rPr lang="en-US" sz="1800" dirty="0"/>
              <a:t>Advanced ISER training – approx. one year prior to the ISER due date</a:t>
            </a:r>
          </a:p>
          <a:p>
            <a:r>
              <a:rPr lang="en-US" sz="1800" dirty="0"/>
              <a:t>Liaison – available as needed</a:t>
            </a:r>
          </a:p>
          <a:p>
            <a:pPr marL="0" indent="0">
              <a:buNone/>
            </a:pPr>
            <a:endParaRPr lang="en-US" sz="1350" dirty="0"/>
          </a:p>
        </p:txBody>
      </p:sp>
      <p:sp>
        <p:nvSpPr>
          <p:cNvPr id="8" name="Title 1"/>
          <p:cNvSpPr>
            <a:spLocks noGrp="1"/>
          </p:cNvSpPr>
          <p:nvPr>
            <p:ph type="title"/>
          </p:nvPr>
        </p:nvSpPr>
        <p:spPr>
          <a:xfrm>
            <a:off x="628650" y="820341"/>
            <a:ext cx="7886700" cy="447675"/>
          </a:xfrm>
        </p:spPr>
        <p:txBody>
          <a:bodyPr>
            <a:normAutofit fontScale="90000"/>
          </a:bodyPr>
          <a:lstStyle/>
          <a:p>
            <a:pPr algn="ctr"/>
            <a:r>
              <a:rPr lang="en-US" b="1" dirty="0"/>
              <a:t>Institutional Self Evaluation Report (ISER) Resources</a:t>
            </a:r>
          </a:p>
        </p:txBody>
      </p:sp>
      <p:pic>
        <p:nvPicPr>
          <p:cNvPr id="2" name="Picture 1"/>
          <p:cNvPicPr>
            <a:picLocks noChangeAspect="1"/>
          </p:cNvPicPr>
          <p:nvPr/>
        </p:nvPicPr>
        <p:blipFill>
          <a:blip r:embed="rId3"/>
          <a:stretch>
            <a:fillRect/>
          </a:stretch>
        </p:blipFill>
        <p:spPr>
          <a:xfrm>
            <a:off x="942175" y="2367782"/>
            <a:ext cx="7280499" cy="1330413"/>
          </a:xfrm>
          <a:prstGeom prst="rect">
            <a:avLst/>
          </a:prstGeom>
        </p:spPr>
      </p:pic>
      <p:pic>
        <p:nvPicPr>
          <p:cNvPr id="3" name="Picture 2"/>
          <p:cNvPicPr>
            <a:picLocks noChangeAspect="1"/>
          </p:cNvPicPr>
          <p:nvPr/>
        </p:nvPicPr>
        <p:blipFill>
          <a:blip r:embed="rId4"/>
          <a:stretch>
            <a:fillRect/>
          </a:stretch>
        </p:blipFill>
        <p:spPr>
          <a:xfrm>
            <a:off x="948861" y="3661736"/>
            <a:ext cx="7273813" cy="775517"/>
          </a:xfrm>
          <a:prstGeom prst="rect">
            <a:avLst/>
          </a:prstGeom>
        </p:spPr>
      </p:pic>
      <p:sp>
        <p:nvSpPr>
          <p:cNvPr id="9" name="Rectangle 8"/>
          <p:cNvSpPr/>
          <p:nvPr/>
        </p:nvSpPr>
        <p:spPr>
          <a:xfrm>
            <a:off x="3922187" y="4553993"/>
            <a:ext cx="2327881" cy="253916"/>
          </a:xfrm>
          <a:prstGeom prst="rect">
            <a:avLst/>
          </a:prstGeom>
        </p:spPr>
        <p:txBody>
          <a:bodyPr wrap="none">
            <a:spAutoFit/>
          </a:bodyPr>
          <a:lstStyle/>
          <a:p>
            <a:r>
              <a:rPr lang="en-US" sz="1050" dirty="0">
                <a:hlinkClick r:id="rId5"/>
              </a:rPr>
              <a:t>https://accjc.org/guides-and-manuals/</a:t>
            </a:r>
            <a:r>
              <a:rPr lang="en-US" sz="1050" dirty="0"/>
              <a:t> </a:t>
            </a:r>
          </a:p>
        </p:txBody>
      </p:sp>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526670" y="2367783"/>
            <a:ext cx="409061" cy="674050"/>
          </a:xfrm>
          <a:prstGeom prst="rect">
            <a:avLst/>
          </a:prstGeom>
          <a:noFill/>
        </p:spPr>
      </p:pic>
      <p:pic>
        <p:nvPicPr>
          <p:cNvPr id="10" name="Picture 9"/>
          <p:cNvPicPr>
            <a:picLocks noChangeAspect="1"/>
          </p:cNvPicPr>
          <p:nvPr/>
        </p:nvPicPr>
        <p:blipFill rotWithShape="1">
          <a:blip r:embed="rId7"/>
          <a:srcRect t="9195"/>
          <a:stretch/>
        </p:blipFill>
        <p:spPr>
          <a:xfrm>
            <a:off x="1775637" y="2821974"/>
            <a:ext cx="783010" cy="758410"/>
          </a:xfrm>
          <a:prstGeom prst="rect">
            <a:avLst/>
          </a:prstGeom>
        </p:spPr>
      </p:pic>
    </p:spTree>
    <p:extLst>
      <p:ext uri="{BB962C8B-B14F-4D97-AF65-F5344CB8AC3E}">
        <p14:creationId xmlns:p14="http://schemas.microsoft.com/office/powerpoint/2010/main" val="2476487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5582" y="1256340"/>
            <a:ext cx="2057400" cy="3336926"/>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Standard I</a:t>
            </a:r>
          </a:p>
        </p:txBody>
      </p:sp>
      <p:sp>
        <p:nvSpPr>
          <p:cNvPr id="10" name="Rounded Rectangle 9"/>
          <p:cNvSpPr/>
          <p:nvPr/>
        </p:nvSpPr>
        <p:spPr>
          <a:xfrm>
            <a:off x="2489930" y="1270644"/>
            <a:ext cx="2056495" cy="332262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Standard II</a:t>
            </a:r>
          </a:p>
        </p:txBody>
      </p:sp>
      <p:sp>
        <p:nvSpPr>
          <p:cNvPr id="11" name="Rounded Rectangle 10"/>
          <p:cNvSpPr/>
          <p:nvPr/>
        </p:nvSpPr>
        <p:spPr>
          <a:xfrm>
            <a:off x="4473075" y="1275515"/>
            <a:ext cx="2060063" cy="331775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Standard III</a:t>
            </a:r>
          </a:p>
        </p:txBody>
      </p:sp>
      <p:sp>
        <p:nvSpPr>
          <p:cNvPr id="12" name="Rounded Rectangle 11"/>
          <p:cNvSpPr/>
          <p:nvPr/>
        </p:nvSpPr>
        <p:spPr>
          <a:xfrm>
            <a:off x="6429175" y="1256339"/>
            <a:ext cx="2057400" cy="3336927"/>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a:solidFill>
                  <a:schemeClr val="tx1"/>
                </a:solidFill>
              </a:rPr>
              <a:t>Standard IV</a:t>
            </a:r>
          </a:p>
        </p:txBody>
      </p:sp>
      <p:sp>
        <p:nvSpPr>
          <p:cNvPr id="13" name="Rounded Rectangle 12"/>
          <p:cNvSpPr/>
          <p:nvPr/>
        </p:nvSpPr>
        <p:spPr>
          <a:xfrm>
            <a:off x="574126" y="1848339"/>
            <a:ext cx="18288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Mission</a:t>
            </a:r>
          </a:p>
        </p:txBody>
      </p:sp>
      <p:sp>
        <p:nvSpPr>
          <p:cNvPr id="14" name="Rounded Rectangle 13"/>
          <p:cNvSpPr/>
          <p:nvPr/>
        </p:nvSpPr>
        <p:spPr>
          <a:xfrm>
            <a:off x="588636" y="2675381"/>
            <a:ext cx="1852684" cy="73151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b="1" dirty="0"/>
              <a:t>Assuring Academic Quality &amp; Institutional Effectiveness</a:t>
            </a:r>
          </a:p>
        </p:txBody>
      </p:sp>
      <p:sp>
        <p:nvSpPr>
          <p:cNvPr id="15" name="Rounded Rectangle 14"/>
          <p:cNvSpPr/>
          <p:nvPr/>
        </p:nvSpPr>
        <p:spPr>
          <a:xfrm>
            <a:off x="579837" y="3496145"/>
            <a:ext cx="18288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 Institutional Integrity </a:t>
            </a:r>
          </a:p>
        </p:txBody>
      </p:sp>
      <p:sp>
        <p:nvSpPr>
          <p:cNvPr id="19" name="Rounded Rectangle 18"/>
          <p:cNvSpPr/>
          <p:nvPr/>
        </p:nvSpPr>
        <p:spPr>
          <a:xfrm>
            <a:off x="4566211" y="1875283"/>
            <a:ext cx="1828800" cy="5573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Human Resources</a:t>
            </a:r>
          </a:p>
        </p:txBody>
      </p:sp>
      <p:sp>
        <p:nvSpPr>
          <p:cNvPr id="20" name="Rounded Rectangle 19"/>
          <p:cNvSpPr/>
          <p:nvPr/>
        </p:nvSpPr>
        <p:spPr>
          <a:xfrm>
            <a:off x="4552371" y="3123473"/>
            <a:ext cx="1828800" cy="5486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Technology Resources</a:t>
            </a:r>
          </a:p>
        </p:txBody>
      </p:sp>
      <p:sp>
        <p:nvSpPr>
          <p:cNvPr id="21" name="Rounded Rectangle 20"/>
          <p:cNvSpPr/>
          <p:nvPr/>
        </p:nvSpPr>
        <p:spPr>
          <a:xfrm>
            <a:off x="4566211" y="3745476"/>
            <a:ext cx="1828800" cy="5440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Financial Resources</a:t>
            </a:r>
          </a:p>
        </p:txBody>
      </p:sp>
      <p:sp>
        <p:nvSpPr>
          <p:cNvPr id="25" name="Rounded Rectangle 24"/>
          <p:cNvSpPr/>
          <p:nvPr/>
        </p:nvSpPr>
        <p:spPr>
          <a:xfrm>
            <a:off x="4552371" y="2506040"/>
            <a:ext cx="1828800" cy="5440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Physical Resources</a:t>
            </a:r>
          </a:p>
        </p:txBody>
      </p:sp>
      <p:sp>
        <p:nvSpPr>
          <p:cNvPr id="30" name="Rounded Rectangle 29"/>
          <p:cNvSpPr/>
          <p:nvPr/>
        </p:nvSpPr>
        <p:spPr>
          <a:xfrm>
            <a:off x="6587881" y="1848339"/>
            <a:ext cx="1765689" cy="66973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Decision-Making Roles &amp; Processes</a:t>
            </a:r>
          </a:p>
        </p:txBody>
      </p:sp>
      <p:sp>
        <p:nvSpPr>
          <p:cNvPr id="31" name="Rounded Rectangle 30"/>
          <p:cNvSpPr/>
          <p:nvPr/>
        </p:nvSpPr>
        <p:spPr>
          <a:xfrm>
            <a:off x="6581616" y="3196836"/>
            <a:ext cx="1828800" cy="5486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Governing Board</a:t>
            </a:r>
          </a:p>
        </p:txBody>
      </p:sp>
      <p:sp>
        <p:nvSpPr>
          <p:cNvPr id="32" name="Rounded Rectangle 31"/>
          <p:cNvSpPr/>
          <p:nvPr/>
        </p:nvSpPr>
        <p:spPr>
          <a:xfrm>
            <a:off x="6527999" y="3818839"/>
            <a:ext cx="1897902" cy="5440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Multi-College Districts</a:t>
            </a:r>
          </a:p>
        </p:txBody>
      </p:sp>
      <p:sp>
        <p:nvSpPr>
          <p:cNvPr id="33" name="Rounded Rectangle 32"/>
          <p:cNvSpPr/>
          <p:nvPr/>
        </p:nvSpPr>
        <p:spPr>
          <a:xfrm>
            <a:off x="6550351" y="2579403"/>
            <a:ext cx="1863351" cy="5440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Chief Executive Officer</a:t>
            </a:r>
          </a:p>
        </p:txBody>
      </p:sp>
      <p:sp>
        <p:nvSpPr>
          <p:cNvPr id="34" name="Rounded Rectangle 33"/>
          <p:cNvSpPr/>
          <p:nvPr/>
        </p:nvSpPr>
        <p:spPr>
          <a:xfrm>
            <a:off x="2580625" y="1863721"/>
            <a:ext cx="18288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Instructional Programs</a:t>
            </a:r>
          </a:p>
        </p:txBody>
      </p:sp>
      <p:sp>
        <p:nvSpPr>
          <p:cNvPr id="35" name="Rounded Rectangle 34"/>
          <p:cNvSpPr/>
          <p:nvPr/>
        </p:nvSpPr>
        <p:spPr>
          <a:xfrm>
            <a:off x="2592361" y="2675380"/>
            <a:ext cx="18288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Library &amp; Learning Support Services</a:t>
            </a:r>
          </a:p>
        </p:txBody>
      </p:sp>
      <p:sp>
        <p:nvSpPr>
          <p:cNvPr id="36" name="Rounded Rectangle 35"/>
          <p:cNvSpPr/>
          <p:nvPr/>
        </p:nvSpPr>
        <p:spPr>
          <a:xfrm>
            <a:off x="2592361" y="3481772"/>
            <a:ext cx="18288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t>Student Support Services</a:t>
            </a:r>
          </a:p>
        </p:txBody>
      </p:sp>
      <p:sp>
        <p:nvSpPr>
          <p:cNvPr id="23" name="Title 1"/>
          <p:cNvSpPr txBox="1">
            <a:spLocks/>
          </p:cNvSpPr>
          <p:nvPr/>
        </p:nvSpPr>
        <p:spPr>
          <a:xfrm>
            <a:off x="704477" y="733070"/>
            <a:ext cx="7886700" cy="44767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b="1" dirty="0"/>
              <a:t>Four Interconnected Standards of Institutional Practice</a:t>
            </a:r>
          </a:p>
        </p:txBody>
      </p:sp>
    </p:spTree>
    <p:extLst>
      <p:ext uri="{BB962C8B-B14F-4D97-AF65-F5344CB8AC3E}">
        <p14:creationId xmlns:p14="http://schemas.microsoft.com/office/powerpoint/2010/main" val="195472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94,305 Topics Stock Photos and Images - 123RF"/>
          <p:cNvPicPr>
            <a:picLocks noChangeAspect="1" noChangeArrowheads="1"/>
          </p:cNvPicPr>
          <p:nvPr/>
        </p:nvPicPr>
        <p:blipFill rotWithShape="1">
          <a:blip r:embed="rId3">
            <a:extLst>
              <a:ext uri="{28A0092B-C50C-407E-A947-70E740481C1C}">
                <a14:useLocalDpi xmlns:a14="http://schemas.microsoft.com/office/drawing/2010/main" val="0"/>
              </a:ext>
            </a:extLst>
          </a:blip>
          <a:srcRect t="38248" b="7783"/>
          <a:stretch/>
        </p:blipFill>
        <p:spPr bwMode="auto">
          <a:xfrm>
            <a:off x="2297060" y="687832"/>
            <a:ext cx="4286250" cy="10452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61844" y="1924497"/>
            <a:ext cx="4638691" cy="2636875"/>
          </a:xfrm>
        </p:spPr>
        <p:txBody>
          <a:bodyPr>
            <a:normAutofit fontScale="70000" lnSpcReduction="20000"/>
          </a:bodyPr>
          <a:lstStyle/>
          <a:p>
            <a:pPr marL="342900" lvl="1" indent="0">
              <a:buNone/>
            </a:pPr>
            <a:r>
              <a:rPr lang="en-US" sz="2400" b="1" dirty="0"/>
              <a:t>Part One: Accreditation Context</a:t>
            </a:r>
          </a:p>
          <a:p>
            <a:pPr lvl="2"/>
            <a:r>
              <a:rPr lang="en-US" sz="2050" dirty="0"/>
              <a:t>Accreditation Purposes &amp; Processes</a:t>
            </a:r>
          </a:p>
          <a:p>
            <a:pPr lvl="2"/>
            <a:r>
              <a:rPr lang="en-US" sz="2050" dirty="0"/>
              <a:t>ACCJC Expectations &amp; Current Practice</a:t>
            </a:r>
          </a:p>
          <a:p>
            <a:pPr marL="685800" lvl="2" indent="0">
              <a:buNone/>
            </a:pPr>
            <a:endParaRPr lang="en-US" sz="2100" dirty="0"/>
          </a:p>
          <a:p>
            <a:pPr marL="685800" lvl="2" indent="0">
              <a:buNone/>
            </a:pPr>
            <a:endParaRPr lang="en-US" sz="2100" dirty="0"/>
          </a:p>
          <a:p>
            <a:pPr marL="685800" lvl="2" indent="0">
              <a:buNone/>
            </a:pPr>
            <a:endParaRPr lang="en-US" sz="2100" dirty="0"/>
          </a:p>
          <a:p>
            <a:pPr marL="685800" lvl="2" indent="0">
              <a:buNone/>
            </a:pPr>
            <a:endParaRPr lang="en-US" sz="2100" dirty="0"/>
          </a:p>
          <a:p>
            <a:pPr marL="685800" lvl="2" indent="0">
              <a:buNone/>
            </a:pPr>
            <a:endParaRPr lang="en-US" sz="2100" dirty="0"/>
          </a:p>
          <a:p>
            <a:pPr marL="342900" lvl="1" indent="0">
              <a:buNone/>
            </a:pPr>
            <a:r>
              <a:rPr lang="en-US" sz="2400" b="1" dirty="0"/>
              <a:t>Part Two: Nuts/Bolts Developing ISER</a:t>
            </a:r>
          </a:p>
          <a:p>
            <a:pPr lvl="2"/>
            <a:r>
              <a:rPr lang="en-US" sz="2050" dirty="0"/>
              <a:t>Interpreting the Standards for Self-Evaluation</a:t>
            </a:r>
          </a:p>
          <a:p>
            <a:pPr lvl="2"/>
            <a:r>
              <a:rPr lang="en-US" sz="2050" dirty="0"/>
              <a:t>Developing the ISER: Tips &amp; Resources</a:t>
            </a:r>
          </a:p>
          <a:p>
            <a:pPr lvl="2"/>
            <a:r>
              <a:rPr lang="en-US" sz="2050" dirty="0"/>
              <a:t>After the ISER: What to Expect</a:t>
            </a:r>
            <a:endParaRPr lang="en-US" dirty="0"/>
          </a:p>
          <a:p>
            <a:pPr marL="0" indent="0">
              <a:buNone/>
            </a:pPr>
            <a:endParaRPr lang="en-US" dirty="0"/>
          </a:p>
        </p:txBody>
      </p:sp>
      <p:pic>
        <p:nvPicPr>
          <p:cNvPr id="2052" name="Picture 4" descr="Time for a break clock alarm vector illustration Stock Vector Image &amp;amp; Art -  Alamy"/>
          <p:cNvPicPr>
            <a:picLocks noChangeAspect="1" noChangeArrowheads="1"/>
          </p:cNvPicPr>
          <p:nvPr/>
        </p:nvPicPr>
        <p:blipFill rotWithShape="1">
          <a:blip r:embed="rId4">
            <a:extLst>
              <a:ext uri="{28A0092B-C50C-407E-A947-70E740481C1C}">
                <a14:useLocalDpi xmlns:a14="http://schemas.microsoft.com/office/drawing/2010/main" val="0"/>
              </a:ext>
            </a:extLst>
          </a:blip>
          <a:srcRect b="7119"/>
          <a:stretch/>
        </p:blipFill>
        <p:spPr bwMode="auto">
          <a:xfrm>
            <a:off x="4048976" y="2668777"/>
            <a:ext cx="782417" cy="82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78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818" y="854662"/>
            <a:ext cx="7886700" cy="847343"/>
          </a:xfrm>
        </p:spPr>
        <p:txBody>
          <a:bodyPr>
            <a:noAutofit/>
          </a:bodyPr>
          <a:lstStyle/>
          <a:p>
            <a:pPr algn="ctr"/>
            <a:r>
              <a:rPr lang="en-US" sz="3600" b="1" dirty="0"/>
              <a:t>Developing the ISER</a:t>
            </a:r>
          </a:p>
        </p:txBody>
      </p:sp>
      <p:sp>
        <p:nvSpPr>
          <p:cNvPr id="3" name="Content Placeholder 2"/>
          <p:cNvSpPr>
            <a:spLocks noGrp="1"/>
          </p:cNvSpPr>
          <p:nvPr>
            <p:ph idx="1"/>
          </p:nvPr>
        </p:nvSpPr>
        <p:spPr>
          <a:xfrm>
            <a:off x="340863" y="2229079"/>
            <a:ext cx="6017932" cy="1401491"/>
          </a:xfrm>
        </p:spPr>
        <p:txBody>
          <a:bodyPr>
            <a:noAutofit/>
          </a:bodyPr>
          <a:lstStyle/>
          <a:p>
            <a:pPr marL="0" indent="0">
              <a:buNone/>
            </a:pPr>
            <a:r>
              <a:rPr lang="en-US" sz="3200" b="1" dirty="0"/>
              <a:t>Collaborative Partnership</a:t>
            </a:r>
            <a:r>
              <a:rPr lang="en-US" sz="3200" dirty="0"/>
              <a:t> – multiple groups and perspectives working together!</a:t>
            </a:r>
          </a:p>
        </p:txBody>
      </p:sp>
      <p:pic>
        <p:nvPicPr>
          <p:cNvPr id="2050" name="Picture 2" descr="ON LIBRARIES: Leading from the Middle – Hilda K. Wei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1333">
            <a:off x="6467215" y="1716917"/>
            <a:ext cx="2137703" cy="1258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ading From The Middle: A New Series On Leadership For Everyone Else | by  Chris Huennekens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4705" y="2929825"/>
            <a:ext cx="2186330" cy="13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1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Mindset for ISER Development</a:t>
            </a:r>
          </a:p>
        </p:txBody>
      </p:sp>
      <p:sp>
        <p:nvSpPr>
          <p:cNvPr id="3" name="Content Placeholder 2"/>
          <p:cNvSpPr>
            <a:spLocks noGrp="1"/>
          </p:cNvSpPr>
          <p:nvPr>
            <p:ph idx="1"/>
          </p:nvPr>
        </p:nvSpPr>
        <p:spPr>
          <a:xfrm>
            <a:off x="448786" y="1559963"/>
            <a:ext cx="8066565" cy="2704227"/>
          </a:xfrm>
        </p:spPr>
        <p:txBody>
          <a:bodyPr>
            <a:normAutofit fontScale="92500" lnSpcReduction="20000"/>
          </a:bodyPr>
          <a:lstStyle/>
          <a:p>
            <a:pPr lvl="0"/>
            <a:r>
              <a:rPr lang="en-US" sz="2400" dirty="0"/>
              <a:t>Celebrate and appreciate what works well</a:t>
            </a:r>
          </a:p>
          <a:p>
            <a:r>
              <a:rPr lang="en-US" sz="2400" dirty="0"/>
              <a:t>Look for alignment with standards </a:t>
            </a:r>
          </a:p>
          <a:p>
            <a:r>
              <a:rPr lang="en-US" sz="2400" dirty="0"/>
              <a:t>Focus on outcomes</a:t>
            </a:r>
          </a:p>
          <a:p>
            <a:r>
              <a:rPr lang="en-US" sz="2400" dirty="0"/>
              <a:t>Evidence based analysis</a:t>
            </a:r>
          </a:p>
          <a:p>
            <a:r>
              <a:rPr lang="en-US" sz="2400" dirty="0"/>
              <a:t>Open-minded to improve </a:t>
            </a:r>
          </a:p>
          <a:p>
            <a:r>
              <a:rPr lang="en-US" sz="2400" dirty="0"/>
              <a:t>Internal accountability </a:t>
            </a:r>
          </a:p>
          <a:p>
            <a:r>
              <a:rPr lang="en-US" sz="2400" dirty="0"/>
              <a:t>Holistic thinking across institutional systems</a:t>
            </a:r>
          </a:p>
          <a:p>
            <a:r>
              <a:rPr lang="en-US" sz="2400" dirty="0"/>
              <a:t>Mindful of mission accomplishment and values</a:t>
            </a:r>
          </a:p>
          <a:p>
            <a:pPr marL="0" indent="0">
              <a:buNone/>
            </a:pPr>
            <a:endParaRPr lang="en-US" sz="2400" dirty="0"/>
          </a:p>
        </p:txBody>
      </p:sp>
      <p:pic>
        <p:nvPicPr>
          <p:cNvPr id="1026" name="Picture 2" descr="How to Become a Successful Leader, Whatever You Do - Lolly Dask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2161">
            <a:off x="6139234" y="1539520"/>
            <a:ext cx="2421667" cy="164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177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94008861"/>
              </p:ext>
            </p:extLst>
          </p:nvPr>
        </p:nvGraphicFramePr>
        <p:xfrm>
          <a:off x="156303" y="1262293"/>
          <a:ext cx="8784636" cy="3094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8650" y="820341"/>
            <a:ext cx="7886700" cy="447675"/>
          </a:xfrm>
        </p:spPr>
        <p:txBody>
          <a:bodyPr>
            <a:normAutofit fontScale="90000"/>
          </a:bodyPr>
          <a:lstStyle/>
          <a:p>
            <a:pPr algn="ctr"/>
            <a:r>
              <a:rPr lang="en-US" b="1" dirty="0"/>
              <a:t>Comprehensive Peer Review</a:t>
            </a:r>
          </a:p>
        </p:txBody>
      </p:sp>
    </p:spTree>
    <p:extLst>
      <p:ext uri="{BB962C8B-B14F-4D97-AF65-F5344CB8AC3E}">
        <p14:creationId xmlns:p14="http://schemas.microsoft.com/office/powerpoint/2010/main" val="259834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3D11B13-CF98-470F-9F0D-06CB7FF4D3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8DAB70D-B901-40AA-B934-C997A60499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6C1D606-4904-48EE-8F73-09B704E432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44552951"/>
              </p:ext>
            </p:extLst>
          </p:nvPr>
        </p:nvGraphicFramePr>
        <p:xfrm>
          <a:off x="156303" y="1262293"/>
          <a:ext cx="8784636" cy="3094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8650" y="820341"/>
            <a:ext cx="7886700" cy="447675"/>
          </a:xfrm>
        </p:spPr>
        <p:txBody>
          <a:bodyPr>
            <a:normAutofit fontScale="90000"/>
          </a:bodyPr>
          <a:lstStyle/>
          <a:p>
            <a:pPr algn="ctr"/>
            <a:r>
              <a:rPr lang="en-US" b="1" dirty="0"/>
              <a:t>Comprehensive Peer Review</a:t>
            </a:r>
          </a:p>
        </p:txBody>
      </p:sp>
      <p:sp>
        <p:nvSpPr>
          <p:cNvPr id="5" name="Flowchart: Extract 4"/>
          <p:cNvSpPr/>
          <p:nvPr/>
        </p:nvSpPr>
        <p:spPr>
          <a:xfrm>
            <a:off x="3382240" y="3023753"/>
            <a:ext cx="592282" cy="99752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a:solidFill>
                <a:srgbClr val="FFFFFF"/>
              </a:solidFill>
              <a:latin typeface="Arial"/>
              <a:sym typeface="Arial"/>
            </a:endParaRPr>
          </a:p>
        </p:txBody>
      </p:sp>
      <p:sp>
        <p:nvSpPr>
          <p:cNvPr id="6" name="TextBox 5"/>
          <p:cNvSpPr txBox="1"/>
          <p:nvPr/>
        </p:nvSpPr>
        <p:spPr>
          <a:xfrm>
            <a:off x="2180958" y="4008615"/>
            <a:ext cx="3551681" cy="415498"/>
          </a:xfrm>
          <a:prstGeom prst="rect">
            <a:avLst/>
          </a:prstGeom>
          <a:noFill/>
        </p:spPr>
        <p:txBody>
          <a:bodyPr wrap="square" rtlCol="0">
            <a:spAutoFit/>
          </a:bodyPr>
          <a:lstStyle/>
          <a:p>
            <a:pPr>
              <a:buClr>
                <a:srgbClr val="000000"/>
              </a:buClr>
            </a:pPr>
            <a:r>
              <a:rPr lang="en-US" sz="1050" kern="0" dirty="0">
                <a:solidFill>
                  <a:srgbClr val="4472C4">
                    <a:lumMod val="75000"/>
                  </a:srgbClr>
                </a:solidFill>
                <a:latin typeface="Arial"/>
                <a:cs typeface="Arial"/>
                <a:sym typeface="Arial"/>
              </a:rPr>
              <a:t>College will have a few months from receipt of core inquires to prepare for focused site visit.</a:t>
            </a:r>
          </a:p>
        </p:txBody>
      </p:sp>
      <p:grpSp>
        <p:nvGrpSpPr>
          <p:cNvPr id="8" name="Group 7"/>
          <p:cNvGrpSpPr/>
          <p:nvPr/>
        </p:nvGrpSpPr>
        <p:grpSpPr>
          <a:xfrm>
            <a:off x="3759235" y="2183959"/>
            <a:ext cx="1619774" cy="1237637"/>
            <a:chOff x="4776574" y="1237637"/>
            <a:chExt cx="2159699" cy="1650183"/>
          </a:xfrm>
        </p:grpSpPr>
        <p:sp>
          <p:nvSpPr>
            <p:cNvPr id="9" name="Rounded Rectangle 8"/>
            <p:cNvSpPr/>
            <p:nvPr/>
          </p:nvSpPr>
          <p:spPr>
            <a:xfrm>
              <a:off x="4776574"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857129"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buClr>
                  <a:srgbClr val="000000"/>
                </a:buClr>
              </a:pPr>
              <a:r>
                <a:rPr lang="en-US" sz="1500" u="sng" dirty="0">
                  <a:solidFill>
                    <a:srgbClr val="FFFFFF"/>
                  </a:solidFill>
                  <a:latin typeface="Arial"/>
                  <a:sym typeface="Arial"/>
                </a:rPr>
                <a:t>Focused Site Visit</a:t>
              </a:r>
            </a:p>
            <a:p>
              <a:pPr algn="ctr" defTabSz="666750">
                <a:lnSpc>
                  <a:spcPct val="90000"/>
                </a:lnSpc>
                <a:spcBef>
                  <a:spcPct val="0"/>
                </a:spcBef>
                <a:spcAft>
                  <a:spcPct val="35000"/>
                </a:spcAft>
                <a:buClr>
                  <a:srgbClr val="000000"/>
                </a:buClr>
              </a:pPr>
              <a:r>
                <a:rPr lang="en-US" sz="1350" dirty="0">
                  <a:solidFill>
                    <a:srgbClr val="FFFFFF"/>
                  </a:solidFill>
                  <a:latin typeface="Arial"/>
                  <a:sym typeface="Arial"/>
                </a:rPr>
                <a:t>Core Inquires</a:t>
              </a:r>
            </a:p>
            <a:p>
              <a:pPr algn="ctr" defTabSz="666750">
                <a:lnSpc>
                  <a:spcPct val="90000"/>
                </a:lnSpc>
                <a:spcBef>
                  <a:spcPct val="0"/>
                </a:spcBef>
                <a:spcAft>
                  <a:spcPct val="35000"/>
                </a:spcAft>
                <a:buClr>
                  <a:srgbClr val="000000"/>
                </a:buClr>
              </a:pPr>
              <a:r>
                <a:rPr lang="en-US" sz="1350" dirty="0">
                  <a:solidFill>
                    <a:srgbClr val="FFFFFF"/>
                  </a:solidFill>
                  <a:latin typeface="Arial"/>
                  <a:sym typeface="Arial"/>
                </a:rPr>
                <a:t>On-Campus Site</a:t>
              </a:r>
            </a:p>
          </p:txBody>
        </p:sp>
      </p:grpSp>
      <p:grpSp>
        <p:nvGrpSpPr>
          <p:cNvPr id="11" name="Group 10"/>
          <p:cNvGrpSpPr/>
          <p:nvPr/>
        </p:nvGrpSpPr>
        <p:grpSpPr>
          <a:xfrm>
            <a:off x="5549512" y="2183959"/>
            <a:ext cx="1619774" cy="1237637"/>
            <a:chOff x="7163610" y="1237637"/>
            <a:chExt cx="2159699" cy="1650183"/>
          </a:xfrm>
        </p:grpSpPr>
        <p:sp>
          <p:nvSpPr>
            <p:cNvPr id="12" name="Rounded Rectangle 11"/>
            <p:cNvSpPr/>
            <p:nvPr/>
          </p:nvSpPr>
          <p:spPr>
            <a:xfrm>
              <a:off x="7163610"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p:cNvSpPr txBox="1"/>
            <p:nvPr/>
          </p:nvSpPr>
          <p:spPr>
            <a:xfrm>
              <a:off x="7244165"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buClr>
                  <a:srgbClr val="000000"/>
                </a:buClr>
              </a:pPr>
              <a:r>
                <a:rPr lang="en-US" sz="2100" dirty="0">
                  <a:solidFill>
                    <a:srgbClr val="FFFFFF"/>
                  </a:solidFill>
                  <a:latin typeface="Arial"/>
                  <a:sym typeface="Arial"/>
                </a:rPr>
                <a:t>Team Report</a:t>
              </a:r>
            </a:p>
          </p:txBody>
        </p:sp>
      </p:grpSp>
      <p:sp>
        <p:nvSpPr>
          <p:cNvPr id="7" name="Oval 6"/>
          <p:cNvSpPr/>
          <p:nvPr/>
        </p:nvSpPr>
        <p:spPr>
          <a:xfrm>
            <a:off x="3428703" y="2671386"/>
            <a:ext cx="498764" cy="366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a:solidFill>
                <a:srgbClr val="FFFFFF"/>
              </a:solidFill>
              <a:latin typeface="Arial"/>
              <a:sym typeface="Arial"/>
            </a:endParaRPr>
          </a:p>
        </p:txBody>
      </p:sp>
      <p:sp>
        <p:nvSpPr>
          <p:cNvPr id="4" name="TextBox 3"/>
          <p:cNvSpPr txBox="1"/>
          <p:nvPr/>
        </p:nvSpPr>
        <p:spPr>
          <a:xfrm>
            <a:off x="3375539" y="2685299"/>
            <a:ext cx="606234" cy="369332"/>
          </a:xfrm>
          <a:prstGeom prst="rect">
            <a:avLst/>
          </a:prstGeom>
          <a:noFill/>
        </p:spPr>
        <p:txBody>
          <a:bodyPr wrap="square" rtlCol="0">
            <a:spAutoFit/>
          </a:bodyPr>
          <a:lstStyle/>
          <a:p>
            <a:pPr algn="ctr">
              <a:buClr>
                <a:srgbClr val="000000"/>
              </a:buClr>
            </a:pPr>
            <a:r>
              <a:rPr lang="en-US" sz="900" kern="0" dirty="0">
                <a:solidFill>
                  <a:srgbClr val="FFFFFF">
                    <a:lumMod val="95000"/>
                  </a:srgbClr>
                </a:solidFill>
                <a:latin typeface="Arial"/>
                <a:cs typeface="Arial"/>
                <a:sym typeface="Arial"/>
              </a:rPr>
              <a:t>College</a:t>
            </a:r>
          </a:p>
          <a:p>
            <a:pPr algn="ctr">
              <a:buClr>
                <a:srgbClr val="000000"/>
              </a:buClr>
            </a:pPr>
            <a:r>
              <a:rPr lang="en-US" sz="900" kern="0" dirty="0">
                <a:solidFill>
                  <a:srgbClr val="FFFFFF">
                    <a:lumMod val="95000"/>
                  </a:srgbClr>
                </a:solidFill>
                <a:latin typeface="Arial"/>
                <a:cs typeface="Arial"/>
                <a:sym typeface="Arial"/>
              </a:rPr>
              <a:t>Prep</a:t>
            </a:r>
          </a:p>
        </p:txBody>
      </p:sp>
      <p:sp>
        <p:nvSpPr>
          <p:cNvPr id="14" name="Oval 13"/>
          <p:cNvSpPr/>
          <p:nvPr/>
        </p:nvSpPr>
        <p:spPr>
          <a:xfrm>
            <a:off x="1626781" y="1620383"/>
            <a:ext cx="5628671" cy="23205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a:solidFill>
                <a:srgbClr val="FFFFFF"/>
              </a:solidFill>
              <a:latin typeface="Arial"/>
              <a:sym typeface="Arial"/>
            </a:endParaRPr>
          </a:p>
        </p:txBody>
      </p:sp>
      <p:sp>
        <p:nvSpPr>
          <p:cNvPr id="15" name="TextBox 14"/>
          <p:cNvSpPr txBox="1"/>
          <p:nvPr/>
        </p:nvSpPr>
        <p:spPr>
          <a:xfrm>
            <a:off x="3677283" y="1709968"/>
            <a:ext cx="1814920" cy="253916"/>
          </a:xfrm>
          <a:prstGeom prst="rect">
            <a:avLst/>
          </a:prstGeom>
          <a:noFill/>
        </p:spPr>
        <p:txBody>
          <a:bodyPr wrap="none" rtlCol="0">
            <a:spAutoFit/>
          </a:bodyPr>
          <a:lstStyle/>
          <a:p>
            <a:pPr>
              <a:buClr>
                <a:srgbClr val="000000"/>
              </a:buClr>
            </a:pPr>
            <a:r>
              <a:rPr lang="en-US" sz="1050" b="1" kern="0" dirty="0">
                <a:solidFill>
                  <a:srgbClr val="4472C4">
                    <a:lumMod val="75000"/>
                  </a:srgbClr>
                </a:solidFill>
                <a:latin typeface="Arial"/>
                <a:cs typeface="Arial"/>
                <a:sym typeface="Arial"/>
              </a:rPr>
              <a:t>PEER REVIEW PROCESS</a:t>
            </a:r>
          </a:p>
        </p:txBody>
      </p:sp>
      <p:grpSp>
        <p:nvGrpSpPr>
          <p:cNvPr id="16" name="Group 15"/>
          <p:cNvGrpSpPr/>
          <p:nvPr/>
        </p:nvGrpSpPr>
        <p:grpSpPr>
          <a:xfrm>
            <a:off x="7309000" y="2171141"/>
            <a:ext cx="1619774" cy="1237637"/>
            <a:chOff x="9550646" y="1237637"/>
            <a:chExt cx="2159699" cy="1650183"/>
          </a:xfrm>
        </p:grpSpPr>
        <p:sp>
          <p:nvSpPr>
            <p:cNvPr id="17" name="Rounded Rectangle 16"/>
            <p:cNvSpPr/>
            <p:nvPr/>
          </p:nvSpPr>
          <p:spPr>
            <a:xfrm>
              <a:off x="9550646"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txBox="1"/>
            <p:nvPr/>
          </p:nvSpPr>
          <p:spPr>
            <a:xfrm>
              <a:off x="9631201"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buClr>
                  <a:srgbClr val="000000"/>
                </a:buClr>
              </a:pPr>
              <a:r>
                <a:rPr lang="en-US" sz="1875" dirty="0">
                  <a:solidFill>
                    <a:srgbClr val="FFFFFF"/>
                  </a:solidFill>
                  <a:latin typeface="Arial"/>
                  <a:sym typeface="Arial"/>
                </a:rPr>
                <a:t>Commission Action</a:t>
              </a:r>
            </a:p>
            <a:p>
              <a:pPr algn="ctr" defTabSz="833438">
                <a:lnSpc>
                  <a:spcPct val="90000"/>
                </a:lnSpc>
                <a:spcBef>
                  <a:spcPct val="0"/>
                </a:spcBef>
                <a:spcAft>
                  <a:spcPct val="35000"/>
                </a:spcAft>
                <a:buClr>
                  <a:srgbClr val="000000"/>
                </a:buClr>
              </a:pPr>
              <a:r>
                <a:rPr lang="en-US" sz="1350" i="1" dirty="0">
                  <a:solidFill>
                    <a:srgbClr val="FFFFFF"/>
                  </a:solidFill>
                  <a:latin typeface="Arial"/>
                  <a:sym typeface="Arial"/>
                </a:rPr>
                <a:t>(Affirmation)</a:t>
              </a:r>
            </a:p>
          </p:txBody>
        </p:sp>
      </p:grpSp>
    </p:spTree>
    <p:extLst>
      <p:ext uri="{BB962C8B-B14F-4D97-AF65-F5344CB8AC3E}">
        <p14:creationId xmlns:p14="http://schemas.microsoft.com/office/powerpoint/2010/main" val="18076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44552951"/>
              </p:ext>
            </p:extLst>
          </p:nvPr>
        </p:nvGraphicFramePr>
        <p:xfrm>
          <a:off x="156303" y="1262293"/>
          <a:ext cx="8784636" cy="3094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8650" y="820341"/>
            <a:ext cx="7886700" cy="447675"/>
          </a:xfrm>
        </p:spPr>
        <p:txBody>
          <a:bodyPr>
            <a:normAutofit fontScale="90000"/>
          </a:bodyPr>
          <a:lstStyle/>
          <a:p>
            <a:pPr algn="ctr"/>
            <a:r>
              <a:rPr lang="en-US" b="1" dirty="0"/>
              <a:t>Comprehensive Peer Review</a:t>
            </a:r>
          </a:p>
        </p:txBody>
      </p:sp>
      <p:grpSp>
        <p:nvGrpSpPr>
          <p:cNvPr id="8" name="Group 7"/>
          <p:cNvGrpSpPr/>
          <p:nvPr/>
        </p:nvGrpSpPr>
        <p:grpSpPr>
          <a:xfrm>
            <a:off x="3759235" y="2183959"/>
            <a:ext cx="1619774" cy="1237637"/>
            <a:chOff x="4776574" y="1237637"/>
            <a:chExt cx="2159699" cy="1650183"/>
          </a:xfrm>
        </p:grpSpPr>
        <p:sp>
          <p:nvSpPr>
            <p:cNvPr id="9" name="Rounded Rectangle 8"/>
            <p:cNvSpPr/>
            <p:nvPr/>
          </p:nvSpPr>
          <p:spPr>
            <a:xfrm>
              <a:off x="4776574"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857129"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buClr>
                  <a:srgbClr val="000000"/>
                </a:buClr>
              </a:pPr>
              <a:r>
                <a:rPr lang="en-US" sz="1500" u="sng" dirty="0">
                  <a:solidFill>
                    <a:srgbClr val="FFFFFF"/>
                  </a:solidFill>
                  <a:latin typeface="Arial"/>
                  <a:sym typeface="Arial"/>
                </a:rPr>
                <a:t>Focused Site Visit</a:t>
              </a:r>
            </a:p>
            <a:p>
              <a:pPr algn="ctr" defTabSz="666750">
                <a:lnSpc>
                  <a:spcPct val="90000"/>
                </a:lnSpc>
                <a:spcBef>
                  <a:spcPct val="0"/>
                </a:spcBef>
                <a:spcAft>
                  <a:spcPct val="35000"/>
                </a:spcAft>
                <a:buClr>
                  <a:srgbClr val="000000"/>
                </a:buClr>
              </a:pPr>
              <a:r>
                <a:rPr lang="en-US" sz="1350" dirty="0">
                  <a:solidFill>
                    <a:srgbClr val="FFFFFF"/>
                  </a:solidFill>
                  <a:latin typeface="Arial"/>
                  <a:sym typeface="Arial"/>
                </a:rPr>
                <a:t>Core Inquires</a:t>
              </a:r>
            </a:p>
            <a:p>
              <a:pPr algn="ctr" defTabSz="666750">
                <a:lnSpc>
                  <a:spcPct val="90000"/>
                </a:lnSpc>
                <a:spcBef>
                  <a:spcPct val="0"/>
                </a:spcBef>
                <a:spcAft>
                  <a:spcPct val="35000"/>
                </a:spcAft>
                <a:buClr>
                  <a:srgbClr val="000000"/>
                </a:buClr>
              </a:pPr>
              <a:r>
                <a:rPr lang="en-US" sz="1350" dirty="0">
                  <a:solidFill>
                    <a:srgbClr val="FFFFFF"/>
                  </a:solidFill>
                  <a:latin typeface="Arial"/>
                  <a:sym typeface="Arial"/>
                </a:rPr>
                <a:t>On-Campus Site</a:t>
              </a:r>
            </a:p>
          </p:txBody>
        </p:sp>
      </p:grpSp>
      <p:grpSp>
        <p:nvGrpSpPr>
          <p:cNvPr id="11" name="Group 10"/>
          <p:cNvGrpSpPr/>
          <p:nvPr/>
        </p:nvGrpSpPr>
        <p:grpSpPr>
          <a:xfrm>
            <a:off x="5549512" y="2183959"/>
            <a:ext cx="1619774" cy="1237637"/>
            <a:chOff x="7163610" y="1237637"/>
            <a:chExt cx="2159699" cy="1650183"/>
          </a:xfrm>
        </p:grpSpPr>
        <p:sp>
          <p:nvSpPr>
            <p:cNvPr id="12" name="Rounded Rectangle 11"/>
            <p:cNvSpPr/>
            <p:nvPr/>
          </p:nvSpPr>
          <p:spPr>
            <a:xfrm>
              <a:off x="7163610"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p:cNvSpPr txBox="1"/>
            <p:nvPr/>
          </p:nvSpPr>
          <p:spPr>
            <a:xfrm>
              <a:off x="7244165"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defTabSz="933450">
                <a:lnSpc>
                  <a:spcPct val="90000"/>
                </a:lnSpc>
                <a:spcBef>
                  <a:spcPct val="0"/>
                </a:spcBef>
                <a:spcAft>
                  <a:spcPct val="35000"/>
                </a:spcAft>
                <a:buClr>
                  <a:srgbClr val="000000"/>
                </a:buClr>
              </a:pPr>
              <a:r>
                <a:rPr lang="en-US" sz="2100" dirty="0">
                  <a:solidFill>
                    <a:srgbClr val="FFFFFF"/>
                  </a:solidFill>
                  <a:latin typeface="Arial"/>
                  <a:sym typeface="Arial"/>
                </a:rPr>
                <a:t>Team Report</a:t>
              </a:r>
            </a:p>
          </p:txBody>
        </p:sp>
      </p:grpSp>
      <p:sp>
        <p:nvSpPr>
          <p:cNvPr id="7" name="Oval 6"/>
          <p:cNvSpPr/>
          <p:nvPr/>
        </p:nvSpPr>
        <p:spPr>
          <a:xfrm>
            <a:off x="3428703" y="2671386"/>
            <a:ext cx="498764" cy="366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a:solidFill>
                <a:srgbClr val="FFFFFF"/>
              </a:solidFill>
              <a:latin typeface="Arial"/>
              <a:sym typeface="Arial"/>
            </a:endParaRPr>
          </a:p>
        </p:txBody>
      </p:sp>
      <p:sp>
        <p:nvSpPr>
          <p:cNvPr id="4" name="TextBox 3"/>
          <p:cNvSpPr txBox="1"/>
          <p:nvPr/>
        </p:nvSpPr>
        <p:spPr>
          <a:xfrm>
            <a:off x="3375539" y="2685299"/>
            <a:ext cx="606234" cy="369332"/>
          </a:xfrm>
          <a:prstGeom prst="rect">
            <a:avLst/>
          </a:prstGeom>
          <a:noFill/>
        </p:spPr>
        <p:txBody>
          <a:bodyPr wrap="square" rtlCol="0">
            <a:spAutoFit/>
          </a:bodyPr>
          <a:lstStyle/>
          <a:p>
            <a:pPr algn="ctr">
              <a:buClr>
                <a:srgbClr val="000000"/>
              </a:buClr>
            </a:pPr>
            <a:r>
              <a:rPr lang="en-US" sz="900" kern="0" dirty="0">
                <a:solidFill>
                  <a:srgbClr val="FFFFFF">
                    <a:lumMod val="95000"/>
                  </a:srgbClr>
                </a:solidFill>
                <a:latin typeface="Arial"/>
                <a:cs typeface="Arial"/>
                <a:sym typeface="Arial"/>
              </a:rPr>
              <a:t>College</a:t>
            </a:r>
          </a:p>
          <a:p>
            <a:pPr algn="ctr">
              <a:buClr>
                <a:srgbClr val="000000"/>
              </a:buClr>
            </a:pPr>
            <a:r>
              <a:rPr lang="en-US" sz="900" kern="0" dirty="0">
                <a:solidFill>
                  <a:srgbClr val="FFFFFF">
                    <a:lumMod val="95000"/>
                  </a:srgbClr>
                </a:solidFill>
                <a:latin typeface="Arial"/>
                <a:cs typeface="Arial"/>
                <a:sym typeface="Arial"/>
              </a:rPr>
              <a:t>Prep</a:t>
            </a:r>
          </a:p>
        </p:txBody>
      </p:sp>
      <p:grpSp>
        <p:nvGrpSpPr>
          <p:cNvPr id="16" name="Group 15"/>
          <p:cNvGrpSpPr/>
          <p:nvPr/>
        </p:nvGrpSpPr>
        <p:grpSpPr>
          <a:xfrm>
            <a:off x="7309000" y="2171141"/>
            <a:ext cx="1619774" cy="1237637"/>
            <a:chOff x="9550646" y="1237637"/>
            <a:chExt cx="2159699" cy="1650183"/>
          </a:xfrm>
        </p:grpSpPr>
        <p:sp>
          <p:nvSpPr>
            <p:cNvPr id="17" name="Rounded Rectangle 16"/>
            <p:cNvSpPr/>
            <p:nvPr/>
          </p:nvSpPr>
          <p:spPr>
            <a:xfrm>
              <a:off x="9550646"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txBox="1"/>
            <p:nvPr/>
          </p:nvSpPr>
          <p:spPr>
            <a:xfrm>
              <a:off x="9631201"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buClr>
                  <a:srgbClr val="000000"/>
                </a:buClr>
              </a:pPr>
              <a:r>
                <a:rPr lang="en-US" sz="1875" dirty="0">
                  <a:solidFill>
                    <a:srgbClr val="FFFFFF"/>
                  </a:solidFill>
                  <a:latin typeface="Arial"/>
                  <a:sym typeface="Arial"/>
                </a:rPr>
                <a:t>Commission Action</a:t>
              </a:r>
            </a:p>
            <a:p>
              <a:pPr algn="ctr" defTabSz="833438">
                <a:lnSpc>
                  <a:spcPct val="90000"/>
                </a:lnSpc>
                <a:spcBef>
                  <a:spcPct val="0"/>
                </a:spcBef>
                <a:spcAft>
                  <a:spcPct val="35000"/>
                </a:spcAft>
                <a:buClr>
                  <a:srgbClr val="000000"/>
                </a:buClr>
              </a:pPr>
              <a:r>
                <a:rPr lang="en-US" sz="1350" i="1" dirty="0">
                  <a:solidFill>
                    <a:srgbClr val="FFFFFF"/>
                  </a:solidFill>
                  <a:latin typeface="Arial"/>
                  <a:sym typeface="Arial"/>
                </a:rPr>
                <a:t>(Affirmation)</a:t>
              </a:r>
            </a:p>
          </p:txBody>
        </p:sp>
      </p:grpSp>
      <p:sp>
        <p:nvSpPr>
          <p:cNvPr id="19" name="Up Arrow 18"/>
          <p:cNvSpPr/>
          <p:nvPr/>
        </p:nvSpPr>
        <p:spPr>
          <a:xfrm>
            <a:off x="-35483" y="3522517"/>
            <a:ext cx="1811518" cy="837011"/>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ISER</a:t>
            </a:r>
          </a:p>
          <a:p>
            <a:pPr algn="ctr"/>
            <a:r>
              <a:rPr lang="en-US" dirty="0"/>
              <a:t>Due</a:t>
            </a:r>
          </a:p>
          <a:p>
            <a:pPr algn="ctr"/>
            <a:r>
              <a:rPr lang="en-US" dirty="0"/>
              <a:t>12/15/24</a:t>
            </a:r>
          </a:p>
        </p:txBody>
      </p:sp>
      <p:sp>
        <p:nvSpPr>
          <p:cNvPr id="20" name="Up Arrow 19"/>
          <p:cNvSpPr/>
          <p:nvPr/>
        </p:nvSpPr>
        <p:spPr>
          <a:xfrm>
            <a:off x="1892568" y="3525740"/>
            <a:ext cx="1505271" cy="837011"/>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Spring</a:t>
            </a:r>
          </a:p>
          <a:p>
            <a:pPr algn="ctr"/>
            <a:r>
              <a:rPr lang="en-US" dirty="0"/>
              <a:t>2025</a:t>
            </a:r>
          </a:p>
        </p:txBody>
      </p:sp>
      <p:sp>
        <p:nvSpPr>
          <p:cNvPr id="21" name="Up Arrow 20"/>
          <p:cNvSpPr/>
          <p:nvPr/>
        </p:nvSpPr>
        <p:spPr>
          <a:xfrm>
            <a:off x="3819662" y="3525416"/>
            <a:ext cx="1482494" cy="837011"/>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Fall</a:t>
            </a:r>
          </a:p>
          <a:p>
            <a:pPr algn="ctr"/>
            <a:r>
              <a:rPr lang="en-US" dirty="0"/>
              <a:t>2025</a:t>
            </a:r>
          </a:p>
        </p:txBody>
      </p:sp>
      <p:sp>
        <p:nvSpPr>
          <p:cNvPr id="22" name="Up Arrow 21"/>
          <p:cNvSpPr/>
          <p:nvPr/>
        </p:nvSpPr>
        <p:spPr>
          <a:xfrm>
            <a:off x="7199393" y="3519376"/>
            <a:ext cx="1811518" cy="837011"/>
          </a:xfrm>
          <a:prstGeom prs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January</a:t>
            </a:r>
          </a:p>
          <a:p>
            <a:pPr algn="ctr"/>
            <a:r>
              <a:rPr lang="en-US" dirty="0"/>
              <a:t>2026</a:t>
            </a:r>
          </a:p>
        </p:txBody>
      </p:sp>
      <p:sp>
        <p:nvSpPr>
          <p:cNvPr id="5" name="Flowchart: Extract 4"/>
          <p:cNvSpPr/>
          <p:nvPr/>
        </p:nvSpPr>
        <p:spPr>
          <a:xfrm>
            <a:off x="3382240" y="3023753"/>
            <a:ext cx="592282" cy="721415"/>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050" kern="0">
              <a:solidFill>
                <a:srgbClr val="FFFFFF"/>
              </a:solidFill>
              <a:latin typeface="Arial"/>
              <a:sym typeface="Arial"/>
            </a:endParaRPr>
          </a:p>
        </p:txBody>
      </p:sp>
    </p:spTree>
    <p:extLst>
      <p:ext uri="{BB962C8B-B14F-4D97-AF65-F5344CB8AC3E}">
        <p14:creationId xmlns:p14="http://schemas.microsoft.com/office/powerpoint/2010/main" val="135385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Calibri" panose="020F0502020204030204" pitchFamily="34" charset="0"/>
                <a:cs typeface="Calibri" panose="020F0502020204030204" pitchFamily="34" charset="0"/>
              </a:rPr>
              <a:t>Expectations</a:t>
            </a:r>
            <a:r>
              <a:rPr lang="en-US" b="1" dirty="0">
                <a:latin typeface="Calibri" panose="020F0502020204030204" pitchFamily="34" charset="0"/>
                <a:cs typeface="Calibri" panose="020F0502020204030204" pitchFamily="34" charset="0"/>
              </a:rPr>
              <a:t> of Peer Reviewers</a:t>
            </a:r>
          </a:p>
        </p:txBody>
      </p:sp>
      <p:sp>
        <p:nvSpPr>
          <p:cNvPr id="3" name="Content Placeholder 2"/>
          <p:cNvSpPr>
            <a:spLocks noGrp="1"/>
          </p:cNvSpPr>
          <p:nvPr>
            <p:ph idx="1"/>
          </p:nvPr>
        </p:nvSpPr>
        <p:spPr>
          <a:xfrm>
            <a:off x="478465" y="1369219"/>
            <a:ext cx="8240234" cy="3263504"/>
          </a:xfrm>
        </p:spPr>
        <p:txBody>
          <a:bodyPr>
            <a:normAutofit fontScale="92500" lnSpcReduction="10000"/>
          </a:bodyPr>
          <a:lstStyle/>
          <a:p>
            <a:pPr>
              <a:buSzPct val="100000"/>
            </a:pPr>
            <a:r>
              <a:rPr lang="en-US" sz="2400" dirty="0"/>
              <a:t>Seek to </a:t>
            </a:r>
            <a:r>
              <a:rPr lang="en-US" sz="2400" b="1" i="1" dirty="0">
                <a:solidFill>
                  <a:srgbClr val="C00000"/>
                </a:solidFill>
              </a:rPr>
              <a:t>understand</a:t>
            </a:r>
          </a:p>
          <a:p>
            <a:pPr>
              <a:buSzPct val="100000"/>
            </a:pPr>
            <a:r>
              <a:rPr lang="en-US" sz="2400" dirty="0"/>
              <a:t>Seeking to understand </a:t>
            </a:r>
            <a:r>
              <a:rPr lang="en-US" sz="2400" b="1" i="1" dirty="0">
                <a:solidFill>
                  <a:srgbClr val="C00000"/>
                </a:solidFill>
              </a:rPr>
              <a:t>starts with the ISER</a:t>
            </a:r>
          </a:p>
          <a:p>
            <a:pPr>
              <a:buSzPct val="100000"/>
            </a:pPr>
            <a:r>
              <a:rPr lang="en-US" sz="2400" dirty="0"/>
              <a:t>Practice </a:t>
            </a:r>
            <a:r>
              <a:rPr lang="en-US" sz="2400" b="1" i="1" dirty="0">
                <a:solidFill>
                  <a:srgbClr val="C00000"/>
                </a:solidFill>
              </a:rPr>
              <a:t>appreciative inquiry</a:t>
            </a:r>
            <a:r>
              <a:rPr lang="en-US" sz="2400" b="1" i="1" dirty="0"/>
              <a:t> </a:t>
            </a:r>
            <a:r>
              <a:rPr lang="en-US" sz="2400" dirty="0"/>
              <a:t>on site</a:t>
            </a:r>
          </a:p>
          <a:p>
            <a:pPr>
              <a:buSzPct val="100000"/>
            </a:pPr>
            <a:r>
              <a:rPr lang="en-US" sz="2400" b="1" i="1" dirty="0">
                <a:solidFill>
                  <a:srgbClr val="C00000"/>
                </a:solidFill>
              </a:rPr>
              <a:t>Alignment</a:t>
            </a:r>
            <a:r>
              <a:rPr lang="en-US" sz="2400" i="1" dirty="0"/>
              <a:t> </a:t>
            </a:r>
            <a:r>
              <a:rPr lang="en-US" sz="2400" dirty="0"/>
              <a:t>with Standards rather than hunting for deficiencies</a:t>
            </a:r>
            <a:endParaRPr lang="en-US" sz="2400" i="1" dirty="0"/>
          </a:p>
          <a:p>
            <a:pPr>
              <a:buSzPct val="100000"/>
            </a:pPr>
            <a:r>
              <a:rPr lang="en-US" sz="2400" dirty="0"/>
              <a:t>Validation and </a:t>
            </a:r>
            <a:r>
              <a:rPr lang="en-US" sz="2400" b="1" i="1" dirty="0"/>
              <a:t>affirmation</a:t>
            </a:r>
            <a:r>
              <a:rPr lang="en-US" sz="2400" dirty="0"/>
              <a:t> </a:t>
            </a:r>
          </a:p>
          <a:p>
            <a:pPr>
              <a:buSzPct val="100000"/>
            </a:pPr>
            <a:r>
              <a:rPr lang="en-US" sz="2400" b="1" i="1" dirty="0">
                <a:solidFill>
                  <a:srgbClr val="C00000"/>
                </a:solidFill>
              </a:rPr>
              <a:t>Goal</a:t>
            </a:r>
            <a:r>
              <a:rPr lang="en-US" sz="2400" dirty="0"/>
              <a:t>: assist college with improving educational quality and student learning</a:t>
            </a:r>
          </a:p>
          <a:p>
            <a:pPr>
              <a:buSzPct val="100000"/>
            </a:pPr>
            <a:r>
              <a:rPr lang="en-US" sz="2400" dirty="0"/>
              <a:t>Outcome: </a:t>
            </a:r>
            <a:r>
              <a:rPr lang="en-US" sz="2400" b="1" i="1" dirty="0">
                <a:solidFill>
                  <a:srgbClr val="C00000"/>
                </a:solidFill>
              </a:rPr>
              <a:t>team report</a:t>
            </a:r>
            <a:r>
              <a:rPr lang="en-US" sz="2400" dirty="0"/>
              <a:t> – help college improve and celebrate good </a:t>
            </a:r>
            <a:br>
              <a:rPr lang="en-US" sz="2400" dirty="0"/>
            </a:br>
            <a:r>
              <a:rPr lang="en-US" sz="2400" dirty="0"/>
              <a:t>                                             practice</a:t>
            </a:r>
          </a:p>
          <a:p>
            <a:pPr marL="0" indent="0">
              <a:buNone/>
            </a:pPr>
            <a:endParaRPr lang="en-US" sz="1800" dirty="0"/>
          </a:p>
        </p:txBody>
      </p:sp>
      <p:sp>
        <p:nvSpPr>
          <p:cNvPr id="4" name="TextBox 3"/>
          <p:cNvSpPr txBox="1"/>
          <p:nvPr/>
        </p:nvSpPr>
        <p:spPr>
          <a:xfrm>
            <a:off x="2934586" y="4564648"/>
            <a:ext cx="6037965" cy="338554"/>
          </a:xfrm>
          <a:prstGeom prst="homePlate">
            <a:avLst>
              <a:gd name="adj" fmla="val 73455"/>
            </a:avLst>
          </a:prstGeom>
          <a:solidFill>
            <a:srgbClr val="B4CCD6"/>
          </a:solidFill>
        </p:spPr>
        <p:txBody>
          <a:bodyPr wrap="square" rtlCol="0">
            <a:spAutoFit/>
          </a:bodyPr>
          <a:lstStyle/>
          <a:p>
            <a:r>
              <a:rPr lang="en-US" sz="1600" b="1" i="1" dirty="0"/>
              <a:t>Excerpted from Guide for Peer Review Team Members, Fall 2021</a:t>
            </a:r>
          </a:p>
        </p:txBody>
      </p:sp>
    </p:spTree>
    <p:extLst>
      <p:ext uri="{BB962C8B-B14F-4D97-AF65-F5344CB8AC3E}">
        <p14:creationId xmlns:p14="http://schemas.microsoft.com/office/powerpoint/2010/main" val="98791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82460" y="3485457"/>
            <a:ext cx="8532870" cy="447675"/>
          </a:xfrm>
          <a:prstGeom prst="rect">
            <a:avLst/>
          </a:prstGeom>
          <a:noFill/>
          <a:ln>
            <a:noFill/>
          </a:ln>
        </p:spPr>
        <p:txBody>
          <a:bodyPr spcFirstLastPara="1" vert="horz" wrap="square" lIns="68569" tIns="34275" rIns="68569" bIns="34275" rtlCol="0" anchor="ctr" anchorCtr="0">
            <a:noAutofit/>
          </a:bodyPr>
          <a:lstStyle/>
          <a:p>
            <a:pPr algn="ctr">
              <a:spcBef>
                <a:spcPts val="0"/>
              </a:spcBef>
              <a:buClr>
                <a:schemeClr val="dk1"/>
              </a:buClr>
              <a:buSzPts val="3959"/>
            </a:pPr>
            <a:r>
              <a:rPr lang="en-US" sz="3000" b="1" dirty="0"/>
              <a:t>    Outcomes     |      Innovations     |    Improvements</a:t>
            </a:r>
            <a:endParaRPr sz="3000" b="1" dirty="0"/>
          </a:p>
        </p:txBody>
      </p:sp>
      <p:pic>
        <p:nvPicPr>
          <p:cNvPr id="2" name="Picture 2" descr="Complex systems thinking explained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018" t="7192" r="10265" b="9556"/>
          <a:stretch/>
        </p:blipFill>
        <p:spPr bwMode="auto">
          <a:xfrm>
            <a:off x="382461" y="1707492"/>
            <a:ext cx="2875936" cy="1732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UX Designers Can Innovate - Usability Geek"/>
          <p:cNvPicPr>
            <a:picLocks noChangeAspect="1" noChangeArrowheads="1"/>
          </p:cNvPicPr>
          <p:nvPr/>
        </p:nvPicPr>
        <p:blipFill rotWithShape="1">
          <a:blip r:embed="rId4">
            <a:extLst>
              <a:ext uri="{28A0092B-C50C-407E-A947-70E740481C1C}">
                <a14:useLocalDpi xmlns:a14="http://schemas.microsoft.com/office/drawing/2010/main" val="0"/>
              </a:ext>
            </a:extLst>
          </a:blip>
          <a:srcRect l="2264" t="5058" r="6845" b="4402"/>
          <a:stretch/>
        </p:blipFill>
        <p:spPr bwMode="auto">
          <a:xfrm>
            <a:off x="3258396" y="1707493"/>
            <a:ext cx="2868561" cy="17329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vesting in success of international students: Understanding needs and  behaviors of diverse segments | Dr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958" y="1707494"/>
            <a:ext cx="2788373" cy="1732935"/>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47;p28"/>
          <p:cNvSpPr txBox="1">
            <a:spLocks/>
          </p:cNvSpPr>
          <p:nvPr/>
        </p:nvSpPr>
        <p:spPr>
          <a:xfrm>
            <a:off x="306260" y="755333"/>
            <a:ext cx="8532870" cy="447675"/>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959"/>
            </a:pPr>
            <a:r>
              <a:rPr lang="en-US" sz="3000" b="1" dirty="0"/>
              <a:t>Institutional/Systems Based Review</a:t>
            </a:r>
          </a:p>
        </p:txBody>
      </p:sp>
    </p:spTree>
    <p:extLst>
      <p:ext uri="{BB962C8B-B14F-4D97-AF65-F5344CB8AC3E}">
        <p14:creationId xmlns:p14="http://schemas.microsoft.com/office/powerpoint/2010/main" val="3410620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inters for Writing Book Discussion Questions - Zoe M. McCar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568" y="2741447"/>
            <a:ext cx="3770346" cy="1496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b="1" dirty="0"/>
              <a:t>Discussion</a:t>
            </a:r>
          </a:p>
        </p:txBody>
      </p:sp>
      <p:sp>
        <p:nvSpPr>
          <p:cNvPr id="3" name="Content Placeholder 2"/>
          <p:cNvSpPr>
            <a:spLocks noGrp="1"/>
          </p:cNvSpPr>
          <p:nvPr>
            <p:ph idx="1"/>
          </p:nvPr>
        </p:nvSpPr>
        <p:spPr>
          <a:xfrm>
            <a:off x="628650" y="1605516"/>
            <a:ext cx="8010525" cy="2839720"/>
          </a:xfrm>
        </p:spPr>
        <p:txBody>
          <a:bodyPr/>
          <a:lstStyle/>
          <a:p>
            <a:r>
              <a:rPr lang="en-US" dirty="0"/>
              <a:t>What concerns or questions do you have about accreditation, ISER development, the review process, etc.?</a:t>
            </a:r>
          </a:p>
        </p:txBody>
      </p:sp>
    </p:spTree>
    <p:extLst>
      <p:ext uri="{BB962C8B-B14F-4D97-AF65-F5344CB8AC3E}">
        <p14:creationId xmlns:p14="http://schemas.microsoft.com/office/powerpoint/2010/main" val="1754393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mt="26000"/>
          </a:blip>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1282336"/>
            <a:ext cx="7886700" cy="3387318"/>
          </a:xfrm>
        </p:spPr>
        <p:txBody>
          <a:bodyPr anchor="ctr">
            <a:normAutofit/>
          </a:bodyPr>
          <a:lstStyle/>
          <a:p>
            <a:pPr algn="ctr"/>
            <a:r>
              <a:rPr lang="en-US" sz="4000" b="1" dirty="0">
                <a:latin typeface="+mn-lt"/>
              </a:rPr>
              <a:t>Part Two:</a:t>
            </a:r>
            <a:br>
              <a:rPr lang="en-US" sz="4000" b="1" dirty="0">
                <a:latin typeface="+mn-lt"/>
              </a:rPr>
            </a:br>
            <a:r>
              <a:rPr lang="en-US" sz="4000" b="1" dirty="0">
                <a:latin typeface="+mn-lt"/>
              </a:rPr>
              <a:t>Nuts and Bolts of ISER Development</a:t>
            </a:r>
          </a:p>
        </p:txBody>
      </p:sp>
    </p:spTree>
    <p:extLst>
      <p:ext uri="{BB962C8B-B14F-4D97-AF65-F5344CB8AC3E}">
        <p14:creationId xmlns:p14="http://schemas.microsoft.com/office/powerpoint/2010/main" val="2516080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Major Steps: Institutional Self Evaluation Process</a:t>
            </a:r>
          </a:p>
        </p:txBody>
      </p:sp>
      <p:sp>
        <p:nvSpPr>
          <p:cNvPr id="3" name="Content Placeholder 2"/>
          <p:cNvSpPr>
            <a:spLocks noGrp="1"/>
          </p:cNvSpPr>
          <p:nvPr>
            <p:ph sz="half" idx="1"/>
          </p:nvPr>
        </p:nvSpPr>
        <p:spPr/>
        <p:txBody>
          <a:bodyPr>
            <a:normAutofit lnSpcReduction="10000"/>
          </a:bodyPr>
          <a:lstStyle/>
          <a:p>
            <a:pPr marL="0" indent="0">
              <a:buNone/>
            </a:pPr>
            <a:r>
              <a:rPr lang="en-US" dirty="0"/>
              <a:t>Possible Steps of the Process:</a:t>
            </a:r>
          </a:p>
          <a:p>
            <a:pPr marL="513929" indent="-513929">
              <a:buFont typeface="+mj-lt"/>
              <a:buAutoNum type="arabicPeriod"/>
            </a:pPr>
            <a:r>
              <a:rPr lang="en-US" dirty="0"/>
              <a:t>Determine leaders</a:t>
            </a:r>
          </a:p>
          <a:p>
            <a:pPr marL="513929" indent="-513929">
              <a:buFont typeface="+mj-lt"/>
              <a:buAutoNum type="arabicPeriod"/>
            </a:pPr>
            <a:r>
              <a:rPr lang="en-US" dirty="0"/>
              <a:t>Plan backward</a:t>
            </a:r>
          </a:p>
          <a:p>
            <a:pPr marL="513929" indent="-513929">
              <a:buFont typeface="+mj-lt"/>
              <a:buAutoNum type="arabicPeriod"/>
            </a:pPr>
            <a:r>
              <a:rPr lang="en-US" dirty="0"/>
              <a:t>Invite others</a:t>
            </a:r>
          </a:p>
          <a:p>
            <a:pPr marL="513929" indent="-513929">
              <a:buFont typeface="+mj-lt"/>
              <a:buAutoNum type="arabicPeriod"/>
            </a:pPr>
            <a:r>
              <a:rPr lang="en-US" dirty="0"/>
              <a:t>Interpret Standards</a:t>
            </a:r>
            <a:br>
              <a:rPr lang="en-US" dirty="0"/>
            </a:br>
            <a:r>
              <a:rPr lang="en-US" dirty="0"/>
              <a:t>(assign teams)</a:t>
            </a:r>
          </a:p>
          <a:p>
            <a:pPr marL="513929" indent="-513929">
              <a:buFont typeface="+mj-lt"/>
              <a:buAutoNum type="arabicPeriod"/>
            </a:pPr>
            <a:r>
              <a:rPr lang="en-US" dirty="0"/>
              <a:t>Gather evidence &amp; make needed changes</a:t>
            </a:r>
          </a:p>
          <a:p>
            <a:pPr marL="513929" indent="-513929">
              <a:buFont typeface="+mj-lt"/>
              <a:buAutoNum type="arabicPeriod"/>
            </a:pPr>
            <a:r>
              <a:rPr lang="en-US" dirty="0"/>
              <a:t>Draft sections</a:t>
            </a:r>
          </a:p>
          <a:p>
            <a:endParaRPr lang="en-US" dirty="0"/>
          </a:p>
          <a:p>
            <a:endParaRPr lang="en-US" dirty="0"/>
          </a:p>
        </p:txBody>
      </p:sp>
      <p:sp>
        <p:nvSpPr>
          <p:cNvPr id="4" name="Content Placeholder 3"/>
          <p:cNvSpPr>
            <a:spLocks noGrp="1"/>
          </p:cNvSpPr>
          <p:nvPr>
            <p:ph sz="half" idx="2"/>
          </p:nvPr>
        </p:nvSpPr>
        <p:spPr>
          <a:xfrm>
            <a:off x="4629150" y="1369219"/>
            <a:ext cx="3886200" cy="3560228"/>
          </a:xfrm>
        </p:spPr>
        <p:txBody>
          <a:bodyPr>
            <a:normAutofit lnSpcReduction="10000"/>
          </a:bodyPr>
          <a:lstStyle/>
          <a:p>
            <a:pPr marL="456782" indent="-456782">
              <a:buFont typeface="+mj-lt"/>
              <a:buAutoNum type="arabicPeriod" startAt="6"/>
            </a:pPr>
            <a:endParaRPr lang="en-US" dirty="0"/>
          </a:p>
          <a:p>
            <a:pPr marL="513929" indent="-513929">
              <a:buFont typeface="+mj-lt"/>
              <a:buAutoNum type="arabicPeriod" startAt="8"/>
            </a:pPr>
            <a:r>
              <a:rPr lang="en-US" dirty="0"/>
              <a:t>Compile the report</a:t>
            </a:r>
          </a:p>
          <a:p>
            <a:pPr marL="513929" indent="-513929">
              <a:buFont typeface="+mj-lt"/>
              <a:buAutoNum type="arabicPeriod" startAt="8"/>
            </a:pPr>
            <a:r>
              <a:rPr lang="en-US" dirty="0"/>
              <a:t>Share with constituencies/</a:t>
            </a:r>
            <a:br>
              <a:rPr lang="en-US" dirty="0"/>
            </a:br>
            <a:r>
              <a:rPr lang="en-US" dirty="0"/>
              <a:t>Review and revise the report</a:t>
            </a:r>
          </a:p>
          <a:p>
            <a:pPr marL="513929" indent="-513929">
              <a:buFont typeface="+mj-lt"/>
              <a:buAutoNum type="arabicPeriod" startAt="8"/>
            </a:pPr>
            <a:r>
              <a:rPr lang="en-US" dirty="0"/>
              <a:t>Share again, if needed</a:t>
            </a:r>
          </a:p>
          <a:p>
            <a:pPr marL="513929" indent="-513929">
              <a:buFont typeface="+mj-lt"/>
              <a:buAutoNum type="arabicPeriod" startAt="8"/>
            </a:pPr>
            <a:r>
              <a:rPr lang="en-US" dirty="0"/>
              <a:t>Edit and finalize the report</a:t>
            </a:r>
          </a:p>
          <a:p>
            <a:pPr marL="513929" indent="-513929">
              <a:buFont typeface="+mj-lt"/>
              <a:buAutoNum type="arabicPeriod" startAt="8"/>
            </a:pPr>
            <a:r>
              <a:rPr lang="en-US" dirty="0"/>
              <a:t>Get Board approval</a:t>
            </a:r>
          </a:p>
          <a:p>
            <a:pPr marL="513929" indent="-513929">
              <a:buFont typeface="+mj-lt"/>
              <a:buAutoNum type="arabicPeriod" startAt="8"/>
            </a:pPr>
            <a:r>
              <a:rPr lang="en-US" dirty="0"/>
              <a:t>Submit</a:t>
            </a:r>
          </a:p>
          <a:p>
            <a:pPr marL="513929" indent="-513929">
              <a:buFont typeface="+mj-lt"/>
              <a:buAutoNum type="arabicPeriod" startAt="8"/>
            </a:pPr>
            <a:r>
              <a:rPr lang="en-US" dirty="0"/>
              <a:t>Prepare for the review</a:t>
            </a:r>
          </a:p>
        </p:txBody>
      </p:sp>
      <p:pic>
        <p:nvPicPr>
          <p:cNvPr id="6" name="Picture 5"/>
          <p:cNvPicPr>
            <a:picLocks noChangeAspect="1"/>
          </p:cNvPicPr>
          <p:nvPr/>
        </p:nvPicPr>
        <p:blipFill>
          <a:blip r:embed="rId3"/>
          <a:stretch>
            <a:fillRect/>
          </a:stretch>
        </p:blipFill>
        <p:spPr>
          <a:xfrm rot="20408598">
            <a:off x="206973" y="2523331"/>
            <a:ext cx="420661" cy="571550"/>
          </a:xfrm>
          <a:prstGeom prst="rect">
            <a:avLst/>
          </a:prstGeom>
        </p:spPr>
      </p:pic>
    </p:spTree>
    <p:extLst>
      <p:ext uri="{BB962C8B-B14F-4D97-AF65-F5344CB8AC3E}">
        <p14:creationId xmlns:p14="http://schemas.microsoft.com/office/powerpoint/2010/main" val="68399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Learning Outcomes</a:t>
            </a:r>
          </a:p>
        </p:txBody>
      </p:sp>
      <p:sp>
        <p:nvSpPr>
          <p:cNvPr id="3" name="Content Placeholder 2"/>
          <p:cNvSpPr>
            <a:spLocks noGrp="1"/>
          </p:cNvSpPr>
          <p:nvPr>
            <p:ph idx="1"/>
          </p:nvPr>
        </p:nvSpPr>
        <p:spPr>
          <a:xfrm>
            <a:off x="628650" y="1648047"/>
            <a:ext cx="7886700" cy="3133532"/>
          </a:xfrm>
        </p:spPr>
        <p:txBody>
          <a:bodyPr>
            <a:normAutofit/>
          </a:bodyPr>
          <a:lstStyle/>
          <a:p>
            <a:r>
              <a:rPr lang="en-US" sz="2400" dirty="0">
                <a:solidFill>
                  <a:srgbClr val="FF0000"/>
                </a:solidFill>
              </a:rPr>
              <a:t>Understand </a:t>
            </a:r>
            <a:r>
              <a:rPr lang="en-US" sz="2400" dirty="0"/>
              <a:t>the importance and purpose of accreditation</a:t>
            </a:r>
          </a:p>
          <a:p>
            <a:r>
              <a:rPr lang="en-US" sz="2400" dirty="0">
                <a:solidFill>
                  <a:srgbClr val="FF0000"/>
                </a:solidFill>
              </a:rPr>
              <a:t>Interpret </a:t>
            </a:r>
            <a:r>
              <a:rPr lang="en-US" sz="2400" dirty="0"/>
              <a:t>Standards and </a:t>
            </a:r>
            <a:r>
              <a:rPr lang="en-US" sz="2400" dirty="0">
                <a:solidFill>
                  <a:srgbClr val="FF0000"/>
                </a:solidFill>
              </a:rPr>
              <a:t>apply </a:t>
            </a:r>
            <a:r>
              <a:rPr lang="en-US" sz="2400" dirty="0"/>
              <a:t>them to your College/District policies and practices</a:t>
            </a:r>
          </a:p>
          <a:p>
            <a:r>
              <a:rPr lang="en-US" sz="2400" dirty="0">
                <a:solidFill>
                  <a:srgbClr val="FF0000"/>
                </a:solidFill>
              </a:rPr>
              <a:t>Engage </a:t>
            </a:r>
            <a:r>
              <a:rPr lang="en-US" sz="2400" dirty="0"/>
              <a:t>in the self-evaluation process to </a:t>
            </a:r>
            <a:r>
              <a:rPr lang="en-US" sz="2400" dirty="0">
                <a:solidFill>
                  <a:srgbClr val="FF0000"/>
                </a:solidFill>
              </a:rPr>
              <a:t>document </a:t>
            </a:r>
            <a:r>
              <a:rPr lang="en-US" sz="2400" dirty="0"/>
              <a:t>and </a:t>
            </a:r>
            <a:r>
              <a:rPr lang="en-US" sz="2400" dirty="0">
                <a:solidFill>
                  <a:srgbClr val="FF0000"/>
                </a:solidFill>
              </a:rPr>
              <a:t>establish</a:t>
            </a:r>
            <a:r>
              <a:rPr lang="en-US" sz="2400" dirty="0"/>
              <a:t> goals for continuous improvement</a:t>
            </a:r>
          </a:p>
          <a:p>
            <a:r>
              <a:rPr lang="en-US" sz="2400" dirty="0">
                <a:solidFill>
                  <a:srgbClr val="FF0000"/>
                </a:solidFill>
              </a:rPr>
              <a:t>Write</a:t>
            </a:r>
            <a:r>
              <a:rPr lang="en-US" sz="2400" dirty="0"/>
              <a:t> a concise, clear, and evidence-based ISER</a:t>
            </a:r>
          </a:p>
        </p:txBody>
      </p:sp>
    </p:spTree>
    <p:extLst>
      <p:ext uri="{BB962C8B-B14F-4D97-AF65-F5344CB8AC3E}">
        <p14:creationId xmlns:p14="http://schemas.microsoft.com/office/powerpoint/2010/main" val="118226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a:xfrm>
            <a:off x="628650" y="1539340"/>
            <a:ext cx="7886700" cy="3263504"/>
          </a:xfrm>
        </p:spPr>
        <p:txBody>
          <a:bodyPr/>
          <a:lstStyle/>
          <a:p>
            <a:pPr marL="0" indent="0">
              <a:buNone/>
            </a:pPr>
            <a:r>
              <a:rPr lang="en-US" b="1" dirty="0"/>
              <a:t>Step 1: Use Standard Area as your lens</a:t>
            </a:r>
          </a:p>
          <a:p>
            <a:pPr marL="0" indent="0">
              <a:buNone/>
            </a:pPr>
            <a:endParaRPr lang="en-US" dirty="0"/>
          </a:p>
          <a:p>
            <a:pPr marL="0" indent="0">
              <a:buNone/>
            </a:pPr>
            <a:r>
              <a:rPr lang="en-US" b="1" dirty="0"/>
              <a:t>For Example:   Standard II.A.1</a:t>
            </a:r>
          </a:p>
          <a:p>
            <a:pPr lvl="1"/>
            <a:r>
              <a:rPr lang="en-US" sz="2400" dirty="0"/>
              <a:t>Standard II = Student Learning Programs and Services</a:t>
            </a:r>
          </a:p>
          <a:p>
            <a:pPr lvl="1"/>
            <a:r>
              <a:rPr lang="en-US" sz="2400" dirty="0"/>
              <a:t>Standard II.A = Instructional Programs</a:t>
            </a:r>
          </a:p>
          <a:p>
            <a:pPr marL="1600160" indent="-1600160">
              <a:buNone/>
            </a:pPr>
            <a:endParaRPr lang="en-US" dirty="0"/>
          </a:p>
        </p:txBody>
      </p:sp>
    </p:spTree>
    <p:extLst>
      <p:ext uri="{BB962C8B-B14F-4D97-AF65-F5344CB8AC3E}">
        <p14:creationId xmlns:p14="http://schemas.microsoft.com/office/powerpoint/2010/main" val="18506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914400" indent="-1371566">
              <a:buNone/>
            </a:pPr>
            <a:r>
              <a:rPr lang="en-US" b="1" dirty="0"/>
              <a:t>Step 2: 	Isolate the basic components of the standard</a:t>
            </a:r>
            <a:br>
              <a:rPr lang="en-US" b="1" dirty="0"/>
            </a:br>
            <a:r>
              <a:rPr lang="en-US" b="1" dirty="0"/>
              <a:t>(i.e., subject, verb)</a:t>
            </a:r>
            <a:br>
              <a:rPr lang="en-US" b="1" dirty="0"/>
            </a:br>
            <a:endParaRPr lang="en-US" dirty="0"/>
          </a:p>
          <a:p>
            <a:pPr marL="0" indent="0">
              <a:buNone/>
            </a:pPr>
            <a:r>
              <a:rPr lang="en-US" b="1" dirty="0"/>
              <a:t>Standard II.A.1</a:t>
            </a:r>
            <a:r>
              <a:rPr lang="en-US" dirty="0"/>
              <a:t>: </a:t>
            </a:r>
          </a:p>
          <a:p>
            <a:pPr marL="0" indent="0">
              <a:buNone/>
            </a:pPr>
            <a:r>
              <a:rPr lang="en-US" dirty="0"/>
              <a:t>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426846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914400" indent="-1371566">
              <a:buNone/>
            </a:pPr>
            <a:r>
              <a:rPr lang="en-US" b="1" dirty="0"/>
              <a:t>Step 2: 	Isolate the basic components of the standard</a:t>
            </a:r>
            <a:br>
              <a:rPr lang="en-US" b="1" dirty="0"/>
            </a:br>
            <a:r>
              <a:rPr lang="en-US" b="1" dirty="0"/>
              <a:t>(i.e., subject, verb)</a:t>
            </a:r>
            <a:br>
              <a:rPr lang="en-US" b="1" dirty="0"/>
            </a:br>
            <a:endParaRPr lang="en-US" dirty="0"/>
          </a:p>
          <a:p>
            <a:pPr marL="0" indent="0">
              <a:buNone/>
            </a:pPr>
            <a:r>
              <a:rPr lang="en-US" b="1" dirty="0"/>
              <a:t>Standard II.A.1</a:t>
            </a:r>
            <a:r>
              <a:rPr lang="en-US" dirty="0"/>
              <a:t>: </a:t>
            </a:r>
          </a:p>
          <a:p>
            <a:pPr marL="0" indent="0">
              <a:buNone/>
            </a:pPr>
            <a:r>
              <a:rPr lang="en-US" dirty="0"/>
              <a:t>All </a:t>
            </a:r>
            <a:r>
              <a:rPr lang="en-US" b="1" u="sng" dirty="0"/>
              <a:t>instructional programs</a:t>
            </a:r>
            <a:r>
              <a:rPr lang="en-US" dirty="0"/>
              <a:t>,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194110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914400" indent="-1371566">
              <a:buNone/>
            </a:pPr>
            <a:r>
              <a:rPr lang="en-US" b="1" dirty="0"/>
              <a:t>Step 2: 	Isolate the basic components of the standard</a:t>
            </a:r>
            <a:br>
              <a:rPr lang="en-US" b="1" dirty="0"/>
            </a:br>
            <a:r>
              <a:rPr lang="en-US" b="1" dirty="0"/>
              <a:t>(i.e., subject, verb)</a:t>
            </a:r>
            <a:br>
              <a:rPr lang="en-US" b="1" dirty="0"/>
            </a:br>
            <a:endParaRPr lang="en-US" dirty="0"/>
          </a:p>
          <a:p>
            <a:pPr marL="0" indent="0">
              <a:buNone/>
            </a:pPr>
            <a:r>
              <a:rPr lang="en-US" b="1" dirty="0"/>
              <a:t>Standard II.A.1</a:t>
            </a:r>
            <a:r>
              <a:rPr lang="en-US" dirty="0"/>
              <a:t>: </a:t>
            </a:r>
          </a:p>
          <a:p>
            <a:pPr marL="0" indent="0">
              <a:buNone/>
            </a:pPr>
            <a:r>
              <a:rPr lang="en-US" dirty="0"/>
              <a:t>All </a:t>
            </a:r>
            <a:r>
              <a:rPr lang="en-US" b="1" u="sng" dirty="0"/>
              <a:t>instructional programs</a:t>
            </a:r>
            <a:r>
              <a:rPr lang="en-US" dirty="0"/>
              <a:t>, regardless of location or means of delivery, including distance education and correspondence education, are </a:t>
            </a:r>
            <a:r>
              <a:rPr lang="en-US" b="1" u="sng" dirty="0"/>
              <a:t>offered</a:t>
            </a:r>
            <a:r>
              <a:rPr lang="en-US" dirty="0"/>
              <a:t>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2270654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914400" indent="-1371566">
              <a:buNone/>
            </a:pPr>
            <a:r>
              <a:rPr lang="en-US" b="1" dirty="0"/>
              <a:t>Step 2: 	Isolate the basic components of the standard</a:t>
            </a:r>
            <a:br>
              <a:rPr lang="en-US" b="1" dirty="0"/>
            </a:br>
            <a:r>
              <a:rPr lang="en-US" b="1" dirty="0"/>
              <a:t>(i.e., subject, verb)</a:t>
            </a:r>
            <a:br>
              <a:rPr lang="en-US" b="1" dirty="0"/>
            </a:br>
            <a:endParaRPr lang="en-US" dirty="0"/>
          </a:p>
          <a:p>
            <a:pPr marL="0" indent="0">
              <a:buNone/>
            </a:pPr>
            <a:r>
              <a:rPr lang="en-US" b="1" dirty="0"/>
              <a:t>Standard II.A.1</a:t>
            </a:r>
            <a:r>
              <a:rPr lang="en-US" dirty="0"/>
              <a:t>: </a:t>
            </a:r>
          </a:p>
          <a:p>
            <a:pPr marL="0" indent="0">
              <a:buNone/>
            </a:pPr>
            <a:r>
              <a:rPr lang="en-US" dirty="0"/>
              <a:t>All </a:t>
            </a:r>
            <a:r>
              <a:rPr lang="en-US" b="1" u="sng" dirty="0"/>
              <a:t>instructional programs</a:t>
            </a:r>
            <a:r>
              <a:rPr lang="en-US" dirty="0"/>
              <a:t>, regardless of location or means of delivery, including distance education and correspondence education, are </a:t>
            </a:r>
            <a:r>
              <a:rPr lang="en-US" b="1" u="sng" dirty="0"/>
              <a:t>offered</a:t>
            </a:r>
            <a:r>
              <a:rPr lang="en-US" dirty="0"/>
              <a:t> in fields of study consistent with the institution’s mission, are </a:t>
            </a:r>
            <a:r>
              <a:rPr lang="en-US" b="1" u="sng" dirty="0"/>
              <a:t>appropriate</a:t>
            </a:r>
            <a:r>
              <a:rPr lang="en-US" dirty="0"/>
              <a:t>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4012448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Individual Standards</a:t>
            </a:r>
          </a:p>
        </p:txBody>
      </p:sp>
      <p:sp>
        <p:nvSpPr>
          <p:cNvPr id="3" name="Content Placeholder 2"/>
          <p:cNvSpPr>
            <a:spLocks noGrp="1"/>
          </p:cNvSpPr>
          <p:nvPr>
            <p:ph idx="1"/>
          </p:nvPr>
        </p:nvSpPr>
        <p:spPr/>
        <p:txBody>
          <a:bodyPr>
            <a:normAutofit lnSpcReduction="10000"/>
          </a:bodyPr>
          <a:lstStyle/>
          <a:p>
            <a:pPr marL="914400" indent="-1371566">
              <a:buNone/>
            </a:pPr>
            <a:r>
              <a:rPr lang="en-US" b="1" dirty="0"/>
              <a:t>Step 2: 	Isolate the basic components of the standard</a:t>
            </a:r>
            <a:br>
              <a:rPr lang="en-US" b="1" dirty="0"/>
            </a:br>
            <a:r>
              <a:rPr lang="en-US" b="1" dirty="0"/>
              <a:t>(i.e., subject, verb)</a:t>
            </a:r>
            <a:br>
              <a:rPr lang="en-US" b="1" dirty="0"/>
            </a:br>
            <a:endParaRPr lang="en-US" dirty="0"/>
          </a:p>
          <a:p>
            <a:pPr marL="0" indent="0">
              <a:buNone/>
            </a:pPr>
            <a:r>
              <a:rPr lang="en-US" b="1" dirty="0"/>
              <a:t>Standard II.A.1</a:t>
            </a:r>
            <a:r>
              <a:rPr lang="en-US" dirty="0"/>
              <a:t>: </a:t>
            </a:r>
          </a:p>
          <a:p>
            <a:pPr marL="0" indent="0">
              <a:buNone/>
            </a:pPr>
            <a:r>
              <a:rPr lang="en-US" dirty="0"/>
              <a:t>All </a:t>
            </a:r>
            <a:r>
              <a:rPr lang="en-US" b="1" u="sng" dirty="0"/>
              <a:t>instructional programs</a:t>
            </a:r>
            <a:r>
              <a:rPr lang="en-US" dirty="0"/>
              <a:t>, regardless of location or means of delivery, including distance education and correspondence education, are </a:t>
            </a:r>
            <a:r>
              <a:rPr lang="en-US" b="1" u="sng" dirty="0"/>
              <a:t>offered</a:t>
            </a:r>
            <a:r>
              <a:rPr lang="en-US" dirty="0"/>
              <a:t> in fields of study consistent with the institution’s mission, are </a:t>
            </a:r>
            <a:r>
              <a:rPr lang="en-US" b="1" u="sng" dirty="0"/>
              <a:t>appropriate</a:t>
            </a:r>
            <a:r>
              <a:rPr lang="en-US" dirty="0"/>
              <a:t> to higher education, and </a:t>
            </a:r>
            <a:r>
              <a:rPr lang="en-US" b="1" u="sng" dirty="0"/>
              <a:t>culminate</a:t>
            </a:r>
            <a:r>
              <a:rPr lang="en-US" dirty="0"/>
              <a:t>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971939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Interpreting the Standards</a:t>
            </a:r>
          </a:p>
        </p:txBody>
      </p:sp>
      <p:sp>
        <p:nvSpPr>
          <p:cNvPr id="3" name="Content Placeholder 2"/>
          <p:cNvSpPr>
            <a:spLocks noGrp="1"/>
          </p:cNvSpPr>
          <p:nvPr>
            <p:ph idx="1"/>
          </p:nvPr>
        </p:nvSpPr>
        <p:spPr/>
        <p:txBody>
          <a:bodyPr>
            <a:normAutofit/>
          </a:bodyPr>
          <a:lstStyle/>
          <a:p>
            <a:pPr marL="0" indent="0">
              <a:buNone/>
            </a:pPr>
            <a:r>
              <a:rPr lang="en-US" b="1" dirty="0"/>
              <a:t>Standard II.A.1</a:t>
            </a:r>
            <a:r>
              <a:rPr lang="en-US" dirty="0"/>
              <a:t> (Instructional Programs)</a:t>
            </a:r>
          </a:p>
          <a:p>
            <a:pPr marL="0" indent="0">
              <a:buNone/>
            </a:pPr>
            <a:r>
              <a:rPr lang="en-US" dirty="0"/>
              <a:t>All </a:t>
            </a:r>
            <a:r>
              <a:rPr lang="en-US" b="1" u="sng" dirty="0"/>
              <a:t>instructional programs</a:t>
            </a:r>
            <a:r>
              <a:rPr lang="en-US" dirty="0"/>
              <a:t>, </a:t>
            </a:r>
            <a:r>
              <a:rPr lang="en-US" i="1" dirty="0"/>
              <a:t>regardless of location or means of delivery, including distance education and correspondence education</a:t>
            </a:r>
            <a:r>
              <a:rPr lang="en-US" dirty="0"/>
              <a:t>, </a:t>
            </a:r>
          </a:p>
          <a:p>
            <a:pPr marL="0" indent="0">
              <a:buNone/>
            </a:pPr>
            <a:r>
              <a:rPr lang="en-US" dirty="0"/>
              <a:t>	are </a:t>
            </a:r>
            <a:r>
              <a:rPr lang="en-US" b="1" u="sng" dirty="0"/>
              <a:t>offered</a:t>
            </a:r>
            <a:r>
              <a:rPr lang="en-US" dirty="0"/>
              <a:t> in fields of study consistent with the institution’s </a:t>
            </a:r>
            <a:br>
              <a:rPr lang="en-US" dirty="0"/>
            </a:br>
            <a:r>
              <a:rPr lang="en-US" dirty="0"/>
              <a:t>	mission, </a:t>
            </a:r>
          </a:p>
          <a:p>
            <a:pPr marL="0" indent="0">
              <a:buNone/>
            </a:pPr>
            <a:r>
              <a:rPr lang="en-US" dirty="0"/>
              <a:t>	are </a:t>
            </a:r>
            <a:r>
              <a:rPr lang="en-US" b="1" u="sng" dirty="0"/>
              <a:t>appropriate</a:t>
            </a:r>
            <a:r>
              <a:rPr lang="en-US" dirty="0"/>
              <a:t> to higher education, and </a:t>
            </a:r>
          </a:p>
          <a:p>
            <a:pPr marL="0" indent="0">
              <a:buNone/>
            </a:pPr>
            <a:r>
              <a:rPr lang="en-US" dirty="0"/>
              <a:t>	</a:t>
            </a:r>
            <a:r>
              <a:rPr lang="en-US" b="1" u="sng" dirty="0"/>
              <a:t>culminate</a:t>
            </a:r>
            <a:r>
              <a:rPr lang="en-US" dirty="0"/>
              <a:t> in student attainment of identified student learning </a:t>
            </a:r>
            <a:br>
              <a:rPr lang="en-US" dirty="0"/>
            </a:br>
            <a:r>
              <a:rPr lang="en-US" dirty="0"/>
              <a:t>	outcomes, and achievement of degrees, certificates, </a:t>
            </a:r>
            <a:br>
              <a:rPr lang="en-US" dirty="0"/>
            </a:br>
            <a:r>
              <a:rPr lang="en-US" dirty="0"/>
              <a:t>	employment, or transfer to other higher education programs. </a:t>
            </a:r>
          </a:p>
        </p:txBody>
      </p:sp>
    </p:spTree>
    <p:extLst>
      <p:ext uri="{BB962C8B-B14F-4D97-AF65-F5344CB8AC3E}">
        <p14:creationId xmlns:p14="http://schemas.microsoft.com/office/powerpoint/2010/main" val="307429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Interpreting the Standards</a:t>
            </a:r>
          </a:p>
        </p:txBody>
      </p:sp>
      <p:sp>
        <p:nvSpPr>
          <p:cNvPr id="3" name="Content Placeholder 2"/>
          <p:cNvSpPr>
            <a:spLocks noGrp="1"/>
          </p:cNvSpPr>
          <p:nvPr>
            <p:ph idx="1"/>
          </p:nvPr>
        </p:nvSpPr>
        <p:spPr/>
        <p:txBody>
          <a:bodyPr>
            <a:normAutofit/>
          </a:bodyPr>
          <a:lstStyle/>
          <a:p>
            <a:pPr marL="0" indent="0">
              <a:buNone/>
            </a:pPr>
            <a:r>
              <a:rPr lang="en-US" b="1" dirty="0"/>
              <a:t>Standard I.A.1</a:t>
            </a:r>
            <a:r>
              <a:rPr lang="en-US" dirty="0"/>
              <a:t>: </a:t>
            </a:r>
          </a:p>
          <a:p>
            <a:pPr marL="0" indent="0">
              <a:buNone/>
            </a:pPr>
            <a:r>
              <a:rPr lang="en-US" dirty="0"/>
              <a:t>The mission describes the institution’s broad educational purposes, its intended student population, the types of degrees and other credentials it offers, and its commitment to student learning and student achievement. </a:t>
            </a:r>
          </a:p>
        </p:txBody>
      </p:sp>
    </p:spTree>
    <p:extLst>
      <p:ext uri="{BB962C8B-B14F-4D97-AF65-F5344CB8AC3E}">
        <p14:creationId xmlns:p14="http://schemas.microsoft.com/office/powerpoint/2010/main" val="1397615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Interpreting the Standards</a:t>
            </a:r>
          </a:p>
        </p:txBody>
      </p:sp>
      <p:sp>
        <p:nvSpPr>
          <p:cNvPr id="3" name="Content Placeholder 2"/>
          <p:cNvSpPr>
            <a:spLocks noGrp="1"/>
          </p:cNvSpPr>
          <p:nvPr>
            <p:ph idx="1"/>
          </p:nvPr>
        </p:nvSpPr>
        <p:spPr/>
        <p:txBody>
          <a:bodyPr>
            <a:normAutofit/>
          </a:bodyPr>
          <a:lstStyle/>
          <a:p>
            <a:pPr marL="0" indent="0">
              <a:buNone/>
            </a:pPr>
            <a:r>
              <a:rPr lang="en-US" b="1" dirty="0"/>
              <a:t>Standard I.A.1</a:t>
            </a:r>
            <a:r>
              <a:rPr lang="en-US" dirty="0"/>
              <a:t>: </a:t>
            </a:r>
          </a:p>
          <a:p>
            <a:pPr marL="0" indent="0">
              <a:buNone/>
            </a:pPr>
            <a:r>
              <a:rPr lang="en-US" dirty="0"/>
              <a:t>The </a:t>
            </a:r>
            <a:r>
              <a:rPr lang="en-US" b="1" u="sng" dirty="0"/>
              <a:t>mission</a:t>
            </a:r>
            <a:r>
              <a:rPr lang="en-US" dirty="0"/>
              <a:t> describes the institution’s broad educational purposes, its intended student population, the types of degrees and other credentials it offers, and its commitment to student learning and student achievement. </a:t>
            </a:r>
          </a:p>
        </p:txBody>
      </p:sp>
    </p:spTree>
    <p:extLst>
      <p:ext uri="{BB962C8B-B14F-4D97-AF65-F5344CB8AC3E}">
        <p14:creationId xmlns:p14="http://schemas.microsoft.com/office/powerpoint/2010/main" val="1439568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Interpreting the Standards</a:t>
            </a:r>
          </a:p>
        </p:txBody>
      </p:sp>
      <p:sp>
        <p:nvSpPr>
          <p:cNvPr id="3" name="Content Placeholder 2"/>
          <p:cNvSpPr>
            <a:spLocks noGrp="1"/>
          </p:cNvSpPr>
          <p:nvPr>
            <p:ph idx="1"/>
          </p:nvPr>
        </p:nvSpPr>
        <p:spPr/>
        <p:txBody>
          <a:bodyPr>
            <a:normAutofit/>
          </a:bodyPr>
          <a:lstStyle/>
          <a:p>
            <a:pPr marL="0" indent="0">
              <a:buNone/>
            </a:pPr>
            <a:r>
              <a:rPr lang="en-US" b="1" dirty="0"/>
              <a:t>Standard I.A.1</a:t>
            </a:r>
            <a:r>
              <a:rPr lang="en-US" dirty="0"/>
              <a:t>: </a:t>
            </a:r>
          </a:p>
          <a:p>
            <a:pPr marL="0" indent="0">
              <a:buNone/>
            </a:pPr>
            <a:r>
              <a:rPr lang="en-US" dirty="0"/>
              <a:t>The </a:t>
            </a:r>
            <a:r>
              <a:rPr lang="en-US" b="1" u="sng" dirty="0"/>
              <a:t>mission</a:t>
            </a:r>
            <a:r>
              <a:rPr lang="en-US" dirty="0"/>
              <a:t> </a:t>
            </a:r>
            <a:r>
              <a:rPr lang="en-US" b="1" u="sng" dirty="0"/>
              <a:t>describes</a:t>
            </a:r>
            <a:r>
              <a:rPr lang="en-US" dirty="0"/>
              <a:t> the institution’s broad educational purposes, its intended student population, the types of degrees and other credentials it offers, and its commitment to student learning and student achievement. </a:t>
            </a:r>
          </a:p>
        </p:txBody>
      </p:sp>
    </p:spTree>
    <p:extLst>
      <p:ext uri="{BB962C8B-B14F-4D97-AF65-F5344CB8AC3E}">
        <p14:creationId xmlns:p14="http://schemas.microsoft.com/office/powerpoint/2010/main" val="316350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6000"/>
          </a:blip>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1282336"/>
            <a:ext cx="7886700" cy="2991952"/>
          </a:xfrm>
        </p:spPr>
        <p:txBody>
          <a:bodyPr anchor="ctr">
            <a:normAutofit/>
          </a:bodyPr>
          <a:lstStyle/>
          <a:p>
            <a:pPr algn="ctr"/>
            <a:r>
              <a:rPr lang="en-US" sz="4000" b="1" dirty="0">
                <a:latin typeface="+mn-lt"/>
              </a:rPr>
              <a:t>Part One:</a:t>
            </a:r>
            <a:br>
              <a:rPr lang="en-US" sz="4000" b="1" dirty="0">
                <a:latin typeface="+mn-lt"/>
              </a:rPr>
            </a:br>
            <a:r>
              <a:rPr lang="en-US" sz="4000" b="1" dirty="0">
                <a:latin typeface="+mn-lt"/>
              </a:rPr>
              <a:t>Context for Accreditation</a:t>
            </a:r>
          </a:p>
        </p:txBody>
      </p:sp>
    </p:spTree>
    <p:extLst>
      <p:ext uri="{BB962C8B-B14F-4D97-AF65-F5344CB8AC3E}">
        <p14:creationId xmlns:p14="http://schemas.microsoft.com/office/powerpoint/2010/main" val="2260774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t>Interpreting the Standards</a:t>
            </a:r>
          </a:p>
        </p:txBody>
      </p:sp>
      <p:sp>
        <p:nvSpPr>
          <p:cNvPr id="3" name="Content Placeholder 2"/>
          <p:cNvSpPr>
            <a:spLocks noGrp="1"/>
          </p:cNvSpPr>
          <p:nvPr>
            <p:ph idx="1"/>
          </p:nvPr>
        </p:nvSpPr>
        <p:spPr/>
        <p:txBody>
          <a:bodyPr>
            <a:normAutofit/>
          </a:bodyPr>
          <a:lstStyle/>
          <a:p>
            <a:pPr marL="0" indent="0">
              <a:buNone/>
            </a:pPr>
            <a:r>
              <a:rPr lang="en-US" b="1" dirty="0"/>
              <a:t>Standard I.A.1</a:t>
            </a:r>
            <a:r>
              <a:rPr lang="en-US" dirty="0"/>
              <a:t> (Mission)</a:t>
            </a:r>
          </a:p>
          <a:p>
            <a:pPr marL="0" indent="0">
              <a:buNone/>
            </a:pPr>
            <a:r>
              <a:rPr lang="en-US" dirty="0"/>
              <a:t>The </a:t>
            </a:r>
            <a:r>
              <a:rPr lang="en-US" b="1" u="sng" dirty="0"/>
              <a:t>mission</a:t>
            </a:r>
            <a:r>
              <a:rPr lang="en-US" dirty="0"/>
              <a:t> </a:t>
            </a:r>
            <a:r>
              <a:rPr lang="en-US" b="1" u="sng" dirty="0"/>
              <a:t>describes</a:t>
            </a:r>
            <a:r>
              <a:rPr lang="en-US" dirty="0"/>
              <a:t> </a:t>
            </a:r>
          </a:p>
          <a:p>
            <a:pPr marL="0" indent="0">
              <a:buNone/>
            </a:pPr>
            <a:r>
              <a:rPr lang="en-US" dirty="0"/>
              <a:t>	the institution’s broad educational purposes,</a:t>
            </a:r>
          </a:p>
          <a:p>
            <a:pPr marL="0" indent="0">
              <a:buNone/>
            </a:pPr>
            <a:r>
              <a:rPr lang="en-US" dirty="0"/>
              <a:t>	its intended student population, </a:t>
            </a:r>
          </a:p>
          <a:p>
            <a:pPr marL="0" indent="0">
              <a:buNone/>
            </a:pPr>
            <a:r>
              <a:rPr lang="en-US" dirty="0"/>
              <a:t>	the types of degrees and other credentials it offers, and </a:t>
            </a:r>
          </a:p>
          <a:p>
            <a:pPr marL="0" indent="0">
              <a:buNone/>
            </a:pPr>
            <a:r>
              <a:rPr lang="en-US" dirty="0"/>
              <a:t>	its commitment to student learning and student achievement. </a:t>
            </a:r>
          </a:p>
        </p:txBody>
      </p:sp>
    </p:spTree>
    <p:extLst>
      <p:ext uri="{BB962C8B-B14F-4D97-AF65-F5344CB8AC3E}">
        <p14:creationId xmlns:p14="http://schemas.microsoft.com/office/powerpoint/2010/main" val="968472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Calibri" panose="020F0502020204030204" pitchFamily="34" charset="0"/>
                <a:cs typeface="Calibri" panose="020F0502020204030204" pitchFamily="34" charset="0"/>
              </a:rPr>
              <a:t>Interpreting Standards – Steps to Success</a:t>
            </a:r>
          </a:p>
        </p:txBody>
      </p:sp>
      <p:sp>
        <p:nvSpPr>
          <p:cNvPr id="3" name="Content Placeholder 2"/>
          <p:cNvSpPr>
            <a:spLocks noGrp="1"/>
          </p:cNvSpPr>
          <p:nvPr>
            <p:ph idx="1"/>
          </p:nvPr>
        </p:nvSpPr>
        <p:spPr>
          <a:xfrm>
            <a:off x="361950" y="1573618"/>
            <a:ext cx="8375650" cy="3170225"/>
          </a:xfrm>
        </p:spPr>
        <p:txBody>
          <a:bodyPr>
            <a:noAutofit/>
          </a:bodyPr>
          <a:lstStyle/>
          <a:p>
            <a:pPr marL="0" indent="0">
              <a:buNone/>
            </a:pPr>
            <a:r>
              <a:rPr lang="en-US" sz="2400" dirty="0"/>
              <a:t>Step 1: 	What area is the standard in?</a:t>
            </a:r>
          </a:p>
          <a:p>
            <a:pPr marL="0" indent="0">
              <a:buNone/>
            </a:pPr>
            <a:r>
              <a:rPr lang="en-US" sz="2400" dirty="0"/>
              <a:t>Step 2: 	What is the standard about (i.e., subject, verb)</a:t>
            </a:r>
          </a:p>
          <a:p>
            <a:pPr marL="0" indent="0">
              <a:buNone/>
            </a:pPr>
            <a:r>
              <a:rPr lang="en-US" sz="2400" dirty="0"/>
              <a:t>Step 3: 	What is the standard asking for (policy, process, </a:t>
            </a:r>
            <a:br>
              <a:rPr lang="en-US" sz="2400" dirty="0"/>
            </a:br>
            <a:r>
              <a:rPr lang="en-US" sz="2400" dirty="0"/>
              <a:t>		documentation)?</a:t>
            </a:r>
          </a:p>
          <a:p>
            <a:pPr marL="0" indent="0">
              <a:buNone/>
            </a:pPr>
            <a:r>
              <a:rPr lang="en-US" sz="2400" dirty="0"/>
              <a:t>Step 4: 	What’s the best evidence (not all evidence) that 				demonstrates the college is meeting standard?</a:t>
            </a:r>
          </a:p>
          <a:p>
            <a:pPr marL="0" indent="0">
              <a:buNone/>
            </a:pPr>
            <a:r>
              <a:rPr lang="en-US" sz="2400" b="1" dirty="0"/>
              <a:t>Step 5: 	Write to the evidence</a:t>
            </a:r>
          </a:p>
        </p:txBody>
      </p:sp>
    </p:spTree>
    <p:extLst>
      <p:ext uri="{BB962C8B-B14F-4D97-AF65-F5344CB8AC3E}">
        <p14:creationId xmlns:p14="http://schemas.microsoft.com/office/powerpoint/2010/main" val="28631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4508205" y="2339252"/>
            <a:ext cx="2424191" cy="669669"/>
          </a:xfrm>
        </p:spPr>
        <p:txBody>
          <a:bodyPr>
            <a:noAutofit/>
          </a:bodyPr>
          <a:lstStyle/>
          <a:p>
            <a:pPr marL="0" indent="0" algn="ctr">
              <a:buNone/>
            </a:pPr>
            <a:r>
              <a:rPr lang="en-US" sz="4800" b="1" dirty="0"/>
              <a:t>BREAK</a:t>
            </a:r>
          </a:p>
        </p:txBody>
      </p:sp>
      <p:pic>
        <p:nvPicPr>
          <p:cNvPr id="1026" name="Picture 2" descr="10 minutes clock face ten minute icon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13671" t="5828" r="11782" b="18842"/>
          <a:stretch/>
        </p:blipFill>
        <p:spPr bwMode="auto">
          <a:xfrm>
            <a:off x="2296633" y="1467292"/>
            <a:ext cx="2211572" cy="241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85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Interpreting the Standards Activity</a:t>
            </a:r>
          </a:p>
        </p:txBody>
      </p:sp>
      <p:sp>
        <p:nvSpPr>
          <p:cNvPr id="3" name="Content Placeholder 2"/>
          <p:cNvSpPr>
            <a:spLocks noGrp="1"/>
          </p:cNvSpPr>
          <p:nvPr>
            <p:ph idx="1"/>
          </p:nvPr>
        </p:nvSpPr>
        <p:spPr>
          <a:xfrm>
            <a:off x="2977116" y="1616149"/>
            <a:ext cx="5677786" cy="3446504"/>
          </a:xfrm>
        </p:spPr>
        <p:txBody>
          <a:bodyPr>
            <a:normAutofit/>
          </a:bodyPr>
          <a:lstStyle/>
          <a:p>
            <a:pPr marL="685800" lvl="1" indent="-342900">
              <a:buFont typeface="+mj-lt"/>
              <a:buAutoNum type="arabicPeriod"/>
            </a:pPr>
            <a:endParaRPr lang="en-US" b="1" dirty="0"/>
          </a:p>
          <a:p>
            <a:pPr marL="685800" lvl="1" indent="-342900">
              <a:buFont typeface="+mj-lt"/>
              <a:buAutoNum type="arabicPeriod"/>
            </a:pPr>
            <a:r>
              <a:rPr lang="en-US" sz="2000" dirty="0"/>
              <a:t>Discuss at your table Standards and accompanying questions that have been assigned to your group. </a:t>
            </a:r>
          </a:p>
          <a:p>
            <a:pPr marL="685800" lvl="1" indent="-342900">
              <a:buFont typeface="+mj-lt"/>
              <a:buAutoNum type="arabicPeriod"/>
            </a:pPr>
            <a:r>
              <a:rPr lang="en-US" sz="2000" dirty="0"/>
              <a:t>Think about sources of evidence. </a:t>
            </a:r>
          </a:p>
          <a:p>
            <a:pPr marL="685800" lvl="1" indent="-342900">
              <a:buFont typeface="+mj-lt"/>
              <a:buAutoNum type="arabicPeriod"/>
            </a:pPr>
            <a:r>
              <a:rPr lang="en-US" sz="2000" dirty="0"/>
              <a:t>Be prepared to discuss thoughts/findings with the entire group. </a:t>
            </a:r>
          </a:p>
          <a:p>
            <a:pPr marL="342900" lvl="1" indent="0">
              <a:buNone/>
            </a:pPr>
            <a:endParaRPr lang="en-US" b="1" dirty="0"/>
          </a:p>
          <a:p>
            <a:pPr marL="342900" lvl="1" indent="0">
              <a:buNone/>
            </a:pPr>
            <a:endParaRPr lang="en-US"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21" y="1807822"/>
            <a:ext cx="2747632" cy="204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854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normAutofit lnSpcReduction="10000"/>
          </a:bodyPr>
          <a:lstStyle/>
          <a:p>
            <a:pPr marL="1588" lvl="1" indent="0">
              <a:buNone/>
            </a:pPr>
            <a:r>
              <a:rPr lang="en-US" b="1" dirty="0"/>
              <a:t>I.A.2 </a:t>
            </a:r>
            <a:r>
              <a:rPr lang="en-US" dirty="0"/>
              <a:t>(</a:t>
            </a:r>
            <a:r>
              <a:rPr lang="en-US" i="1" dirty="0"/>
              <a:t>Mission</a:t>
            </a:r>
            <a:r>
              <a:rPr lang="en-US" dirty="0"/>
              <a:t>)</a:t>
            </a:r>
            <a:r>
              <a:rPr lang="en-US" b="1" dirty="0"/>
              <a:t>: </a:t>
            </a:r>
            <a:r>
              <a:rPr lang="en-US" dirty="0"/>
              <a:t>The institution </a:t>
            </a:r>
            <a:r>
              <a:rPr lang="en-US" b="1" dirty="0"/>
              <a:t>uses data </a:t>
            </a:r>
            <a:r>
              <a:rPr lang="en-US" dirty="0"/>
              <a:t>to determine how effectively it is </a:t>
            </a:r>
            <a:r>
              <a:rPr lang="en-US" b="1" dirty="0"/>
              <a:t>accomplishing its mission</a:t>
            </a:r>
            <a:r>
              <a:rPr lang="en-US" dirty="0"/>
              <a:t>, and whether the mission directs institutional priorities in meeting the educational needs of students.</a:t>
            </a:r>
          </a:p>
          <a:p>
            <a:pPr marL="1588" lvl="1" indent="0">
              <a:buNone/>
            </a:pPr>
            <a:endParaRPr lang="en-US" dirty="0"/>
          </a:p>
          <a:p>
            <a:pPr marL="1588" lvl="1" indent="0">
              <a:buNone/>
            </a:pPr>
            <a:r>
              <a:rPr lang="en-US" b="1" dirty="0"/>
              <a:t>I.B.4 </a:t>
            </a:r>
            <a:r>
              <a:rPr lang="en-US" dirty="0"/>
              <a:t>(</a:t>
            </a:r>
            <a:r>
              <a:rPr lang="en-US" i="1" dirty="0"/>
              <a:t>Assuring Academic Quality and Institutional Effectiveness/Academic Quality</a:t>
            </a:r>
            <a:r>
              <a:rPr lang="en-US" dirty="0"/>
              <a:t>)</a:t>
            </a:r>
            <a:r>
              <a:rPr lang="en-US" b="1" dirty="0"/>
              <a:t>: </a:t>
            </a:r>
            <a:r>
              <a:rPr lang="en-US" dirty="0"/>
              <a:t>The institution </a:t>
            </a:r>
            <a:r>
              <a:rPr lang="en-US" b="1" dirty="0"/>
              <a:t>uses assessment data </a:t>
            </a:r>
            <a:r>
              <a:rPr lang="en-US" dirty="0"/>
              <a:t>and organizes its institutional processes to </a:t>
            </a:r>
            <a:r>
              <a:rPr lang="en-US" b="1" dirty="0"/>
              <a:t>support student learning and student achievement</a:t>
            </a:r>
            <a:r>
              <a:rPr lang="en-US" dirty="0"/>
              <a:t>.</a:t>
            </a:r>
          </a:p>
          <a:p>
            <a:pPr marL="1588" lvl="1" indent="0">
              <a:buNone/>
            </a:pPr>
            <a:endParaRPr lang="en-US" dirty="0"/>
          </a:p>
          <a:p>
            <a:pPr marL="1588" lvl="1" indent="0">
              <a:buNone/>
            </a:pPr>
            <a:r>
              <a:rPr lang="en-US" b="1" dirty="0"/>
              <a:t>I.B.5 </a:t>
            </a:r>
            <a:r>
              <a:rPr lang="en-US" dirty="0"/>
              <a:t>(</a:t>
            </a:r>
            <a:r>
              <a:rPr lang="en-US" i="1" dirty="0"/>
              <a:t>Assuring Academic Quality and Institutional Effectiveness/Institutional Effectiveness</a:t>
            </a:r>
            <a:r>
              <a:rPr lang="en-US" dirty="0"/>
              <a:t>)</a:t>
            </a:r>
            <a:r>
              <a:rPr lang="en-US" b="1" dirty="0"/>
              <a:t>: </a:t>
            </a:r>
            <a:r>
              <a:rPr lang="en-US" dirty="0"/>
              <a:t>The institution </a:t>
            </a:r>
            <a:r>
              <a:rPr lang="en-US" b="1" dirty="0"/>
              <a:t>assesses</a:t>
            </a:r>
            <a:r>
              <a:rPr lang="en-US" dirty="0"/>
              <a:t> </a:t>
            </a:r>
            <a:r>
              <a:rPr lang="en-US" b="1" dirty="0"/>
              <a:t>accomplishment of its mission </a:t>
            </a:r>
            <a:r>
              <a:rPr lang="en-US" dirty="0"/>
              <a:t>through program review and evaluation of goals and objectives, student learning outcomes, and student achievement. Quantitative and qualitative </a:t>
            </a:r>
            <a:r>
              <a:rPr lang="en-US" b="1" dirty="0"/>
              <a:t>data</a:t>
            </a:r>
            <a:r>
              <a:rPr lang="en-US" dirty="0"/>
              <a:t> are disaggregated for analysis by program type and mode of delivery.</a:t>
            </a:r>
          </a:p>
          <a:p>
            <a:pPr marL="1588" lvl="1" indent="0">
              <a:buNone/>
            </a:pPr>
            <a:endParaRPr lang="en-US" dirty="0"/>
          </a:p>
        </p:txBody>
      </p:sp>
    </p:spTree>
    <p:extLst>
      <p:ext uri="{BB962C8B-B14F-4D97-AF65-F5344CB8AC3E}">
        <p14:creationId xmlns:p14="http://schemas.microsoft.com/office/powerpoint/2010/main" val="1652527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normAutofit fontScale="92500" lnSpcReduction="20000"/>
          </a:bodyPr>
          <a:lstStyle/>
          <a:p>
            <a:pPr marL="1588" lvl="1" indent="0">
              <a:buNone/>
            </a:pPr>
            <a:r>
              <a:rPr lang="en-US" b="1" dirty="0"/>
              <a:t>I.B.2 </a:t>
            </a:r>
            <a:r>
              <a:rPr lang="en-US" dirty="0"/>
              <a:t>(</a:t>
            </a:r>
            <a:r>
              <a:rPr lang="en-US" i="1" dirty="0"/>
              <a:t>Assuring Academic Quality and Institutional Effectiveness/Academic Quality</a:t>
            </a:r>
            <a:r>
              <a:rPr lang="en-US" dirty="0"/>
              <a:t>)</a:t>
            </a:r>
            <a:r>
              <a:rPr lang="en-US" b="1" dirty="0"/>
              <a:t>: The institution defines and assesses student learning outcomes </a:t>
            </a:r>
            <a:r>
              <a:rPr lang="en-US" dirty="0"/>
              <a:t>for all instructional programs and student and learning support services.</a:t>
            </a:r>
          </a:p>
          <a:p>
            <a:pPr marL="1588" lvl="1" indent="0">
              <a:buNone/>
            </a:pPr>
            <a:endParaRPr lang="en-US" dirty="0"/>
          </a:p>
          <a:p>
            <a:pPr marL="1588" lvl="1" indent="0">
              <a:buNone/>
            </a:pPr>
            <a:r>
              <a:rPr lang="en-US" b="1" dirty="0"/>
              <a:t>II.A.3 </a:t>
            </a:r>
            <a:r>
              <a:rPr lang="en-US" dirty="0"/>
              <a:t>(</a:t>
            </a:r>
            <a:r>
              <a:rPr lang="en-US" i="1" dirty="0"/>
              <a:t>Instructional Programs</a:t>
            </a:r>
            <a:r>
              <a:rPr lang="en-US" dirty="0"/>
              <a:t>)</a:t>
            </a:r>
            <a:r>
              <a:rPr lang="en-US" b="1" dirty="0"/>
              <a:t>:</a:t>
            </a:r>
            <a:r>
              <a:rPr lang="en-US" dirty="0"/>
              <a:t> </a:t>
            </a:r>
            <a:r>
              <a:rPr lang="en-US" b="1" dirty="0"/>
              <a:t>The institution identifies and regularly assesses learning outcomes</a:t>
            </a:r>
            <a:r>
              <a:rPr lang="en-US" dirty="0"/>
              <a:t>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1588" lvl="1" indent="0">
              <a:buNone/>
            </a:pPr>
            <a:endParaRPr lang="en-US" dirty="0"/>
          </a:p>
          <a:p>
            <a:pPr marL="1588" lvl="1" indent="0">
              <a:buNone/>
            </a:pPr>
            <a:r>
              <a:rPr lang="en-US" b="1" dirty="0"/>
              <a:t>II.C.2 </a:t>
            </a:r>
            <a:r>
              <a:rPr lang="en-US" dirty="0"/>
              <a:t>(</a:t>
            </a:r>
            <a:r>
              <a:rPr lang="en-US" i="1" dirty="0"/>
              <a:t>Student Support Services</a:t>
            </a:r>
            <a:r>
              <a:rPr lang="en-US" dirty="0"/>
              <a:t>)</a:t>
            </a:r>
            <a:r>
              <a:rPr lang="en-US" b="1" dirty="0"/>
              <a:t>: The institution identifies and assesses learning support outcomes </a:t>
            </a:r>
            <a:r>
              <a:rPr lang="en-US" dirty="0"/>
              <a:t>for its student population and provides appropriate student support services and programs to achieve those outcomes.  The institution uses assessment data to continuously improve student support programs and services</a:t>
            </a:r>
          </a:p>
        </p:txBody>
      </p:sp>
    </p:spTree>
    <p:extLst>
      <p:ext uri="{BB962C8B-B14F-4D97-AF65-F5344CB8AC3E}">
        <p14:creationId xmlns:p14="http://schemas.microsoft.com/office/powerpoint/2010/main" val="2729114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 </a:t>
            </a:r>
          </a:p>
        </p:txBody>
      </p:sp>
      <p:sp>
        <p:nvSpPr>
          <p:cNvPr id="3" name="Content Placeholder 2"/>
          <p:cNvSpPr>
            <a:spLocks noGrp="1"/>
          </p:cNvSpPr>
          <p:nvPr>
            <p:ph idx="1"/>
          </p:nvPr>
        </p:nvSpPr>
        <p:spPr/>
        <p:txBody>
          <a:bodyPr>
            <a:normAutofit fontScale="92500" lnSpcReduction="20000"/>
          </a:bodyPr>
          <a:lstStyle/>
          <a:p>
            <a:pPr marL="1588" lvl="1" indent="0">
              <a:buNone/>
            </a:pPr>
            <a:r>
              <a:rPr lang="en-US" b="1" dirty="0"/>
              <a:t>I.C.8 </a:t>
            </a:r>
            <a:r>
              <a:rPr lang="en-US" dirty="0"/>
              <a:t>(</a:t>
            </a:r>
            <a:r>
              <a:rPr lang="en-US" i="1" dirty="0"/>
              <a:t>Institutional Integrity</a:t>
            </a:r>
            <a:r>
              <a:rPr lang="en-US" dirty="0"/>
              <a:t>)</a:t>
            </a:r>
            <a:r>
              <a:rPr lang="en-US" b="1" dirty="0"/>
              <a:t>: </a:t>
            </a:r>
            <a:r>
              <a:rPr lang="en-US" dirty="0"/>
              <a:t>The institution establishes and publishes </a:t>
            </a:r>
            <a:r>
              <a:rPr lang="en-US" b="1" dirty="0"/>
              <a:t>clear</a:t>
            </a:r>
            <a:r>
              <a:rPr lang="en-US" dirty="0"/>
              <a:t> </a:t>
            </a:r>
            <a:r>
              <a:rPr lang="en-US" b="1" dirty="0"/>
              <a:t>policies</a:t>
            </a:r>
            <a:r>
              <a:rPr lang="en-US" dirty="0"/>
              <a:t> and procedures that promote </a:t>
            </a:r>
            <a:r>
              <a:rPr lang="en-US" b="1" dirty="0"/>
              <a:t>honesty, responsibility and academic integrity</a:t>
            </a:r>
            <a:r>
              <a:rPr lang="en-US" dirty="0"/>
              <a:t>. These policies apply to </a:t>
            </a:r>
            <a:r>
              <a:rPr lang="en-US" b="1" dirty="0"/>
              <a:t>all constituencies </a:t>
            </a:r>
            <a:r>
              <a:rPr lang="en-US" dirty="0"/>
              <a:t>and include specifics relative to each, including student behavior, academic honesty </a:t>
            </a:r>
            <a:r>
              <a:rPr lang="en-US" b="1" dirty="0"/>
              <a:t>and the consequences for dishonesty</a:t>
            </a:r>
            <a:r>
              <a:rPr lang="en-US" dirty="0"/>
              <a:t>.</a:t>
            </a:r>
          </a:p>
          <a:p>
            <a:pPr marL="1588" lvl="1" indent="0">
              <a:buNone/>
            </a:pPr>
            <a:endParaRPr lang="en-US" dirty="0"/>
          </a:p>
          <a:p>
            <a:pPr marL="1588" lvl="1" indent="0">
              <a:buNone/>
            </a:pPr>
            <a:r>
              <a:rPr lang="en-US" b="1" dirty="0"/>
              <a:t>III.A.13</a:t>
            </a:r>
            <a:r>
              <a:rPr lang="en-US" dirty="0"/>
              <a:t> (</a:t>
            </a:r>
            <a:r>
              <a:rPr lang="en-US" i="1" dirty="0"/>
              <a:t>Human Resources</a:t>
            </a:r>
            <a:r>
              <a:rPr lang="en-US" dirty="0"/>
              <a:t>): The institution upholds </a:t>
            </a:r>
            <a:r>
              <a:rPr lang="en-US" b="1" dirty="0"/>
              <a:t>a written code of professional ethics for all of its personnel</a:t>
            </a:r>
            <a:r>
              <a:rPr lang="en-US" dirty="0"/>
              <a:t>, </a:t>
            </a:r>
            <a:r>
              <a:rPr lang="en-US" b="1" dirty="0"/>
              <a:t>including consequences for violation</a:t>
            </a:r>
            <a:r>
              <a:rPr lang="en-US" dirty="0"/>
              <a:t>.</a:t>
            </a:r>
          </a:p>
          <a:p>
            <a:pPr marL="1588" lvl="1" indent="0">
              <a:buNone/>
            </a:pPr>
            <a:endParaRPr lang="en-US" dirty="0"/>
          </a:p>
          <a:p>
            <a:pPr marL="1588" lvl="1" indent="0">
              <a:buNone/>
            </a:pPr>
            <a:r>
              <a:rPr lang="en-US" b="1" dirty="0"/>
              <a:t>IV.C.11 </a:t>
            </a:r>
            <a:r>
              <a:rPr lang="en-US" dirty="0"/>
              <a:t>(</a:t>
            </a:r>
            <a:r>
              <a:rPr lang="en-US" i="1" dirty="0"/>
              <a:t>Governing Board</a:t>
            </a:r>
            <a:r>
              <a:rPr lang="en-US" dirty="0"/>
              <a:t>)</a:t>
            </a:r>
            <a:r>
              <a:rPr lang="en-US" b="1" dirty="0"/>
              <a:t>: </a:t>
            </a:r>
            <a:r>
              <a:rPr lang="en-US" dirty="0"/>
              <a:t>The governing board upholds </a:t>
            </a:r>
            <a:r>
              <a:rPr lang="en-US" b="1" dirty="0"/>
              <a:t>a code of ethics </a:t>
            </a:r>
            <a:r>
              <a:rPr lang="en-US" dirty="0"/>
              <a:t>and conflict of interest policy, and individual board members adhere to the code.  The board has a </a:t>
            </a:r>
            <a:r>
              <a:rPr lang="en-US" b="1" dirty="0"/>
              <a:t>clearly defined policy </a:t>
            </a:r>
            <a:r>
              <a:rPr lang="en-US" dirty="0"/>
              <a:t>for </a:t>
            </a:r>
            <a:r>
              <a:rPr lang="en-US" b="1" dirty="0"/>
              <a:t>dealing with behavior that violates its code </a:t>
            </a:r>
            <a:r>
              <a:rPr lang="en-US" dirty="0"/>
              <a:t>and implements it when necessary. A majority of the board members have no employment, family, ownership, or other personal financial interest in the institution. Board member interests are disclosed and do not interfere with the impartiality of governing body members or outweigh the greater duty to secure and ensure the academic and fiscal integrity of the institution.</a:t>
            </a:r>
          </a:p>
          <a:p>
            <a:pPr marL="1588" lvl="1" indent="0">
              <a:buNone/>
            </a:pPr>
            <a:endParaRPr lang="en-US" dirty="0"/>
          </a:p>
        </p:txBody>
      </p:sp>
    </p:spTree>
    <p:extLst>
      <p:ext uri="{BB962C8B-B14F-4D97-AF65-F5344CB8AC3E}">
        <p14:creationId xmlns:p14="http://schemas.microsoft.com/office/powerpoint/2010/main" val="2977285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Activity Let’s Discuss</a:t>
            </a:r>
          </a:p>
        </p:txBody>
      </p:sp>
      <p:sp>
        <p:nvSpPr>
          <p:cNvPr id="3" name="Content Placeholder 2"/>
          <p:cNvSpPr>
            <a:spLocks noGrp="1"/>
          </p:cNvSpPr>
          <p:nvPr>
            <p:ph idx="1"/>
          </p:nvPr>
        </p:nvSpPr>
        <p:spPr/>
        <p:txBody>
          <a:bodyPr/>
          <a:lstStyle/>
          <a:p>
            <a:pPr marL="1588" lvl="1" indent="0">
              <a:buNone/>
            </a:pPr>
            <a:r>
              <a:rPr lang="en-US" b="1" dirty="0"/>
              <a:t>I.C.5 </a:t>
            </a:r>
            <a:r>
              <a:rPr lang="en-US" dirty="0"/>
              <a:t>(</a:t>
            </a:r>
            <a:r>
              <a:rPr lang="en-US" i="1" dirty="0"/>
              <a:t>Institutional Integrity</a:t>
            </a:r>
            <a:r>
              <a:rPr lang="en-US" dirty="0"/>
              <a:t>)</a:t>
            </a:r>
            <a:r>
              <a:rPr lang="en-US" b="1" dirty="0"/>
              <a:t>: </a:t>
            </a:r>
            <a:r>
              <a:rPr lang="en-US" dirty="0"/>
              <a:t>The institution </a:t>
            </a:r>
            <a:r>
              <a:rPr lang="en-US" b="1" dirty="0"/>
              <a:t>regularly reviews </a:t>
            </a:r>
            <a:r>
              <a:rPr lang="en-US" dirty="0"/>
              <a:t>institutional </a:t>
            </a:r>
            <a:r>
              <a:rPr lang="en-US" b="1" dirty="0"/>
              <a:t>policies</a:t>
            </a:r>
            <a:r>
              <a:rPr lang="en-US" dirty="0"/>
              <a:t>, procedures, and publications to assure integrity in all representations of its mission, programs, and services.</a:t>
            </a:r>
          </a:p>
          <a:p>
            <a:pPr marL="1588" lvl="1" indent="0">
              <a:buNone/>
            </a:pPr>
            <a:endParaRPr lang="en-US" dirty="0"/>
          </a:p>
          <a:p>
            <a:pPr marL="1588" lvl="1" indent="0">
              <a:buNone/>
            </a:pPr>
            <a:r>
              <a:rPr lang="en-US" b="1" dirty="0"/>
              <a:t>IV.C.7 </a:t>
            </a:r>
            <a:r>
              <a:rPr lang="en-US" dirty="0"/>
              <a:t>(</a:t>
            </a:r>
            <a:r>
              <a:rPr lang="en-US" i="1" dirty="0"/>
              <a:t>Governing Board</a:t>
            </a:r>
            <a:r>
              <a:rPr lang="en-US" dirty="0"/>
              <a:t>)</a:t>
            </a:r>
            <a:r>
              <a:rPr lang="en-US" b="1" dirty="0"/>
              <a:t>: </a:t>
            </a:r>
            <a:r>
              <a:rPr lang="en-US" dirty="0"/>
              <a:t>The governing board acts in a manner consistent with its policies and bylaws. The board </a:t>
            </a:r>
            <a:r>
              <a:rPr lang="en-US" b="1" dirty="0"/>
              <a:t>regularly assesses </a:t>
            </a:r>
            <a:r>
              <a:rPr lang="en-US" dirty="0"/>
              <a:t>its </a:t>
            </a:r>
            <a:r>
              <a:rPr lang="en-US" b="1" dirty="0"/>
              <a:t>policies</a:t>
            </a:r>
            <a:r>
              <a:rPr lang="en-US" dirty="0"/>
              <a:t> and bylaws for their effectiveness in fulfilling the college/district/system mission and revises them as necessary.</a:t>
            </a:r>
          </a:p>
          <a:p>
            <a:pPr marL="1588" lvl="1" indent="0">
              <a:buNone/>
            </a:pPr>
            <a:endParaRPr lang="en-US" dirty="0"/>
          </a:p>
        </p:txBody>
      </p:sp>
    </p:spTree>
    <p:extLst>
      <p:ext uri="{BB962C8B-B14F-4D97-AF65-F5344CB8AC3E}">
        <p14:creationId xmlns:p14="http://schemas.microsoft.com/office/powerpoint/2010/main" val="159453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endParaRPr lang="en-US" dirty="0"/>
          </a:p>
        </p:txBody>
      </p:sp>
      <p:sp>
        <p:nvSpPr>
          <p:cNvPr id="3" name="Content Placeholder 2"/>
          <p:cNvSpPr>
            <a:spLocks noGrp="1"/>
          </p:cNvSpPr>
          <p:nvPr>
            <p:ph sz="half" idx="1"/>
          </p:nvPr>
        </p:nvSpPr>
        <p:spPr/>
        <p:txBody>
          <a:bodyPr>
            <a:normAutofit lnSpcReduction="10000"/>
          </a:bodyPr>
          <a:lstStyle/>
          <a:p>
            <a:pPr marL="341000" indent="-341000">
              <a:buFont typeface="+mj-lt"/>
              <a:buAutoNum type="arabicPeriod"/>
            </a:pPr>
            <a:r>
              <a:rPr lang="en-US" dirty="0"/>
              <a:t>Title page</a:t>
            </a:r>
          </a:p>
          <a:p>
            <a:pPr marL="341000" indent="-341000">
              <a:buFont typeface="+mj-lt"/>
              <a:buAutoNum type="arabicPeriod"/>
            </a:pPr>
            <a:r>
              <a:rPr lang="en-US" dirty="0"/>
              <a:t>Certification page/signatures</a:t>
            </a:r>
          </a:p>
          <a:p>
            <a:pPr marL="341000" indent="-341000">
              <a:buFont typeface="+mj-lt"/>
              <a:buAutoNum type="arabicPeriod"/>
            </a:pPr>
            <a:r>
              <a:rPr lang="en-US" dirty="0"/>
              <a:t>Table of Contents</a:t>
            </a:r>
          </a:p>
          <a:p>
            <a:pPr marL="341000" indent="-341000">
              <a:buFont typeface="+mj-lt"/>
              <a:buAutoNum type="arabicPeriod"/>
            </a:pPr>
            <a:r>
              <a:rPr lang="en-US" dirty="0"/>
              <a:t>Introduction</a:t>
            </a:r>
          </a:p>
          <a:p>
            <a:pPr marL="341000" indent="-341000">
              <a:buFont typeface="+mj-lt"/>
              <a:buAutoNum type="arabicPeriod"/>
            </a:pPr>
            <a:r>
              <a:rPr lang="en-US" dirty="0"/>
              <a:t>Student achievement data and institution-set standards</a:t>
            </a:r>
          </a:p>
          <a:p>
            <a:pPr marL="341000" indent="-341000">
              <a:buFont typeface="+mj-lt"/>
              <a:buAutoNum type="arabicPeriod"/>
            </a:pPr>
            <a:r>
              <a:rPr lang="en-US" dirty="0"/>
              <a:t>Organization of the self-evaluation process</a:t>
            </a:r>
          </a:p>
          <a:p>
            <a:pPr marL="341000" indent="-341000">
              <a:buFont typeface="+mj-lt"/>
              <a:buAutoNum type="arabicPeriod"/>
            </a:pPr>
            <a:r>
              <a:rPr lang="en-US" dirty="0"/>
              <a:t>Organizational information</a:t>
            </a:r>
          </a:p>
        </p:txBody>
      </p:sp>
      <p:sp>
        <p:nvSpPr>
          <p:cNvPr id="4" name="Content Placeholder 3"/>
          <p:cNvSpPr>
            <a:spLocks noGrp="1"/>
          </p:cNvSpPr>
          <p:nvPr>
            <p:ph sz="half" idx="2"/>
          </p:nvPr>
        </p:nvSpPr>
        <p:spPr/>
        <p:txBody>
          <a:bodyPr>
            <a:normAutofit lnSpcReduction="10000"/>
          </a:bodyPr>
          <a:lstStyle/>
          <a:p>
            <a:pPr marL="456782" indent="-456782">
              <a:buFont typeface="+mj-lt"/>
              <a:buAutoNum type="arabicPeriod" startAt="8"/>
            </a:pPr>
            <a:r>
              <a:rPr lang="en-US" dirty="0"/>
              <a:t>Compliance with ERs 1-5</a:t>
            </a:r>
          </a:p>
          <a:p>
            <a:pPr marL="456782" indent="-456782">
              <a:buFont typeface="+mj-lt"/>
              <a:buAutoNum type="arabicPeriod" startAt="8"/>
            </a:pPr>
            <a:r>
              <a:rPr lang="en-US" dirty="0"/>
              <a:t>Compliance with Commission policies</a:t>
            </a:r>
          </a:p>
          <a:p>
            <a:pPr marL="456782" indent="-456782">
              <a:buFont typeface="+mj-lt"/>
              <a:buAutoNum type="arabicPeriod" startAt="8"/>
            </a:pPr>
            <a:r>
              <a:rPr lang="en-US" b="1" dirty="0">
                <a:solidFill>
                  <a:schemeClr val="accent2">
                    <a:lumMod val="75000"/>
                  </a:schemeClr>
                </a:solidFill>
              </a:rPr>
              <a:t>Analysis of Standards</a:t>
            </a:r>
          </a:p>
          <a:p>
            <a:pPr marL="799400" lvl="1" indent="-342587">
              <a:buFont typeface="+mj-lt"/>
              <a:buAutoNum type="alphaLcPeriod"/>
            </a:pPr>
            <a:r>
              <a:rPr lang="en-US" b="1" dirty="0">
                <a:solidFill>
                  <a:schemeClr val="accent2">
                    <a:lumMod val="75000"/>
                  </a:schemeClr>
                </a:solidFill>
              </a:rPr>
              <a:t>Evidence of Meeting the Standard</a:t>
            </a:r>
          </a:p>
          <a:p>
            <a:pPr marL="799400" lvl="1" indent="-342587">
              <a:buFont typeface="+mj-lt"/>
              <a:buAutoNum type="alphaLcPeriod"/>
            </a:pPr>
            <a:r>
              <a:rPr lang="en-US" b="1" dirty="0">
                <a:solidFill>
                  <a:schemeClr val="accent2">
                    <a:lumMod val="75000"/>
                  </a:schemeClr>
                </a:solidFill>
              </a:rPr>
              <a:t>Analysis and Evaluation</a:t>
            </a:r>
            <a:endParaRPr lang="en-US" b="1" baseline="30000" dirty="0">
              <a:solidFill>
                <a:schemeClr val="accent2">
                  <a:lumMod val="75000"/>
                </a:schemeClr>
              </a:solidFill>
            </a:endParaRPr>
          </a:p>
          <a:p>
            <a:pPr marL="799400" lvl="1" indent="-342587">
              <a:buFont typeface="+mj-lt"/>
              <a:buAutoNum type="alphaLcPeriod"/>
            </a:pPr>
            <a:r>
              <a:rPr lang="en-US" b="1" dirty="0">
                <a:solidFill>
                  <a:schemeClr val="accent2">
                    <a:lumMod val="75000"/>
                  </a:schemeClr>
                </a:solidFill>
              </a:rPr>
              <a:t>Conclusion</a:t>
            </a:r>
          </a:p>
          <a:p>
            <a:pPr marL="456782" indent="-456782">
              <a:buFont typeface="+mj-lt"/>
              <a:buAutoNum type="arabicPeriod" startAt="8"/>
            </a:pPr>
            <a:r>
              <a:rPr lang="en-US" dirty="0"/>
              <a:t>Quality Focus Essay</a:t>
            </a:r>
          </a:p>
        </p:txBody>
      </p:sp>
      <p:pic>
        <p:nvPicPr>
          <p:cNvPr id="5" name="Picture 4"/>
          <p:cNvPicPr>
            <a:picLocks noChangeAspect="1"/>
          </p:cNvPicPr>
          <p:nvPr/>
        </p:nvPicPr>
        <p:blipFill>
          <a:blip r:embed="rId3"/>
          <a:stretch>
            <a:fillRect/>
          </a:stretch>
        </p:blipFill>
        <p:spPr>
          <a:xfrm>
            <a:off x="4087170" y="1890463"/>
            <a:ext cx="594412" cy="681287"/>
          </a:xfrm>
          <a:prstGeom prst="rect">
            <a:avLst/>
          </a:prstGeom>
        </p:spPr>
      </p:pic>
    </p:spTree>
    <p:extLst>
      <p:ext uri="{BB962C8B-B14F-4D97-AF65-F5344CB8AC3E}">
        <p14:creationId xmlns:p14="http://schemas.microsoft.com/office/powerpoint/2010/main" val="866013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Calibri" panose="020F0502020204030204" pitchFamily="34" charset="0"/>
                <a:cs typeface="Calibri" panose="020F0502020204030204" pitchFamily="34" charset="0"/>
              </a:rPr>
              <a:t>Structure of Analysis of Standards</a:t>
            </a:r>
          </a:p>
        </p:txBody>
      </p:sp>
      <p:sp>
        <p:nvSpPr>
          <p:cNvPr id="3" name="Content Placeholder 2"/>
          <p:cNvSpPr>
            <a:spLocks noGrp="1"/>
          </p:cNvSpPr>
          <p:nvPr>
            <p:ph idx="1"/>
          </p:nvPr>
        </p:nvSpPr>
        <p:spPr>
          <a:xfrm>
            <a:off x="438912" y="1463039"/>
            <a:ext cx="8339328" cy="3169683"/>
          </a:xfrm>
        </p:spPr>
        <p:txBody>
          <a:bodyPr>
            <a:normAutofit fontScale="92500" lnSpcReduction="10000"/>
          </a:bodyPr>
          <a:lstStyle/>
          <a:p>
            <a:pPr marL="0" indent="0">
              <a:buNone/>
            </a:pPr>
            <a:r>
              <a:rPr lang="en-US" sz="2400" b="1" dirty="0"/>
              <a:t>Evidence of Meeting the Standard</a:t>
            </a:r>
          </a:p>
          <a:p>
            <a:pPr lvl="1"/>
            <a:r>
              <a:rPr lang="en-US" dirty="0"/>
              <a:t>Indicates </a:t>
            </a:r>
            <a:r>
              <a:rPr lang="en-US" b="1" dirty="0"/>
              <a:t>WHAT</a:t>
            </a:r>
            <a:r>
              <a:rPr lang="en-US" dirty="0"/>
              <a:t> specific evidence demonstrates alignment with the Standard</a:t>
            </a:r>
          </a:p>
          <a:p>
            <a:pPr lvl="1"/>
            <a:r>
              <a:rPr lang="en-US" dirty="0"/>
              <a:t>Briefly describes the evidence in context of the standard to explain </a:t>
            </a:r>
            <a:r>
              <a:rPr lang="en-US" b="1" dirty="0"/>
              <a:t>WHY</a:t>
            </a:r>
            <a:r>
              <a:rPr lang="en-US" dirty="0"/>
              <a:t> it is relevant</a:t>
            </a:r>
          </a:p>
          <a:p>
            <a:pPr marL="0" indent="0">
              <a:spcBef>
                <a:spcPts val="1200"/>
              </a:spcBef>
              <a:buNone/>
            </a:pPr>
            <a:r>
              <a:rPr lang="en-US" sz="2400" b="1" dirty="0"/>
              <a:t>Analysis and Evaluation</a:t>
            </a:r>
          </a:p>
          <a:p>
            <a:pPr lvl="1"/>
            <a:r>
              <a:rPr lang="en-US" dirty="0"/>
              <a:t>Indicates </a:t>
            </a:r>
            <a:r>
              <a:rPr lang="en-US" b="1" dirty="0"/>
              <a:t>HOW</a:t>
            </a:r>
            <a:r>
              <a:rPr lang="en-US" dirty="0"/>
              <a:t> the evidence demonstrates alignment with the Standard</a:t>
            </a:r>
          </a:p>
          <a:p>
            <a:pPr lvl="1"/>
            <a:r>
              <a:rPr lang="en-US" dirty="0"/>
              <a:t>Evaluates the effectiveness of the policy, procedure, or practice in meeting the Standard</a:t>
            </a:r>
          </a:p>
          <a:p>
            <a:r>
              <a:rPr lang="en-US" b="1" dirty="0"/>
              <a:t>Conclusion at end of main sections</a:t>
            </a:r>
          </a:p>
          <a:p>
            <a:pPr lvl="1"/>
            <a:r>
              <a:rPr lang="en-US" dirty="0"/>
              <a:t>Provide a brief summary at a high, holistic level on the effectiveness of the College’s efforts towards the Standard </a:t>
            </a:r>
          </a:p>
          <a:p>
            <a:pPr lvl="1"/>
            <a:r>
              <a:rPr lang="en-US" dirty="0"/>
              <a:t>If the College determines improvements are needed, improvement plans should follow</a:t>
            </a:r>
          </a:p>
        </p:txBody>
      </p:sp>
    </p:spTree>
    <p:extLst>
      <p:ext uri="{BB962C8B-B14F-4D97-AF65-F5344CB8AC3E}">
        <p14:creationId xmlns:p14="http://schemas.microsoft.com/office/powerpoint/2010/main" val="36274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blip>
          <a:srcRec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23888" y="1282336"/>
            <a:ext cx="7886700" cy="2991952"/>
          </a:xfrm>
        </p:spPr>
        <p:txBody>
          <a:bodyPr anchor="ctr">
            <a:normAutofit fontScale="90000"/>
          </a:bodyPr>
          <a:lstStyle/>
          <a:p>
            <a:pPr lvl="2" algn="l"/>
            <a:r>
              <a:rPr lang="en-US" sz="4000" dirty="0"/>
              <a:t>Today’s Goals</a:t>
            </a:r>
            <a:br>
              <a:rPr lang="en-US" sz="4000" dirty="0"/>
            </a:br>
            <a:br>
              <a:rPr lang="en-US" sz="4000" dirty="0"/>
            </a:br>
            <a:r>
              <a:rPr lang="en-US" sz="4000" dirty="0"/>
              <a:t>Accreditation Purposes &amp; Processes</a:t>
            </a:r>
            <a:br>
              <a:rPr lang="en-US" sz="4000" dirty="0"/>
            </a:br>
            <a:r>
              <a:rPr lang="en-US" sz="4000" dirty="0"/>
              <a:t>ACCJC Expectations &amp; Current Practice</a:t>
            </a:r>
          </a:p>
        </p:txBody>
      </p:sp>
    </p:spTree>
    <p:extLst>
      <p:ext uri="{BB962C8B-B14F-4D97-AF65-F5344CB8AC3E}">
        <p14:creationId xmlns:p14="http://schemas.microsoft.com/office/powerpoint/2010/main" val="2763901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mn-lt"/>
              </a:rPr>
              <a:t>Improvement Plans and the QFE</a:t>
            </a:r>
          </a:p>
        </p:txBody>
      </p:sp>
      <p:sp>
        <p:nvSpPr>
          <p:cNvPr id="3" name="Content Placeholder 2"/>
          <p:cNvSpPr>
            <a:spLocks noGrp="1"/>
          </p:cNvSpPr>
          <p:nvPr>
            <p:ph idx="1"/>
          </p:nvPr>
        </p:nvSpPr>
        <p:spPr/>
        <p:txBody>
          <a:bodyPr>
            <a:normAutofit/>
          </a:bodyPr>
          <a:lstStyle/>
          <a:p>
            <a:r>
              <a:rPr lang="en-US" dirty="0"/>
              <a:t>Self-Identified Improvement Plans (a.k.a. planning agenda) </a:t>
            </a:r>
          </a:p>
          <a:p>
            <a:pPr lvl="1"/>
            <a:r>
              <a:rPr lang="en-US" dirty="0"/>
              <a:t>Purpose: Plans to strengthen college’s alignment to specific standards</a:t>
            </a:r>
          </a:p>
          <a:p>
            <a:pPr lvl="1"/>
            <a:r>
              <a:rPr lang="en-US" dirty="0"/>
              <a:t>Will report out on progress in the Midterm Report</a:t>
            </a:r>
          </a:p>
          <a:p>
            <a:r>
              <a:rPr lang="en-US" dirty="0"/>
              <a:t>Quality Focus Essay (QFE)</a:t>
            </a:r>
          </a:p>
          <a:p>
            <a:pPr lvl="1"/>
            <a:r>
              <a:rPr lang="en-US" dirty="0"/>
              <a:t>Purpose: Long-term plans to </a:t>
            </a:r>
            <a:r>
              <a:rPr lang="en-US" b="1" i="1" dirty="0">
                <a:solidFill>
                  <a:srgbClr val="FF0000"/>
                </a:solidFill>
              </a:rPr>
              <a:t>improve student learning and achievement</a:t>
            </a:r>
          </a:p>
          <a:p>
            <a:pPr lvl="1"/>
            <a:r>
              <a:rPr lang="en-US" dirty="0"/>
              <a:t>Should identify intended outcomes (measurable and achievable)</a:t>
            </a:r>
          </a:p>
          <a:p>
            <a:pPr lvl="1"/>
            <a:r>
              <a:rPr lang="en-US" dirty="0"/>
              <a:t>Should identify responsible parties/groups</a:t>
            </a:r>
          </a:p>
          <a:p>
            <a:pPr lvl="1"/>
            <a:r>
              <a:rPr lang="en-US" dirty="0"/>
              <a:t>Should have a timeline</a:t>
            </a:r>
          </a:p>
          <a:p>
            <a:pPr lvl="1"/>
            <a:r>
              <a:rPr lang="en-US" dirty="0"/>
              <a:t>Will report out on results in the Midterm Report</a:t>
            </a:r>
          </a:p>
          <a:p>
            <a:r>
              <a:rPr lang="en-US" dirty="0"/>
              <a:t>Not used by Commission in decision, but teams will provide feedback</a:t>
            </a:r>
          </a:p>
          <a:p>
            <a:endParaRPr lang="en-US" dirty="0"/>
          </a:p>
          <a:p>
            <a:pPr lvl="1"/>
            <a:endParaRPr lang="en-US" dirty="0"/>
          </a:p>
        </p:txBody>
      </p:sp>
    </p:spTree>
    <p:extLst>
      <p:ext uri="{BB962C8B-B14F-4D97-AF65-F5344CB8AC3E}">
        <p14:creationId xmlns:p14="http://schemas.microsoft.com/office/powerpoint/2010/main" val="816438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t>Good Practices for Approaching the Report</a:t>
            </a:r>
          </a:p>
        </p:txBody>
      </p:sp>
      <p:sp>
        <p:nvSpPr>
          <p:cNvPr id="3" name="Content Placeholder 2"/>
          <p:cNvSpPr>
            <a:spLocks noGrp="1"/>
          </p:cNvSpPr>
          <p:nvPr>
            <p:ph idx="1"/>
          </p:nvPr>
        </p:nvSpPr>
        <p:spPr>
          <a:xfrm>
            <a:off x="520995" y="1509823"/>
            <a:ext cx="8123275" cy="3144166"/>
          </a:xfrm>
        </p:spPr>
        <p:txBody>
          <a:bodyPr>
            <a:normAutofit/>
          </a:bodyPr>
          <a:lstStyle/>
          <a:p>
            <a:r>
              <a:rPr lang="en-US" sz="2400" dirty="0"/>
              <a:t>Interpret the Standard, gather the evidence, </a:t>
            </a:r>
            <a:r>
              <a:rPr lang="en-US" sz="2400" b="1" dirty="0"/>
              <a:t>then </a:t>
            </a:r>
            <a:r>
              <a:rPr lang="en-US" sz="2400" dirty="0"/>
              <a:t>write</a:t>
            </a:r>
          </a:p>
          <a:p>
            <a:r>
              <a:rPr lang="en-US" sz="2400" dirty="0"/>
              <a:t>Keep the narrative concise, clear, direct, and focused </a:t>
            </a:r>
          </a:p>
          <a:p>
            <a:pPr lvl="1"/>
            <a:r>
              <a:rPr lang="en-US" sz="2100" dirty="0"/>
              <a:t>more is not necessarily better</a:t>
            </a:r>
          </a:p>
          <a:p>
            <a:r>
              <a:rPr lang="en-US" sz="2400" dirty="0"/>
              <a:t>Use simple, clear, business-style writing </a:t>
            </a:r>
          </a:p>
          <a:p>
            <a:pPr lvl="1"/>
            <a:r>
              <a:rPr lang="en-US" sz="2100" dirty="0"/>
              <a:t>keep readers in mind</a:t>
            </a:r>
          </a:p>
          <a:p>
            <a:r>
              <a:rPr lang="en-US" sz="2400" dirty="0"/>
              <a:t>Remember ERs 1-5 &amp; Commission Policies</a:t>
            </a:r>
          </a:p>
          <a:p>
            <a:r>
              <a:rPr lang="en-US" sz="2400" dirty="0"/>
              <a:t>Use the Guide &amp; ISER template (available on ACCJC website)</a:t>
            </a:r>
          </a:p>
          <a:p>
            <a:pPr marL="0" indent="0">
              <a:buNone/>
            </a:pPr>
            <a:endParaRPr lang="en-US" dirty="0"/>
          </a:p>
          <a:p>
            <a:pPr marL="341000" indent="-341000">
              <a:buFont typeface="+mj-lt"/>
              <a:buAutoNum type="arabicPeriod"/>
            </a:pPr>
            <a:endParaRPr lang="en-US" dirty="0"/>
          </a:p>
        </p:txBody>
      </p:sp>
    </p:spTree>
    <p:extLst>
      <p:ext uri="{BB962C8B-B14F-4D97-AF65-F5344CB8AC3E}">
        <p14:creationId xmlns:p14="http://schemas.microsoft.com/office/powerpoint/2010/main" val="1624511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Calibri" panose="020F0502020204030204" pitchFamily="34" charset="0"/>
                <a:cs typeface="Calibri" panose="020F0502020204030204" pitchFamily="34" charset="0"/>
              </a:rPr>
              <a:t>Good Practices for Evidence</a:t>
            </a:r>
          </a:p>
        </p:txBody>
      </p:sp>
      <p:sp>
        <p:nvSpPr>
          <p:cNvPr id="3" name="Content Placeholder 2"/>
          <p:cNvSpPr>
            <a:spLocks noGrp="1"/>
          </p:cNvSpPr>
          <p:nvPr>
            <p:ph idx="1"/>
          </p:nvPr>
        </p:nvSpPr>
        <p:spPr>
          <a:xfrm>
            <a:off x="628650" y="1520455"/>
            <a:ext cx="7886700" cy="3112267"/>
          </a:xfrm>
        </p:spPr>
        <p:txBody>
          <a:bodyPr>
            <a:normAutofit/>
          </a:bodyPr>
          <a:lstStyle/>
          <a:p>
            <a:r>
              <a:rPr lang="en-US" sz="2000" dirty="0"/>
              <a:t>Gather your evidence </a:t>
            </a:r>
            <a:r>
              <a:rPr lang="en-US" sz="2000" b="1" i="1" dirty="0"/>
              <a:t>before</a:t>
            </a:r>
            <a:r>
              <a:rPr lang="en-US" sz="2000" i="1" dirty="0"/>
              <a:t> </a:t>
            </a:r>
            <a:r>
              <a:rPr lang="en-US" sz="2000" dirty="0"/>
              <a:t>you begin writing</a:t>
            </a:r>
            <a:endParaRPr lang="en-US" sz="2000" i="1" dirty="0"/>
          </a:p>
          <a:p>
            <a:r>
              <a:rPr lang="en-US" sz="2000" dirty="0"/>
              <a:t>More evidence is not necessarily better</a:t>
            </a:r>
          </a:p>
          <a:p>
            <a:r>
              <a:rPr lang="en-US" sz="2000" dirty="0"/>
              <a:t>Provide representative samples showing results of institutional processes</a:t>
            </a:r>
          </a:p>
          <a:p>
            <a:r>
              <a:rPr lang="en-US" sz="2000" dirty="0"/>
              <a:t>Use evidence to demonstrate how processes/cycles are institutionalized</a:t>
            </a:r>
          </a:p>
          <a:p>
            <a:r>
              <a:rPr lang="en-US" sz="2000" dirty="0"/>
              <a:t>Call out relevant sections of large documents (highlights, excerpts, etc.)</a:t>
            </a:r>
          </a:p>
          <a:p>
            <a:r>
              <a:rPr lang="en-US" sz="2000" dirty="0"/>
              <a:t>“Freeze” evidence from websites in a PDF or screenshot</a:t>
            </a:r>
          </a:p>
          <a:p>
            <a:r>
              <a:rPr lang="en-US" sz="2000" dirty="0"/>
              <a:t>Refer to </a:t>
            </a:r>
            <a:r>
              <a:rPr lang="en-US" sz="2000" i="1" dirty="0"/>
              <a:t>Guide to </a:t>
            </a:r>
            <a:r>
              <a:rPr lang="en-US" sz="2000" i="1"/>
              <a:t>Institutional Self-Evaluation…</a:t>
            </a:r>
            <a:endParaRPr lang="en-US" sz="2000" i="1" dirty="0"/>
          </a:p>
        </p:txBody>
      </p:sp>
    </p:spTree>
    <p:extLst>
      <p:ext uri="{BB962C8B-B14F-4D97-AF65-F5344CB8AC3E}">
        <p14:creationId xmlns:p14="http://schemas.microsoft.com/office/powerpoint/2010/main" val="3865371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latin typeface="Calibri" panose="020F0502020204030204" pitchFamily="34" charset="0"/>
                <a:cs typeface="Calibri" panose="020F0502020204030204" pitchFamily="34" charset="0"/>
              </a:rPr>
              <a:t>ISER Guide and Template</a:t>
            </a:r>
          </a:p>
        </p:txBody>
      </p:sp>
      <p:pic>
        <p:nvPicPr>
          <p:cNvPr id="6" name="Picture 5"/>
          <p:cNvPicPr>
            <a:picLocks noChangeAspect="1"/>
          </p:cNvPicPr>
          <p:nvPr/>
        </p:nvPicPr>
        <p:blipFill>
          <a:blip r:embed="rId3"/>
          <a:stretch>
            <a:fillRect/>
          </a:stretch>
        </p:blipFill>
        <p:spPr>
          <a:xfrm>
            <a:off x="797505" y="1626696"/>
            <a:ext cx="8262793" cy="1509914"/>
          </a:xfrm>
          <a:prstGeom prst="rect">
            <a:avLst/>
          </a:prstGeom>
        </p:spPr>
      </p:pic>
      <p:pic>
        <p:nvPicPr>
          <p:cNvPr id="7" name="Picture 6"/>
          <p:cNvPicPr>
            <a:picLocks noChangeAspect="1"/>
          </p:cNvPicPr>
          <p:nvPr/>
        </p:nvPicPr>
        <p:blipFill>
          <a:blip r:embed="rId4"/>
          <a:stretch>
            <a:fillRect/>
          </a:stretch>
        </p:blipFill>
        <p:spPr>
          <a:xfrm>
            <a:off x="797504" y="3133901"/>
            <a:ext cx="8266176" cy="881320"/>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95690" y="1634620"/>
            <a:ext cx="701815" cy="1032280"/>
          </a:xfrm>
          <a:prstGeom prst="rect">
            <a:avLst/>
          </a:prstGeom>
          <a:noFill/>
        </p:spPr>
      </p:pic>
      <p:sp>
        <p:nvSpPr>
          <p:cNvPr id="9" name="Rectangle 8"/>
          <p:cNvSpPr/>
          <p:nvPr/>
        </p:nvSpPr>
        <p:spPr>
          <a:xfrm>
            <a:off x="3922187" y="4217886"/>
            <a:ext cx="3438185" cy="338554"/>
          </a:xfrm>
          <a:prstGeom prst="rect">
            <a:avLst/>
          </a:prstGeom>
        </p:spPr>
        <p:txBody>
          <a:bodyPr wrap="none">
            <a:spAutoFit/>
          </a:bodyPr>
          <a:lstStyle/>
          <a:p>
            <a:r>
              <a:rPr lang="en-US" sz="1600" dirty="0">
                <a:hlinkClick r:id="rId6"/>
              </a:rPr>
              <a:t>https://accjc.org/guides-and-manuals/</a:t>
            </a:r>
            <a:r>
              <a:rPr lang="en-US" sz="1600" dirty="0"/>
              <a:t> </a:t>
            </a:r>
          </a:p>
        </p:txBody>
      </p:sp>
      <p:pic>
        <p:nvPicPr>
          <p:cNvPr id="10" name="Picture 9"/>
          <p:cNvPicPr>
            <a:picLocks noChangeAspect="1"/>
          </p:cNvPicPr>
          <p:nvPr/>
        </p:nvPicPr>
        <p:blipFill rotWithShape="1">
          <a:blip r:embed="rId7"/>
          <a:srcRect t="9195"/>
          <a:stretch/>
        </p:blipFill>
        <p:spPr>
          <a:xfrm>
            <a:off x="1701209" y="2150760"/>
            <a:ext cx="857438" cy="830500"/>
          </a:xfrm>
          <a:prstGeom prst="rect">
            <a:avLst/>
          </a:prstGeom>
        </p:spPr>
      </p:pic>
    </p:spTree>
    <p:extLst>
      <p:ext uri="{BB962C8B-B14F-4D97-AF65-F5344CB8AC3E}">
        <p14:creationId xmlns:p14="http://schemas.microsoft.com/office/powerpoint/2010/main" val="12232176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Helpful Resources and Publications</a:t>
            </a:r>
          </a:p>
        </p:txBody>
      </p:sp>
      <p:sp>
        <p:nvSpPr>
          <p:cNvPr id="3" name="Content Placeholder 2"/>
          <p:cNvSpPr>
            <a:spLocks noGrp="1"/>
          </p:cNvSpPr>
          <p:nvPr>
            <p:ph idx="1"/>
          </p:nvPr>
        </p:nvSpPr>
        <p:spPr>
          <a:xfrm>
            <a:off x="437120" y="1420095"/>
            <a:ext cx="7734693" cy="3109354"/>
          </a:xfrm>
        </p:spPr>
        <p:txBody>
          <a:bodyPr>
            <a:normAutofit fontScale="92500" lnSpcReduction="10000"/>
          </a:bodyPr>
          <a:lstStyle/>
          <a:p>
            <a:pPr marL="0" indent="0">
              <a:buNone/>
            </a:pPr>
            <a:r>
              <a:rPr lang="en-US" dirty="0"/>
              <a:t>Available on ACCJC’s website (</a:t>
            </a:r>
            <a:r>
              <a:rPr lang="en-US" u="sng" dirty="0">
                <a:hlinkClick r:id="rId3"/>
              </a:rPr>
              <a:t>accjc.org</a:t>
            </a:r>
            <a:r>
              <a:rPr lang="en-US" dirty="0"/>
              <a:t>); </a:t>
            </a:r>
          </a:p>
          <a:p>
            <a:pPr lvl="1"/>
            <a:r>
              <a:rPr lang="en-US" u="sng" dirty="0">
                <a:hlinkClick r:id="rId4"/>
              </a:rPr>
              <a:t>Eligibility Requirements</a:t>
            </a:r>
            <a:endParaRPr lang="en-US" dirty="0"/>
          </a:p>
          <a:p>
            <a:pPr lvl="1"/>
            <a:r>
              <a:rPr lang="en-US" u="sng" dirty="0">
                <a:hlinkClick r:id="rId5"/>
              </a:rPr>
              <a:t>Standards of Accreditation</a:t>
            </a:r>
            <a:endParaRPr lang="en-US" dirty="0"/>
          </a:p>
          <a:p>
            <a:pPr lvl="1"/>
            <a:r>
              <a:rPr lang="en-US" u="sng" dirty="0">
                <a:hlinkClick r:id="rId6"/>
              </a:rPr>
              <a:t>Commission Policies</a:t>
            </a:r>
            <a:endParaRPr lang="en-US" dirty="0"/>
          </a:p>
          <a:p>
            <a:pPr lvl="1"/>
            <a:r>
              <a:rPr lang="en-US" u="sng" dirty="0">
                <a:hlinkClick r:id="rId7"/>
              </a:rPr>
              <a:t>Guides and Manuals</a:t>
            </a:r>
            <a:endParaRPr lang="en-US" dirty="0"/>
          </a:p>
          <a:p>
            <a:pPr lvl="1"/>
            <a:r>
              <a:rPr lang="en-US" u="sng" dirty="0">
                <a:hlinkClick r:id="rId8"/>
              </a:rPr>
              <a:t>Educational Series</a:t>
            </a:r>
            <a:endParaRPr lang="en-US" dirty="0"/>
          </a:p>
          <a:p>
            <a:pPr lvl="1"/>
            <a:r>
              <a:rPr lang="en-US" dirty="0">
                <a:hlinkClick r:id="rId9"/>
              </a:rPr>
              <a:t>Webinars</a:t>
            </a:r>
            <a:r>
              <a:rPr lang="en-US" dirty="0"/>
              <a:t>, </a:t>
            </a:r>
            <a:r>
              <a:rPr lang="en-US" dirty="0">
                <a:hlinkClick r:id="rId10"/>
              </a:rPr>
              <a:t>conferences</a:t>
            </a:r>
            <a:r>
              <a:rPr lang="en-US" dirty="0"/>
              <a:t> and </a:t>
            </a:r>
            <a:r>
              <a:rPr lang="en-US" dirty="0">
                <a:hlinkClick r:id="rId10"/>
              </a:rPr>
              <a:t>symposiums</a:t>
            </a:r>
            <a:endParaRPr lang="en-US" dirty="0"/>
          </a:p>
          <a:p>
            <a:pPr lvl="1"/>
            <a:r>
              <a:rPr lang="en-US" dirty="0">
                <a:hlinkClick r:id="rId10"/>
              </a:rPr>
              <a:t>Ongoing trainings</a:t>
            </a:r>
            <a:endParaRPr lang="en-US" dirty="0"/>
          </a:p>
          <a:p>
            <a:pPr lvl="1"/>
            <a:r>
              <a:rPr lang="en-US" dirty="0"/>
              <a:t>News and Communications</a:t>
            </a:r>
          </a:p>
          <a:p>
            <a:pPr lvl="2"/>
            <a:r>
              <a:rPr lang="en-US" dirty="0">
                <a:hlinkClick r:id="rId11"/>
              </a:rPr>
              <a:t>Announcements</a:t>
            </a:r>
            <a:endParaRPr lang="en-US" dirty="0"/>
          </a:p>
          <a:p>
            <a:pPr lvl="2"/>
            <a:r>
              <a:rPr lang="en-US" dirty="0"/>
              <a:t>ACCJC Connect </a:t>
            </a:r>
            <a:r>
              <a:rPr lang="en-US" u="sng" dirty="0">
                <a:hlinkClick r:id="rId12"/>
              </a:rPr>
              <a:t>subscribe</a:t>
            </a:r>
            <a:r>
              <a:rPr lang="en-US" dirty="0"/>
              <a:t> to or visit: </a:t>
            </a:r>
            <a:r>
              <a:rPr lang="en-US" u="sng" dirty="0">
                <a:hlinkClick r:id="rId13"/>
              </a:rPr>
              <a:t>https://accjc.org/accjc-connect/</a:t>
            </a:r>
            <a:r>
              <a:rPr lang="en-US" dirty="0"/>
              <a:t> </a:t>
            </a:r>
          </a:p>
          <a:p>
            <a:pPr lvl="2"/>
            <a:r>
              <a:rPr lang="en-US" u="sng" dirty="0">
                <a:hlinkClick r:id="rId14"/>
              </a:rPr>
              <a:t>Recent Commission Actions</a:t>
            </a:r>
            <a:endParaRPr lang="en-US" dirty="0"/>
          </a:p>
          <a:p>
            <a:endParaRPr lang="en-US" dirty="0"/>
          </a:p>
          <a:p>
            <a:endParaRPr lang="en-US" dirty="0"/>
          </a:p>
        </p:txBody>
      </p:sp>
      <p:pic>
        <p:nvPicPr>
          <p:cNvPr id="10" name="Picture 9"/>
          <p:cNvPicPr/>
          <p:nvPr/>
        </p:nvPicPr>
        <p:blipFill>
          <a:blip r:embed="rId15">
            <a:extLst>
              <a:ext uri="{28A0092B-C50C-407E-A947-70E740481C1C}">
                <a14:useLocalDpi xmlns:a14="http://schemas.microsoft.com/office/drawing/2010/main" val="0"/>
              </a:ext>
            </a:extLst>
          </a:blip>
          <a:srcRect/>
          <a:stretch>
            <a:fillRect/>
          </a:stretch>
        </p:blipFill>
        <p:spPr bwMode="auto">
          <a:xfrm>
            <a:off x="6788364" y="1371886"/>
            <a:ext cx="701224" cy="1045298"/>
          </a:xfrm>
          <a:prstGeom prst="rect">
            <a:avLst/>
          </a:prstGeom>
          <a:noFill/>
        </p:spPr>
      </p:pic>
      <p:pic>
        <p:nvPicPr>
          <p:cNvPr id="11" name="Picture 10"/>
          <p:cNvPicPr/>
          <p:nvPr/>
        </p:nvPicPr>
        <p:blipFill>
          <a:blip r:embed="rId16">
            <a:extLst>
              <a:ext uri="{28A0092B-C50C-407E-A947-70E740481C1C}">
                <a14:useLocalDpi xmlns:a14="http://schemas.microsoft.com/office/drawing/2010/main" val="0"/>
              </a:ext>
            </a:extLst>
          </a:blip>
          <a:srcRect/>
          <a:stretch>
            <a:fillRect/>
          </a:stretch>
        </p:blipFill>
        <p:spPr bwMode="auto">
          <a:xfrm>
            <a:off x="6756001" y="3485414"/>
            <a:ext cx="765947" cy="1056132"/>
          </a:xfrm>
          <a:prstGeom prst="rect">
            <a:avLst/>
          </a:prstGeom>
          <a:noFill/>
        </p:spPr>
      </p:pic>
      <p:pic>
        <p:nvPicPr>
          <p:cNvPr id="12" name="Picture 11"/>
          <p:cNvPicPr/>
          <p:nvPr/>
        </p:nvPicPr>
        <p:blipFill>
          <a:blip r:embed="rId17">
            <a:extLst>
              <a:ext uri="{28A0092B-C50C-407E-A947-70E740481C1C}">
                <a14:useLocalDpi xmlns:a14="http://schemas.microsoft.com/office/drawing/2010/main" val="0"/>
              </a:ext>
            </a:extLst>
          </a:blip>
          <a:srcRect/>
          <a:stretch>
            <a:fillRect/>
          </a:stretch>
        </p:blipFill>
        <p:spPr bwMode="auto">
          <a:xfrm>
            <a:off x="6637344" y="2431043"/>
            <a:ext cx="1003264" cy="995826"/>
          </a:xfrm>
          <a:prstGeom prst="rect">
            <a:avLst/>
          </a:prstGeom>
          <a:noFill/>
        </p:spPr>
      </p:pic>
    </p:spTree>
    <p:extLst>
      <p:ext uri="{BB962C8B-B14F-4D97-AF65-F5344CB8AC3E}">
        <p14:creationId xmlns:p14="http://schemas.microsoft.com/office/powerpoint/2010/main" val="712332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Happens Next?</a:t>
            </a:r>
          </a:p>
        </p:txBody>
      </p:sp>
      <p:pic>
        <p:nvPicPr>
          <p:cNvPr id="1024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2713"/>
          <a:stretch/>
        </p:blipFill>
        <p:spPr bwMode="auto">
          <a:xfrm>
            <a:off x="6600479" y="793600"/>
            <a:ext cx="2493027" cy="192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lnSpcReduction="10000"/>
          </a:bodyPr>
          <a:lstStyle/>
          <a:p>
            <a:pPr marL="0" indent="0">
              <a:buNone/>
            </a:pPr>
            <a:endParaRPr lang="en-US" sz="2400" b="1" dirty="0"/>
          </a:p>
          <a:p>
            <a:pPr marL="0" indent="0">
              <a:buNone/>
            </a:pPr>
            <a:r>
              <a:rPr lang="en-US" sz="2400" b="1" dirty="0"/>
              <a:t>Begin: 		</a:t>
            </a:r>
            <a:r>
              <a:rPr lang="en-US" sz="2400" dirty="0"/>
              <a:t>ISER Development</a:t>
            </a:r>
          </a:p>
          <a:p>
            <a:pPr marL="0" indent="0">
              <a:buNone/>
            </a:pPr>
            <a:r>
              <a:rPr lang="en-US" sz="2400" b="1" dirty="0">
                <a:solidFill>
                  <a:schemeClr val="accent1"/>
                </a:solidFill>
              </a:rPr>
              <a:t>Dec. 15, 2024:	ISER Due to ACCJC </a:t>
            </a:r>
          </a:p>
          <a:p>
            <a:pPr marL="0" indent="0">
              <a:buNone/>
            </a:pPr>
            <a:r>
              <a:rPr lang="en-US" sz="2400" b="1" dirty="0"/>
              <a:t>Spring 2025:	</a:t>
            </a:r>
            <a:r>
              <a:rPr lang="en-US" sz="2400" dirty="0"/>
              <a:t>Team ISER Review </a:t>
            </a:r>
            <a:r>
              <a:rPr lang="en-US" sz="2400" i="1" dirty="0"/>
              <a:t>(peer review)</a:t>
            </a:r>
          </a:p>
          <a:p>
            <a:pPr marL="0" indent="0">
              <a:buNone/>
            </a:pPr>
            <a:r>
              <a:rPr lang="en-US" sz="2400" b="1" dirty="0"/>
              <a:t>Fall 2025: </a:t>
            </a:r>
            <a:r>
              <a:rPr lang="en-US" sz="2400" dirty="0"/>
              <a:t>		Focused Site Visit </a:t>
            </a:r>
            <a:r>
              <a:rPr lang="en-US" sz="2400" i="1" dirty="0"/>
              <a:t>(peer review)</a:t>
            </a:r>
          </a:p>
          <a:p>
            <a:pPr marL="0" indent="0">
              <a:buNone/>
            </a:pPr>
            <a:r>
              <a:rPr lang="en-US" sz="2400" b="1" dirty="0"/>
              <a:t>January 2026:</a:t>
            </a:r>
            <a:r>
              <a:rPr lang="en-US" sz="2400" dirty="0"/>
              <a:t>    	Commission decision</a:t>
            </a:r>
          </a:p>
          <a:p>
            <a:pPr marL="0" indent="0">
              <a:buNone/>
            </a:pPr>
            <a:endParaRPr lang="en-US" sz="1800" b="1" dirty="0"/>
          </a:p>
          <a:p>
            <a:pPr marL="0" indent="0">
              <a:buNone/>
            </a:pPr>
            <a:r>
              <a:rPr lang="en-US" sz="2400" b="1" dirty="0"/>
              <a:t>ACCJC training &amp; support:</a:t>
            </a:r>
            <a:r>
              <a:rPr lang="en-US" sz="2400" dirty="0"/>
              <a:t> Throughout the process</a:t>
            </a:r>
          </a:p>
          <a:p>
            <a:endParaRPr lang="en-US" sz="2400" dirty="0"/>
          </a:p>
          <a:p>
            <a:pPr marL="0" indent="0">
              <a:buNone/>
            </a:pPr>
            <a:endParaRPr lang="en-US" dirty="0"/>
          </a:p>
          <a:p>
            <a:pPr lvl="2"/>
            <a:endParaRPr lang="en-US" dirty="0"/>
          </a:p>
        </p:txBody>
      </p:sp>
    </p:spTree>
    <p:extLst>
      <p:ext uri="{BB962C8B-B14F-4D97-AF65-F5344CB8AC3E}">
        <p14:creationId xmlns:p14="http://schemas.microsoft.com/office/powerpoint/2010/main" val="30493644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E087-D9C3-4C8A-44D3-DD274D7E5F8F}"/>
              </a:ext>
            </a:extLst>
          </p:cNvPr>
          <p:cNvSpPr>
            <a:spLocks noGrp="1"/>
          </p:cNvSpPr>
          <p:nvPr>
            <p:ph type="title"/>
          </p:nvPr>
        </p:nvSpPr>
        <p:spPr/>
        <p:txBody>
          <a:bodyPr>
            <a:normAutofit fontScale="90000"/>
          </a:bodyPr>
          <a:lstStyle/>
          <a:p>
            <a:r>
              <a:rPr lang="en-US" dirty="0"/>
              <a:t>Next Steps</a:t>
            </a:r>
          </a:p>
        </p:txBody>
      </p:sp>
      <p:sp>
        <p:nvSpPr>
          <p:cNvPr id="3" name="Content Placeholder 2">
            <a:extLst>
              <a:ext uri="{FF2B5EF4-FFF2-40B4-BE49-F238E27FC236}">
                <a16:creationId xmlns:a16="http://schemas.microsoft.com/office/drawing/2014/main" id="{7D211C3C-6ED2-8D37-9414-A7BB3D420977}"/>
              </a:ext>
            </a:extLst>
          </p:cNvPr>
          <p:cNvSpPr>
            <a:spLocks noGrp="1"/>
          </p:cNvSpPr>
          <p:nvPr>
            <p:ph idx="1"/>
          </p:nvPr>
        </p:nvSpPr>
        <p:spPr/>
        <p:txBody>
          <a:bodyPr/>
          <a:lstStyle/>
          <a:p>
            <a:r>
              <a:rPr lang="en-US" dirty="0"/>
              <a:t>Website Reviews</a:t>
            </a:r>
          </a:p>
          <a:p>
            <a:r>
              <a:rPr lang="en-US" dirty="0"/>
              <a:t>AIQ Membership: Classified staff</a:t>
            </a:r>
          </a:p>
          <a:p>
            <a:r>
              <a:rPr lang="en-US" dirty="0"/>
              <a:t>ISER team membership</a:t>
            </a:r>
          </a:p>
          <a:p>
            <a:endParaRPr lang="en-US" dirty="0"/>
          </a:p>
          <a:p>
            <a:r>
              <a:rPr lang="en-US" dirty="0"/>
              <a:t>Contact AIQ chairs with questions!</a:t>
            </a:r>
          </a:p>
          <a:p>
            <a:r>
              <a:rPr lang="en-US" dirty="0"/>
              <a:t>Grace </a:t>
            </a:r>
            <a:r>
              <a:rPr lang="en-US" dirty="0" err="1"/>
              <a:t>Commiso</a:t>
            </a:r>
            <a:r>
              <a:rPr lang="en-US" dirty="0"/>
              <a:t> </a:t>
            </a:r>
            <a:r>
              <a:rPr lang="en-US" dirty="0">
                <a:hlinkClick r:id="rId2"/>
              </a:rPr>
              <a:t>Grace.commiso@bakersfieldcollege.edu</a:t>
            </a:r>
            <a:r>
              <a:rPr lang="en-US" dirty="0"/>
              <a:t> </a:t>
            </a:r>
          </a:p>
          <a:p>
            <a:r>
              <a:rPr lang="en-US" dirty="0"/>
              <a:t>Jessica Wojtysiak </a:t>
            </a:r>
            <a:r>
              <a:rPr lang="en-US" dirty="0">
                <a:hlinkClick r:id="rId3"/>
              </a:rPr>
              <a:t>J</a:t>
            </a:r>
            <a:r>
              <a:rPr lang="en-US" dirty="0">
                <a:hlinkClick r:id="rId3"/>
              </a:rPr>
              <a:t>essica.Wojtysiak@bakersfieldcollege.edu</a:t>
            </a: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DFB704C4-B43D-AA0E-FCFC-DFD5B4883F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79328" y="4554452"/>
            <a:ext cx="1064852" cy="358947"/>
          </a:xfrm>
          <a:prstGeom prst="rect">
            <a:avLst/>
          </a:prstGeom>
        </p:spPr>
      </p:pic>
    </p:spTree>
    <p:extLst>
      <p:ext uri="{BB962C8B-B14F-4D97-AF65-F5344CB8AC3E}">
        <p14:creationId xmlns:p14="http://schemas.microsoft.com/office/powerpoint/2010/main" val="2394181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75" y="1322145"/>
            <a:ext cx="8303476" cy="2458118"/>
          </a:xfrm>
        </p:spPr>
        <p:txBody>
          <a:bodyPr>
            <a:normAutofit/>
          </a:bodyPr>
          <a:lstStyle/>
          <a:p>
            <a:pPr algn="ctr"/>
            <a:r>
              <a:rPr lang="en-US" b="1" dirty="0"/>
              <a:t>Remaining Questions and Comments</a:t>
            </a:r>
            <a:br>
              <a:rPr lang="en-US" b="1" dirty="0"/>
            </a:br>
            <a:br>
              <a:rPr lang="en-US" b="1" dirty="0"/>
            </a:br>
            <a:r>
              <a:rPr lang="en-US" b="1" dirty="0"/>
              <a:t>&amp; </a:t>
            </a:r>
            <a:br>
              <a:rPr lang="en-US" b="1" dirty="0"/>
            </a:br>
            <a:br>
              <a:rPr lang="en-US" b="1" dirty="0"/>
            </a:br>
            <a:r>
              <a:rPr lang="en-US" b="1" dirty="0"/>
              <a:t>THANK YOU! </a:t>
            </a:r>
            <a:endParaRPr lang="en-US" dirty="0"/>
          </a:p>
        </p:txBody>
      </p:sp>
    </p:spTree>
    <p:extLst>
      <p:ext uri="{BB962C8B-B14F-4D97-AF65-F5344CB8AC3E}">
        <p14:creationId xmlns:p14="http://schemas.microsoft.com/office/powerpoint/2010/main" val="360503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t>What is Accreditation?</a:t>
            </a:r>
          </a:p>
        </p:txBody>
      </p:sp>
      <p:sp>
        <p:nvSpPr>
          <p:cNvPr id="3" name="Content Placeholder 2"/>
          <p:cNvSpPr>
            <a:spLocks noGrp="1"/>
          </p:cNvSpPr>
          <p:nvPr>
            <p:ph idx="1"/>
          </p:nvPr>
        </p:nvSpPr>
        <p:spPr>
          <a:xfrm>
            <a:off x="340241" y="1634888"/>
            <a:ext cx="6052013" cy="1721747"/>
          </a:xfrm>
        </p:spPr>
        <p:txBody>
          <a:bodyPr>
            <a:normAutofit/>
          </a:bodyPr>
          <a:lstStyle/>
          <a:p>
            <a:pPr marL="0" indent="0">
              <a:buNone/>
            </a:pPr>
            <a:r>
              <a:rPr lang="en-US" sz="2400" dirty="0"/>
              <a:t>How would you describe accreditation?</a:t>
            </a:r>
          </a:p>
        </p:txBody>
      </p:sp>
      <p:sp>
        <p:nvSpPr>
          <p:cNvPr id="6" name="TextBox 5"/>
          <p:cNvSpPr txBox="1"/>
          <p:nvPr/>
        </p:nvSpPr>
        <p:spPr>
          <a:xfrm>
            <a:off x="1217591" y="2697435"/>
            <a:ext cx="375424" cy="584775"/>
          </a:xfrm>
          <a:prstGeom prst="rect">
            <a:avLst/>
          </a:prstGeom>
          <a:noFill/>
        </p:spPr>
        <p:txBody>
          <a:bodyPr wrap="none" rtlCol="0">
            <a:spAutoFit/>
          </a:bodyPr>
          <a:lstStyle/>
          <a:p>
            <a:r>
              <a:rPr lang="en-US" sz="3200" dirty="0">
                <a:solidFill>
                  <a:schemeClr val="bg2"/>
                </a:solidFill>
              </a:rPr>
              <a:t>?</a:t>
            </a:r>
          </a:p>
        </p:txBody>
      </p:sp>
      <p:sp>
        <p:nvSpPr>
          <p:cNvPr id="7" name="TextBox 6"/>
          <p:cNvSpPr txBox="1"/>
          <p:nvPr/>
        </p:nvSpPr>
        <p:spPr>
          <a:xfrm>
            <a:off x="2507675" y="2697435"/>
            <a:ext cx="375424" cy="584775"/>
          </a:xfrm>
          <a:prstGeom prst="rect">
            <a:avLst/>
          </a:prstGeom>
          <a:noFill/>
        </p:spPr>
        <p:txBody>
          <a:bodyPr wrap="none" rtlCol="0">
            <a:spAutoFit/>
          </a:bodyPr>
          <a:lstStyle/>
          <a:p>
            <a:r>
              <a:rPr lang="en-US" sz="3200" dirty="0">
                <a:solidFill>
                  <a:schemeClr val="bg2"/>
                </a:solidFill>
              </a:rPr>
              <a:t>?</a:t>
            </a:r>
          </a:p>
        </p:txBody>
      </p:sp>
      <p:sp>
        <p:nvSpPr>
          <p:cNvPr id="8" name="TextBox 7"/>
          <p:cNvSpPr txBox="1"/>
          <p:nvPr/>
        </p:nvSpPr>
        <p:spPr>
          <a:xfrm>
            <a:off x="3780399" y="2697435"/>
            <a:ext cx="375424" cy="584775"/>
          </a:xfrm>
          <a:prstGeom prst="rect">
            <a:avLst/>
          </a:prstGeom>
          <a:noFill/>
        </p:spPr>
        <p:txBody>
          <a:bodyPr wrap="none" rtlCol="0">
            <a:spAutoFit/>
          </a:bodyPr>
          <a:lstStyle/>
          <a:p>
            <a:r>
              <a:rPr lang="en-US" sz="3200" dirty="0">
                <a:solidFill>
                  <a:schemeClr val="bg2"/>
                </a:solidFill>
              </a:rPr>
              <a:t>?</a:t>
            </a:r>
          </a:p>
        </p:txBody>
      </p:sp>
      <p:cxnSp>
        <p:nvCxnSpPr>
          <p:cNvPr id="9" name="Straight Connector 8"/>
          <p:cNvCxnSpPr/>
          <p:nvPr/>
        </p:nvCxnSpPr>
        <p:spPr>
          <a:xfrm>
            <a:off x="931493" y="3282209"/>
            <a:ext cx="965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01259" y="3282209"/>
            <a:ext cx="965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47095" y="3282209"/>
            <a:ext cx="965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69032" y="2297324"/>
            <a:ext cx="2203104" cy="400110"/>
          </a:xfrm>
          <a:prstGeom prst="rect">
            <a:avLst/>
          </a:prstGeom>
          <a:noFill/>
        </p:spPr>
        <p:txBody>
          <a:bodyPr wrap="none" rtlCol="0">
            <a:spAutoFit/>
          </a:bodyPr>
          <a:lstStyle/>
          <a:p>
            <a:r>
              <a:rPr lang="en-US" sz="2000" b="1" dirty="0"/>
              <a:t>Accreditation is….?</a:t>
            </a:r>
          </a:p>
        </p:txBody>
      </p:sp>
      <p:pic>
        <p:nvPicPr>
          <p:cNvPr id="1026" name="Picture 2" descr="What Is Accredi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656" y="2095301"/>
            <a:ext cx="3678496" cy="178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4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is Accreditation</a:t>
            </a:r>
          </a:p>
        </p:txBody>
      </p:sp>
      <p:sp>
        <p:nvSpPr>
          <p:cNvPr id="6" name="Content Placeholder 5"/>
          <p:cNvSpPr>
            <a:spLocks noGrp="1"/>
          </p:cNvSpPr>
          <p:nvPr>
            <p:ph idx="1"/>
          </p:nvPr>
        </p:nvSpPr>
        <p:spPr>
          <a:xfrm>
            <a:off x="628650" y="1637443"/>
            <a:ext cx="7886700" cy="3263504"/>
          </a:xfrm>
        </p:spPr>
        <p:txBody>
          <a:bodyPr/>
          <a:lstStyle/>
          <a:p>
            <a:r>
              <a:rPr lang="en-US" dirty="0"/>
              <a:t>Accreditation is a practice of academic quality control.</a:t>
            </a:r>
          </a:p>
          <a:p>
            <a:pPr lvl="1"/>
            <a:r>
              <a:rPr lang="en-US" b="1" dirty="0"/>
              <a:t>Promotes</a:t>
            </a:r>
            <a:r>
              <a:rPr lang="en-US" dirty="0"/>
              <a:t> institutional excellence through application</a:t>
            </a:r>
            <a:r>
              <a:rPr lang="en-US" b="1" dirty="0"/>
              <a:t> </a:t>
            </a:r>
            <a:r>
              <a:rPr lang="en-US" dirty="0"/>
              <a:t>of standards.</a:t>
            </a:r>
          </a:p>
          <a:p>
            <a:pPr lvl="1"/>
            <a:r>
              <a:rPr lang="en-US" b="1" dirty="0"/>
              <a:t>Advances</a:t>
            </a:r>
            <a:r>
              <a:rPr lang="en-US" dirty="0"/>
              <a:t> meaningful and effective </a:t>
            </a:r>
            <a:r>
              <a:rPr lang="en-US" b="1" dirty="0"/>
              <a:t>student learning and achievement</a:t>
            </a:r>
            <a:r>
              <a:rPr lang="en-US" dirty="0"/>
              <a:t>. </a:t>
            </a:r>
          </a:p>
          <a:p>
            <a:pPr lvl="1"/>
            <a:r>
              <a:rPr lang="en-US" b="1" dirty="0">
                <a:solidFill>
                  <a:prstClr val="black"/>
                </a:solidFill>
              </a:rPr>
              <a:t>Provides </a:t>
            </a:r>
            <a:r>
              <a:rPr lang="en-US" dirty="0">
                <a:solidFill>
                  <a:prstClr val="black"/>
                </a:solidFill>
              </a:rPr>
              <a:t>assurance to students, general public, &amp; others of quality of educational offerings.</a:t>
            </a:r>
            <a:endParaRPr lang="en-US" dirty="0"/>
          </a:p>
          <a:p>
            <a:r>
              <a:rPr lang="en-US" dirty="0"/>
              <a:t>In the </a:t>
            </a:r>
            <a:r>
              <a:rPr lang="en-US" b="1" dirty="0"/>
              <a:t>United States </a:t>
            </a:r>
            <a:r>
              <a:rPr lang="en-US" dirty="0"/>
              <a:t>we are fortunate that this is a </a:t>
            </a:r>
            <a:r>
              <a:rPr lang="en-US" b="1" dirty="0"/>
              <a:t>peer review driven process</a:t>
            </a:r>
            <a:r>
              <a:rPr lang="en-US" dirty="0"/>
              <a:t>. In many other countries, colleges  and universities are recognized by a government education agency, such as the Ministry of Education.</a:t>
            </a:r>
          </a:p>
        </p:txBody>
      </p:sp>
      <p:pic>
        <p:nvPicPr>
          <p:cNvPr id="2050" name="Picture 2" descr="Quality Assurance Roles on the Project - PM T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1193">
            <a:off x="6858734" y="846630"/>
            <a:ext cx="2019870" cy="99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7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7" y="884139"/>
            <a:ext cx="8289574" cy="447675"/>
          </a:xfrm>
        </p:spPr>
        <p:txBody>
          <a:bodyPr>
            <a:noAutofit/>
          </a:bodyPr>
          <a:lstStyle/>
          <a:p>
            <a:pPr algn="ctr"/>
            <a:r>
              <a:rPr lang="en-US" sz="3600" b="1" dirty="0"/>
              <a:t>Why Does Your College Seek Accreditation?</a:t>
            </a:r>
          </a:p>
        </p:txBody>
      </p:sp>
      <p:sp>
        <p:nvSpPr>
          <p:cNvPr id="3" name="Content Placeholder 2"/>
          <p:cNvSpPr>
            <a:spLocks noGrp="1"/>
          </p:cNvSpPr>
          <p:nvPr>
            <p:ph idx="1"/>
          </p:nvPr>
        </p:nvSpPr>
        <p:spPr>
          <a:xfrm>
            <a:off x="271080" y="1852790"/>
            <a:ext cx="7217014" cy="1721747"/>
          </a:xfrm>
        </p:spPr>
        <p:txBody>
          <a:bodyPr>
            <a:normAutofit/>
          </a:bodyPr>
          <a:lstStyle/>
          <a:p>
            <a:pPr marL="0" indent="0">
              <a:buNone/>
            </a:pPr>
            <a:r>
              <a:rPr lang="en-US" sz="2400" dirty="0"/>
              <a:t>Why is accreditation important? </a:t>
            </a:r>
          </a:p>
          <a:p>
            <a:pPr marL="0" indent="0">
              <a:buNone/>
            </a:pPr>
            <a:endParaRPr lang="en-US" sz="2400" dirty="0"/>
          </a:p>
        </p:txBody>
      </p:sp>
      <p:cxnSp>
        <p:nvCxnSpPr>
          <p:cNvPr id="9" name="Straight Connector 8"/>
          <p:cNvCxnSpPr/>
          <p:nvPr/>
        </p:nvCxnSpPr>
        <p:spPr>
          <a:xfrm>
            <a:off x="1211982" y="3648344"/>
            <a:ext cx="965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1750" y="3648344"/>
            <a:ext cx="965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27585" y="3648344"/>
            <a:ext cx="9656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83681" y="2632067"/>
            <a:ext cx="3609578" cy="400110"/>
          </a:xfrm>
          <a:prstGeom prst="rect">
            <a:avLst/>
          </a:prstGeom>
          <a:noFill/>
        </p:spPr>
        <p:txBody>
          <a:bodyPr wrap="none" rtlCol="0">
            <a:spAutoFit/>
          </a:bodyPr>
          <a:lstStyle/>
          <a:p>
            <a:r>
              <a:rPr lang="en-US" sz="2000" b="1" dirty="0"/>
              <a:t>Reasons for accreditation are…?</a:t>
            </a:r>
          </a:p>
        </p:txBody>
      </p:sp>
      <p:sp>
        <p:nvSpPr>
          <p:cNvPr id="14" name="TextBox 13"/>
          <p:cNvSpPr txBox="1"/>
          <p:nvPr/>
        </p:nvSpPr>
        <p:spPr>
          <a:xfrm>
            <a:off x="1498081" y="3063570"/>
            <a:ext cx="375424" cy="584775"/>
          </a:xfrm>
          <a:prstGeom prst="rect">
            <a:avLst/>
          </a:prstGeom>
          <a:noFill/>
        </p:spPr>
        <p:txBody>
          <a:bodyPr wrap="none" rtlCol="0">
            <a:spAutoFit/>
          </a:bodyPr>
          <a:lstStyle/>
          <a:p>
            <a:r>
              <a:rPr lang="en-US" sz="3200" dirty="0">
                <a:solidFill>
                  <a:schemeClr val="bg2"/>
                </a:solidFill>
              </a:rPr>
              <a:t>?</a:t>
            </a:r>
          </a:p>
        </p:txBody>
      </p:sp>
      <p:sp>
        <p:nvSpPr>
          <p:cNvPr id="15" name="TextBox 14"/>
          <p:cNvSpPr txBox="1"/>
          <p:nvPr/>
        </p:nvSpPr>
        <p:spPr>
          <a:xfrm>
            <a:off x="2788165" y="3063570"/>
            <a:ext cx="375424" cy="584775"/>
          </a:xfrm>
          <a:prstGeom prst="rect">
            <a:avLst/>
          </a:prstGeom>
          <a:noFill/>
        </p:spPr>
        <p:txBody>
          <a:bodyPr wrap="none" rtlCol="0">
            <a:spAutoFit/>
          </a:bodyPr>
          <a:lstStyle/>
          <a:p>
            <a:r>
              <a:rPr lang="en-US" sz="3200" dirty="0">
                <a:solidFill>
                  <a:schemeClr val="bg2"/>
                </a:solidFill>
              </a:rPr>
              <a:t>?</a:t>
            </a:r>
          </a:p>
        </p:txBody>
      </p:sp>
      <p:sp>
        <p:nvSpPr>
          <p:cNvPr id="16" name="TextBox 15"/>
          <p:cNvSpPr txBox="1"/>
          <p:nvPr/>
        </p:nvSpPr>
        <p:spPr>
          <a:xfrm>
            <a:off x="4060889" y="3063570"/>
            <a:ext cx="375424" cy="584775"/>
          </a:xfrm>
          <a:prstGeom prst="rect">
            <a:avLst/>
          </a:prstGeom>
          <a:noFill/>
        </p:spPr>
        <p:txBody>
          <a:bodyPr wrap="none" rtlCol="0">
            <a:spAutoFit/>
          </a:bodyPr>
          <a:lstStyle/>
          <a:p>
            <a:r>
              <a:rPr lang="en-US" sz="3200" dirty="0">
                <a:solidFill>
                  <a:schemeClr val="bg2"/>
                </a:solidFill>
              </a:rPr>
              <a:t>?</a:t>
            </a:r>
          </a:p>
        </p:txBody>
      </p:sp>
      <p:pic>
        <p:nvPicPr>
          <p:cNvPr id="2050" name="Picture 2" descr="The pros and cons of having regional accreditors go national (opi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0207">
            <a:off x="5604869" y="2034774"/>
            <a:ext cx="2987901" cy="210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20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61" y="916013"/>
            <a:ext cx="4027469" cy="447675"/>
          </a:xfrm>
        </p:spPr>
        <p:txBody>
          <a:bodyPr>
            <a:normAutofit fontScale="90000"/>
          </a:bodyPr>
          <a:lstStyle/>
          <a:p>
            <a:r>
              <a:rPr lang="en-US" b="1" dirty="0"/>
              <a:t>Why Bother?</a:t>
            </a:r>
          </a:p>
        </p:txBody>
      </p:sp>
      <p:pic>
        <p:nvPicPr>
          <p:cNvPr id="6" name="Picture 5"/>
          <p:cNvPicPr>
            <a:picLocks noChangeAspect="1"/>
          </p:cNvPicPr>
          <p:nvPr/>
        </p:nvPicPr>
        <p:blipFill rotWithShape="1">
          <a:blip r:embed="rId3"/>
          <a:srcRect t="11434"/>
          <a:stretch/>
        </p:blipFill>
        <p:spPr>
          <a:xfrm>
            <a:off x="4840224" y="1446842"/>
            <a:ext cx="4101293" cy="2831544"/>
          </a:xfrm>
          <a:prstGeom prst="rect">
            <a:avLst/>
          </a:prstGeom>
        </p:spPr>
      </p:pic>
      <p:sp>
        <p:nvSpPr>
          <p:cNvPr id="4" name="Rectangle 3"/>
          <p:cNvSpPr/>
          <p:nvPr/>
        </p:nvSpPr>
        <p:spPr>
          <a:xfrm>
            <a:off x="182880" y="1446842"/>
            <a:ext cx="4657344" cy="2831544"/>
          </a:xfrm>
          <a:prstGeom prst="rect">
            <a:avLst/>
          </a:prstGeom>
        </p:spPr>
        <p:txBody>
          <a:bodyPr wrap="square">
            <a:spAutoFit/>
          </a:bodyPr>
          <a:lstStyle/>
          <a:p>
            <a:pPr marL="285743" indent="-285743">
              <a:buFont typeface="Arial" panose="020B0604020202020204" pitchFamily="34" charset="0"/>
              <a:buChar char="•"/>
            </a:pPr>
            <a:r>
              <a:rPr lang="en-US" sz="2000" dirty="0"/>
              <a:t>Access to Title IV (Federal Financial Aid)</a:t>
            </a:r>
          </a:p>
          <a:p>
            <a:pPr marL="285743" indent="-285743">
              <a:buFont typeface="Arial" panose="020B0604020202020204" pitchFamily="34" charset="0"/>
              <a:buChar char="•"/>
            </a:pPr>
            <a:r>
              <a:rPr lang="en-US" sz="2000" dirty="0"/>
              <a:t>Recognition for transfer</a:t>
            </a:r>
          </a:p>
          <a:p>
            <a:pPr marL="285743" indent="-285743">
              <a:buFont typeface="Arial" panose="020B0604020202020204" pitchFamily="34" charset="0"/>
              <a:buChar char="•"/>
            </a:pPr>
            <a:r>
              <a:rPr lang="en-US" sz="2000" dirty="0"/>
              <a:t>Assure quality to the public and students</a:t>
            </a:r>
          </a:p>
          <a:p>
            <a:pPr marL="285743" indent="-285743">
              <a:buFont typeface="Arial" panose="020B0604020202020204" pitchFamily="34" charset="0"/>
              <a:buChar char="•"/>
            </a:pPr>
            <a:r>
              <a:rPr lang="en-US" sz="2000" dirty="0"/>
              <a:t>Ensure institutions are aligned with their missions</a:t>
            </a:r>
          </a:p>
          <a:p>
            <a:pPr marL="285743" indent="-285743">
              <a:buFont typeface="Arial" panose="020B0604020202020204" pitchFamily="34" charset="0"/>
              <a:buChar char="•"/>
            </a:pPr>
            <a:r>
              <a:rPr lang="en-US" sz="2000" dirty="0"/>
              <a:t>Improve academic quality, effectiveness, and student success</a:t>
            </a:r>
          </a:p>
          <a:p>
            <a:endParaRPr lang="en-US" sz="1800" dirty="0"/>
          </a:p>
        </p:txBody>
      </p:sp>
    </p:spTree>
    <p:extLst>
      <p:ext uri="{BB962C8B-B14F-4D97-AF65-F5344CB8AC3E}">
        <p14:creationId xmlns:p14="http://schemas.microsoft.com/office/powerpoint/2010/main" val="617044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Templat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6544</TotalTime>
  <Words>3362</Words>
  <Application>Microsoft Office PowerPoint</Application>
  <PresentationFormat>On-screen Show (16:9)</PresentationFormat>
  <Paragraphs>478</Paragraphs>
  <Slides>57</Slides>
  <Notes>55</Notes>
  <HiddenSlides>32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Calibri</vt:lpstr>
      <vt:lpstr>Calibri Light</vt:lpstr>
      <vt:lpstr>Segoe UI</vt:lpstr>
      <vt:lpstr>Wingdings</vt:lpstr>
      <vt:lpstr>Office Theme</vt:lpstr>
      <vt:lpstr>Powerpoint Template</vt:lpstr>
      <vt:lpstr>PowerPoint Presentation</vt:lpstr>
      <vt:lpstr>PowerPoint Presentation</vt:lpstr>
      <vt:lpstr>Learning Outcomes</vt:lpstr>
      <vt:lpstr>Part One: Context for Accreditation</vt:lpstr>
      <vt:lpstr>Today’s Goals  Accreditation Purposes &amp; Processes ACCJC Expectations &amp; Current Practice</vt:lpstr>
      <vt:lpstr>What is Accreditation?</vt:lpstr>
      <vt:lpstr>What is Accreditation</vt:lpstr>
      <vt:lpstr>Why Does Your College Seek Accreditation?</vt:lpstr>
      <vt:lpstr>Why Bother?</vt:lpstr>
      <vt:lpstr>Who ACCJC Accredits</vt:lpstr>
      <vt:lpstr>ACCJC Mission in Action</vt:lpstr>
      <vt:lpstr>PowerPoint Presentation</vt:lpstr>
      <vt:lpstr>ACCJC Updates &amp; Resources</vt:lpstr>
      <vt:lpstr>Accreditation Cycle and Reports</vt:lpstr>
      <vt:lpstr>Overview: The Accreditation Evaluation Process</vt:lpstr>
      <vt:lpstr>Intended Outcomes of Self-Reflection</vt:lpstr>
      <vt:lpstr>Good Practices for the Self-Evaluation</vt:lpstr>
      <vt:lpstr>Institutional Self Evaluation Report (ISER) Resources</vt:lpstr>
      <vt:lpstr>PowerPoint Presentation</vt:lpstr>
      <vt:lpstr>Developing the ISER</vt:lpstr>
      <vt:lpstr>Mindset for ISER Development</vt:lpstr>
      <vt:lpstr>Comprehensive Peer Review</vt:lpstr>
      <vt:lpstr>Comprehensive Peer Review</vt:lpstr>
      <vt:lpstr>Comprehensive Peer Review</vt:lpstr>
      <vt:lpstr>Expectations of Peer Reviewers</vt:lpstr>
      <vt:lpstr>    Outcomes     |      Innovations     |    Improvements</vt:lpstr>
      <vt:lpstr>Discussion</vt:lpstr>
      <vt:lpstr>Part Two: Nuts and Bolts of ISER Development</vt:lpstr>
      <vt:lpstr>Major Steps: Institutional Self Evaluation Process</vt:lpstr>
      <vt:lpstr>Interpreting Individual Standards</vt:lpstr>
      <vt:lpstr>Interpreting Individual Standards</vt:lpstr>
      <vt:lpstr>Interpreting Individual Standards</vt:lpstr>
      <vt:lpstr>Interpreting Individual Standards</vt:lpstr>
      <vt:lpstr>Interpreting Individual Standards</vt:lpstr>
      <vt:lpstr>Interpreting Individual Standards</vt:lpstr>
      <vt:lpstr>Interpreting the Standards</vt:lpstr>
      <vt:lpstr>Interpreting the Standards</vt:lpstr>
      <vt:lpstr>Interpreting the Standards</vt:lpstr>
      <vt:lpstr>Interpreting the Standards</vt:lpstr>
      <vt:lpstr>Interpreting the Standards</vt:lpstr>
      <vt:lpstr>Interpreting Standards – Steps to Success</vt:lpstr>
      <vt:lpstr>PowerPoint Presentation</vt:lpstr>
      <vt:lpstr>Interpreting the Standards Activity</vt:lpstr>
      <vt:lpstr>Activity Let’s Discuss</vt:lpstr>
      <vt:lpstr>Activity Let’s Discuss</vt:lpstr>
      <vt:lpstr>Activity Let’s Discuss </vt:lpstr>
      <vt:lpstr>Activity Let’s Discuss</vt:lpstr>
      <vt:lpstr>Structure of the Report</vt:lpstr>
      <vt:lpstr>Structure of Analysis of Standards</vt:lpstr>
      <vt:lpstr>Improvement Plans and the QFE</vt:lpstr>
      <vt:lpstr>Good Practices for Approaching the Report</vt:lpstr>
      <vt:lpstr>Good Practices for Evidence</vt:lpstr>
      <vt:lpstr>ISER Guide and Template</vt:lpstr>
      <vt:lpstr>Helpful Resources and Publications</vt:lpstr>
      <vt:lpstr>What Happens Next?</vt:lpstr>
      <vt:lpstr>Next Steps</vt:lpstr>
      <vt:lpstr>Remaining Questions and Comments  &amp;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Jessica Wojtysiak</cp:lastModifiedBy>
  <cp:revision>471</cp:revision>
  <cp:lastPrinted>2020-04-17T19:43:11Z</cp:lastPrinted>
  <dcterms:created xsi:type="dcterms:W3CDTF">2017-05-09T17:24:10Z</dcterms:created>
  <dcterms:modified xsi:type="dcterms:W3CDTF">2022-11-14T20:24:12Z</dcterms:modified>
</cp:coreProperties>
</file>