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0"/>
  </p:notesMasterIdLst>
  <p:handoutMasterIdLst>
    <p:handoutMasterId r:id="rId11"/>
  </p:handoutMasterIdLst>
  <p:sldIdLst>
    <p:sldId id="256" r:id="rId3"/>
    <p:sldId id="282" r:id="rId4"/>
    <p:sldId id="289" r:id="rId5"/>
    <p:sldId id="264" r:id="rId6"/>
    <p:sldId id="299" r:id="rId7"/>
    <p:sldId id="295" r:id="rId8"/>
    <p:sldId id="296"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D124648-F0A6-418D-8229-BC51A4C2A32E}">
          <p14:sldIdLst>
            <p14:sldId id="256"/>
            <p14:sldId id="282"/>
            <p14:sldId id="289"/>
            <p14:sldId id="264"/>
            <p14:sldId id="299"/>
            <p14:sldId id="295"/>
            <p14:sldId id="29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m Burke" initials="TB" lastIdx="7" clrIdx="0">
    <p:extLst>
      <p:ext uri="{19B8F6BF-5375-455C-9EA6-DF929625EA0E}">
        <p15:presenceInfo xmlns:p15="http://schemas.microsoft.com/office/powerpoint/2012/main" userId="S-1-5-21-1233836580-496834097-1642054019-1162" providerId="AD"/>
      </p:ext>
    </p:extLst>
  </p:cmAuthor>
  <p:cmAuthor id="2" name="Deborah Martin" initials="DM" lastIdx="5" clrIdx="1">
    <p:extLst>
      <p:ext uri="{19B8F6BF-5375-455C-9EA6-DF929625EA0E}">
        <p15:presenceInfo xmlns:p15="http://schemas.microsoft.com/office/powerpoint/2012/main" userId="S-1-5-21-1233836580-496834097-1642054019-11226" providerId="AD"/>
      </p:ext>
    </p:extLst>
  </p:cmAuthor>
  <p:cmAuthor id="3" name="Arlitha Williams-Harmon" initials="AWH" lastIdx="1" clrIdx="2">
    <p:extLst>
      <p:ext uri="{19B8F6BF-5375-455C-9EA6-DF929625EA0E}">
        <p15:presenceInfo xmlns:p15="http://schemas.microsoft.com/office/powerpoint/2012/main" userId="S::arlitha.williams@portervillecollege.edu::4b056b72-7f1f-4e70-81f6-a5bf3108af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7A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5118" autoAdjust="0"/>
  </p:normalViewPr>
  <p:slideViewPr>
    <p:cSldViewPr>
      <p:cViewPr varScale="1">
        <p:scale>
          <a:sx n="114" d="100"/>
          <a:sy n="114" d="100"/>
        </p:scale>
        <p:origin x="138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r>
              <a:rPr lang="en-US"/>
              <a:t>($ in Millions)</a:t>
            </a:r>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86E02B69-8B28-45F4-AA52-58ED553FA120}" type="datetimeFigureOut">
              <a:rPr lang="en-US" smtClean="0"/>
              <a:t>1/15/2024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E7F16759-AFC2-4939-BF58-7E7426F902E0}" type="slidenum">
              <a:rPr lang="en-US" smtClean="0"/>
              <a:t>‹#›</a:t>
            </a:fld>
            <a:endParaRPr lang="en-US"/>
          </a:p>
        </p:txBody>
      </p:sp>
    </p:spTree>
    <p:extLst>
      <p:ext uri="{BB962C8B-B14F-4D97-AF65-F5344CB8AC3E}">
        <p14:creationId xmlns:p14="http://schemas.microsoft.com/office/powerpoint/2010/main" val="1051008783"/>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r>
              <a:rPr lang="en-US"/>
              <a:t>($ in Millions)</a:t>
            </a:r>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AE7239D0-08EA-4DBF-B9ED-98009FF6DB8A}" type="datetimeFigureOut">
              <a:rPr lang="en-US" smtClean="0"/>
              <a:t>1/15/2024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3A29CA2B-5375-4829-9B92-C0F3AC1FE735}" type="slidenum">
              <a:rPr lang="en-US" smtClean="0"/>
              <a:t>‹#›</a:t>
            </a:fld>
            <a:endParaRPr lang="en-US"/>
          </a:p>
        </p:txBody>
      </p:sp>
    </p:spTree>
    <p:extLst>
      <p:ext uri="{BB962C8B-B14F-4D97-AF65-F5344CB8AC3E}">
        <p14:creationId xmlns:p14="http://schemas.microsoft.com/office/powerpoint/2010/main" val="2996499229"/>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94C2F5D-B854-4904-BA0A-7AA0E7154944}" type="datetime1">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9266D6-E3BC-4950-AE40-DA4C94D71F8B}" type="slidenum">
              <a:rPr lang="en-US" smtClean="0"/>
              <a:t>‹#›</a:t>
            </a:fld>
            <a:endParaRPr lang="en-US"/>
          </a:p>
        </p:txBody>
      </p:sp>
    </p:spTree>
    <p:extLst>
      <p:ext uri="{BB962C8B-B14F-4D97-AF65-F5344CB8AC3E}">
        <p14:creationId xmlns:p14="http://schemas.microsoft.com/office/powerpoint/2010/main" val="3016724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27624A-DC43-4512-A64D-063E5579A57B}" type="datetime1">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9266D6-E3BC-4950-AE40-DA4C94D71F8B}" type="slidenum">
              <a:rPr lang="en-US" smtClean="0"/>
              <a:t>‹#›</a:t>
            </a:fld>
            <a:endParaRPr lang="en-US"/>
          </a:p>
        </p:txBody>
      </p:sp>
    </p:spTree>
    <p:extLst>
      <p:ext uri="{BB962C8B-B14F-4D97-AF65-F5344CB8AC3E}">
        <p14:creationId xmlns:p14="http://schemas.microsoft.com/office/powerpoint/2010/main" val="4089116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AAEB96-616D-41DD-AD08-A72BE2CED33A}" type="datetime1">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9266D6-E3BC-4950-AE40-DA4C94D71F8B}" type="slidenum">
              <a:rPr lang="en-US" smtClean="0"/>
              <a:t>‹#›</a:t>
            </a:fld>
            <a:endParaRPr lang="en-US"/>
          </a:p>
        </p:txBody>
      </p:sp>
    </p:spTree>
    <p:extLst>
      <p:ext uri="{BB962C8B-B14F-4D97-AF65-F5344CB8AC3E}">
        <p14:creationId xmlns:p14="http://schemas.microsoft.com/office/powerpoint/2010/main" val="3247529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00" b="0" i="0">
                <a:solidFill>
                  <a:srgbClr val="002E6C"/>
                </a:solidFill>
                <a:latin typeface="Calibri"/>
                <a:cs typeface="Calibri"/>
              </a:defRPr>
            </a:lvl1pPr>
          </a:lstStyle>
          <a:p>
            <a:endParaRPr/>
          </a:p>
        </p:txBody>
      </p:sp>
      <p:sp>
        <p:nvSpPr>
          <p:cNvPr id="3" name="Holder 3"/>
          <p:cNvSpPr>
            <a:spLocks noGrp="1"/>
          </p:cNvSpPr>
          <p:nvPr>
            <p:ph sz="half" idx="2"/>
          </p:nvPr>
        </p:nvSpPr>
        <p:spPr>
          <a:xfrm>
            <a:off x="688895" y="1661554"/>
            <a:ext cx="3290888" cy="276999"/>
          </a:xfrm>
          <a:prstGeom prst="rect">
            <a:avLst/>
          </a:prstGeom>
        </p:spPr>
        <p:txBody>
          <a:bodyPr wrap="square" lIns="0" tIns="0" rIns="0" bIns="0">
            <a:spAutoFit/>
          </a:bodyPr>
          <a:lstStyle>
            <a:lvl1pPr>
              <a:defRPr sz="1800" b="1" i="0">
                <a:solidFill>
                  <a:srgbClr val="52565A"/>
                </a:solidFill>
                <a:latin typeface="Arial Narrow"/>
                <a:cs typeface="Arial Narrow"/>
              </a:defRPr>
            </a:lvl1pPr>
          </a:lstStyle>
          <a:p>
            <a:endParaRPr/>
          </a:p>
        </p:txBody>
      </p:sp>
      <p:sp>
        <p:nvSpPr>
          <p:cNvPr id="4" name="Holder 4"/>
          <p:cNvSpPr>
            <a:spLocks noGrp="1"/>
          </p:cNvSpPr>
          <p:nvPr>
            <p:ph sz="half" idx="3"/>
          </p:nvPr>
        </p:nvSpPr>
        <p:spPr>
          <a:xfrm>
            <a:off x="4709160" y="1577340"/>
            <a:ext cx="3977640" cy="492443"/>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9A5AA3E7-8CEC-45EF-8AC9-8F365BF2850C}" type="datetime1">
              <a:rPr lang="en-US" smtClean="0"/>
              <a:t>1/15/2024</a:t>
            </a:fld>
            <a:endParaRPr lang="en-US"/>
          </a:p>
        </p:txBody>
      </p:sp>
      <p:sp>
        <p:nvSpPr>
          <p:cNvPr id="7" name="Holder 7"/>
          <p:cNvSpPr>
            <a:spLocks noGrp="1"/>
          </p:cNvSpPr>
          <p:nvPr>
            <p:ph type="sldNum" sz="quarter" idx="7"/>
          </p:nvPr>
        </p:nvSpPr>
        <p:spPr/>
        <p:txBody>
          <a:bodyPr lIns="0" tIns="0" rIns="0" bIns="0"/>
          <a:lstStyle>
            <a:lvl1pPr>
              <a:defRPr sz="900" b="0" i="0">
                <a:solidFill>
                  <a:srgbClr val="52565A"/>
                </a:solidFill>
                <a:latin typeface="Calibri"/>
                <a:cs typeface="Calibri"/>
              </a:defRPr>
            </a:lvl1pPr>
          </a:lstStyle>
          <a:p>
            <a:pPr marL="28575">
              <a:spcBef>
                <a:spcPts val="101"/>
              </a:spcBef>
            </a:pPr>
            <a:fld id="{81D60167-4931-47E6-BA6A-407CBD079E47}" type="slidenum">
              <a:rPr lang="en-US" spc="-11" smtClean="0"/>
              <a:pPr marL="28575">
                <a:spcBef>
                  <a:spcPts val="101"/>
                </a:spcBef>
              </a:pPr>
              <a:t>‹#›</a:t>
            </a:fld>
            <a:endParaRPr lang="en-US" spc="-11" dirty="0"/>
          </a:p>
        </p:txBody>
      </p:sp>
    </p:spTree>
    <p:extLst>
      <p:ext uri="{BB962C8B-B14F-4D97-AF65-F5344CB8AC3E}">
        <p14:creationId xmlns:p14="http://schemas.microsoft.com/office/powerpoint/2010/main" val="26039747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67710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43088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458208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4275877" y="421038"/>
            <a:ext cx="3016805" cy="507831"/>
          </a:xfrm>
        </p:spPr>
        <p:txBody>
          <a:bodyPr lIns="0" tIns="0" rIns="0" bIns="0"/>
          <a:lstStyle>
            <a:lvl1pPr>
              <a:defRPr sz="3300" b="0" i="0">
                <a:solidFill>
                  <a:srgbClr val="252525"/>
                </a:solidFill>
                <a:latin typeface="Cambria"/>
                <a:cs typeface="Cambria"/>
              </a:defRPr>
            </a:lvl1pPr>
          </a:lstStyle>
          <a:p>
            <a:endParaRPr/>
          </a:p>
        </p:txBody>
      </p:sp>
      <p:sp>
        <p:nvSpPr>
          <p:cNvPr id="3" name="Holder 3"/>
          <p:cNvSpPr>
            <a:spLocks noGrp="1"/>
          </p:cNvSpPr>
          <p:nvPr>
            <p:ph type="body" idx="1"/>
          </p:nvPr>
        </p:nvSpPr>
        <p:spPr>
          <a:xfrm>
            <a:off x="2879319" y="1431267"/>
            <a:ext cx="5553075" cy="323165"/>
          </a:xfrm>
        </p:spPr>
        <p:txBody>
          <a:bodyPr lIns="0" tIns="0" rIns="0" bIns="0"/>
          <a:lstStyle>
            <a:lvl1pPr>
              <a:defRPr sz="2100" b="0" i="0">
                <a:solidFill>
                  <a:schemeClr val="tx1"/>
                </a:solidFill>
                <a:latin typeface="Cambria"/>
                <a:cs typeface="Cambri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667342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4275877" y="421038"/>
            <a:ext cx="3016805" cy="507831"/>
          </a:xfrm>
        </p:spPr>
        <p:txBody>
          <a:bodyPr lIns="0" tIns="0" rIns="0" bIns="0"/>
          <a:lstStyle>
            <a:lvl1pPr>
              <a:defRPr sz="3300" b="0" i="0">
                <a:solidFill>
                  <a:srgbClr val="252525"/>
                </a:solidFill>
                <a:latin typeface="Cambria"/>
                <a:cs typeface="Cambria"/>
              </a:defRPr>
            </a:lvl1pPr>
          </a:lstStyle>
          <a:p>
            <a:endParaRPr/>
          </a:p>
        </p:txBody>
      </p:sp>
      <p:sp>
        <p:nvSpPr>
          <p:cNvPr id="3" name="Holder 3"/>
          <p:cNvSpPr>
            <a:spLocks noGrp="1"/>
          </p:cNvSpPr>
          <p:nvPr>
            <p:ph sz="half" idx="2"/>
          </p:nvPr>
        </p:nvSpPr>
        <p:spPr>
          <a:xfrm>
            <a:off x="457200" y="1577340"/>
            <a:ext cx="3977640" cy="430887"/>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30887"/>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235889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143" y="1"/>
            <a:ext cx="9142856" cy="6857999"/>
          </a:xfrm>
          <a:prstGeom prst="rect">
            <a:avLst/>
          </a:prstGeom>
        </p:spPr>
      </p:pic>
      <p:pic>
        <p:nvPicPr>
          <p:cNvPr id="17" name="bg object 17"/>
          <p:cNvPicPr/>
          <p:nvPr/>
        </p:nvPicPr>
        <p:blipFill>
          <a:blip r:embed="rId3" cstate="print"/>
          <a:stretch>
            <a:fillRect/>
          </a:stretch>
        </p:blipFill>
        <p:spPr>
          <a:xfrm>
            <a:off x="5193792" y="6176772"/>
            <a:ext cx="3320738" cy="605015"/>
          </a:xfrm>
          <a:prstGeom prst="rect">
            <a:avLst/>
          </a:prstGeom>
        </p:spPr>
      </p:pic>
      <p:sp>
        <p:nvSpPr>
          <p:cNvPr id="18" name="bg object 18"/>
          <p:cNvSpPr/>
          <p:nvPr/>
        </p:nvSpPr>
        <p:spPr>
          <a:xfrm>
            <a:off x="530923" y="1709927"/>
            <a:ext cx="8613458" cy="3244850"/>
          </a:xfrm>
          <a:custGeom>
            <a:avLst/>
            <a:gdLst/>
            <a:ahLst/>
            <a:cxnLst/>
            <a:rect l="l" t="t" r="r" b="b"/>
            <a:pathLst>
              <a:path w="11484610" h="3244850">
                <a:moveTo>
                  <a:pt x="11484102" y="0"/>
                </a:moveTo>
                <a:lnTo>
                  <a:pt x="0" y="0"/>
                </a:lnTo>
                <a:lnTo>
                  <a:pt x="0" y="3244596"/>
                </a:lnTo>
                <a:lnTo>
                  <a:pt x="11484102" y="3244596"/>
                </a:lnTo>
                <a:lnTo>
                  <a:pt x="11484102" y="0"/>
                </a:lnTo>
                <a:close/>
              </a:path>
            </a:pathLst>
          </a:custGeom>
          <a:solidFill>
            <a:srgbClr val="FFFFFF"/>
          </a:solidFill>
        </p:spPr>
        <p:txBody>
          <a:bodyPr wrap="square" lIns="0" tIns="0" rIns="0" bIns="0" rtlCol="0"/>
          <a:lstStyle/>
          <a:p>
            <a:endParaRPr sz="1350"/>
          </a:p>
        </p:txBody>
      </p:sp>
      <p:sp>
        <p:nvSpPr>
          <p:cNvPr id="19" name="bg object 19"/>
          <p:cNvSpPr/>
          <p:nvPr/>
        </p:nvSpPr>
        <p:spPr>
          <a:xfrm>
            <a:off x="0" y="1709927"/>
            <a:ext cx="539115" cy="3244850"/>
          </a:xfrm>
          <a:custGeom>
            <a:avLst/>
            <a:gdLst/>
            <a:ahLst/>
            <a:cxnLst/>
            <a:rect l="l" t="t" r="r" b="b"/>
            <a:pathLst>
              <a:path w="718820" h="3244850">
                <a:moveTo>
                  <a:pt x="718566" y="0"/>
                </a:moveTo>
                <a:lnTo>
                  <a:pt x="0" y="0"/>
                </a:lnTo>
                <a:lnTo>
                  <a:pt x="0" y="3244596"/>
                </a:lnTo>
                <a:lnTo>
                  <a:pt x="718566" y="3244596"/>
                </a:lnTo>
                <a:lnTo>
                  <a:pt x="718566" y="0"/>
                </a:lnTo>
                <a:close/>
              </a:path>
            </a:pathLst>
          </a:custGeom>
          <a:solidFill>
            <a:srgbClr val="F58B1F"/>
          </a:solidFill>
        </p:spPr>
        <p:txBody>
          <a:bodyPr wrap="square" lIns="0" tIns="0" rIns="0" bIns="0" rtlCol="0"/>
          <a:lstStyle/>
          <a:p>
            <a:endParaRPr sz="1350"/>
          </a:p>
        </p:txBody>
      </p:sp>
      <p:sp>
        <p:nvSpPr>
          <p:cNvPr id="2" name="Holder 2"/>
          <p:cNvSpPr>
            <a:spLocks noGrp="1"/>
          </p:cNvSpPr>
          <p:nvPr>
            <p:ph type="title"/>
          </p:nvPr>
        </p:nvSpPr>
        <p:spPr>
          <a:xfrm>
            <a:off x="4275877" y="421038"/>
            <a:ext cx="3016805" cy="507831"/>
          </a:xfrm>
        </p:spPr>
        <p:txBody>
          <a:bodyPr lIns="0" tIns="0" rIns="0" bIns="0"/>
          <a:lstStyle>
            <a:lvl1pPr>
              <a:defRPr sz="3300" b="0" i="0">
                <a:solidFill>
                  <a:srgbClr val="252525"/>
                </a:solidFill>
                <a:latin typeface="Cambria"/>
                <a:cs typeface="Cambri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6680297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162634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A49E35-142C-4FC9-80B8-DEED4A8D3644}" type="datetime1">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9266D6-E3BC-4950-AE40-DA4C94D71F8B}" type="slidenum">
              <a:rPr lang="en-US" smtClean="0"/>
              <a:t>‹#›</a:t>
            </a:fld>
            <a:endParaRPr lang="en-US"/>
          </a:p>
        </p:txBody>
      </p:sp>
    </p:spTree>
    <p:extLst>
      <p:ext uri="{BB962C8B-B14F-4D97-AF65-F5344CB8AC3E}">
        <p14:creationId xmlns:p14="http://schemas.microsoft.com/office/powerpoint/2010/main" val="4220603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73E142-5B0A-441C-9253-E8BE9FC44A71}" type="datetime1">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9266D6-E3BC-4950-AE40-DA4C94D71F8B}" type="slidenum">
              <a:rPr lang="en-US" smtClean="0"/>
              <a:t>‹#›</a:t>
            </a:fld>
            <a:endParaRPr lang="en-US"/>
          </a:p>
        </p:txBody>
      </p:sp>
    </p:spTree>
    <p:extLst>
      <p:ext uri="{BB962C8B-B14F-4D97-AF65-F5344CB8AC3E}">
        <p14:creationId xmlns:p14="http://schemas.microsoft.com/office/powerpoint/2010/main" val="2017331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C6D746-2000-4B5B-A57E-916C8331BE24}" type="datetime1">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9266D6-E3BC-4950-AE40-DA4C94D71F8B}" type="slidenum">
              <a:rPr lang="en-US" smtClean="0"/>
              <a:t>‹#›</a:t>
            </a:fld>
            <a:endParaRPr lang="en-US"/>
          </a:p>
        </p:txBody>
      </p:sp>
    </p:spTree>
    <p:extLst>
      <p:ext uri="{BB962C8B-B14F-4D97-AF65-F5344CB8AC3E}">
        <p14:creationId xmlns:p14="http://schemas.microsoft.com/office/powerpoint/2010/main" val="3548319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F99B88B-A70F-4CA2-83D7-51E03464F78A}" type="datetime1">
              <a:rPr lang="en-US" smtClean="0"/>
              <a:t>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9266D6-E3BC-4950-AE40-DA4C94D71F8B}" type="slidenum">
              <a:rPr lang="en-US" smtClean="0"/>
              <a:t>‹#›</a:t>
            </a:fld>
            <a:endParaRPr lang="en-US"/>
          </a:p>
        </p:txBody>
      </p:sp>
    </p:spTree>
    <p:extLst>
      <p:ext uri="{BB962C8B-B14F-4D97-AF65-F5344CB8AC3E}">
        <p14:creationId xmlns:p14="http://schemas.microsoft.com/office/powerpoint/2010/main" val="1004436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F77BD2-E416-4D99-ABA2-685814BA7A5C}" type="datetime1">
              <a:rPr lang="en-US" smtClean="0"/>
              <a:t>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9266D6-E3BC-4950-AE40-DA4C94D71F8B}" type="slidenum">
              <a:rPr lang="en-US" smtClean="0"/>
              <a:t>‹#›</a:t>
            </a:fld>
            <a:endParaRPr lang="en-US"/>
          </a:p>
        </p:txBody>
      </p:sp>
    </p:spTree>
    <p:extLst>
      <p:ext uri="{BB962C8B-B14F-4D97-AF65-F5344CB8AC3E}">
        <p14:creationId xmlns:p14="http://schemas.microsoft.com/office/powerpoint/2010/main" val="2976353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99A6C2-2ABD-4F73-BC62-278F1962BEE6}" type="datetime1">
              <a:rPr lang="en-US" smtClean="0"/>
              <a:t>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9266D6-E3BC-4950-AE40-DA4C94D71F8B}" type="slidenum">
              <a:rPr lang="en-US" smtClean="0"/>
              <a:t>‹#›</a:t>
            </a:fld>
            <a:endParaRPr lang="en-US"/>
          </a:p>
        </p:txBody>
      </p:sp>
    </p:spTree>
    <p:extLst>
      <p:ext uri="{BB962C8B-B14F-4D97-AF65-F5344CB8AC3E}">
        <p14:creationId xmlns:p14="http://schemas.microsoft.com/office/powerpoint/2010/main" val="2822100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8D8400-FB97-4D77-9A31-0B44ED9E89B6}" type="datetime1">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9266D6-E3BC-4950-AE40-DA4C94D71F8B}" type="slidenum">
              <a:rPr lang="en-US" smtClean="0"/>
              <a:t>‹#›</a:t>
            </a:fld>
            <a:endParaRPr lang="en-US"/>
          </a:p>
        </p:txBody>
      </p:sp>
    </p:spTree>
    <p:extLst>
      <p:ext uri="{BB962C8B-B14F-4D97-AF65-F5344CB8AC3E}">
        <p14:creationId xmlns:p14="http://schemas.microsoft.com/office/powerpoint/2010/main" val="3091699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7CECF7-E638-4966-8E7D-99F17886762D}" type="datetime1">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9266D6-E3BC-4950-AE40-DA4C94D71F8B}" type="slidenum">
              <a:rPr lang="en-US" smtClean="0"/>
              <a:t>‹#›</a:t>
            </a:fld>
            <a:endParaRPr lang="en-US"/>
          </a:p>
        </p:txBody>
      </p:sp>
    </p:spTree>
    <p:extLst>
      <p:ext uri="{BB962C8B-B14F-4D97-AF65-F5344CB8AC3E}">
        <p14:creationId xmlns:p14="http://schemas.microsoft.com/office/powerpoint/2010/main" val="615967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5.xml"/><Relationship Id="rId7" Type="http://schemas.openxmlformats.org/officeDocument/2006/relationships/image" Target="../media/image1.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2.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3B26F-94CA-41CB-BD5D-B08A58683839}" type="datetime1">
              <a:rPr lang="en-US" smtClean="0"/>
              <a:t>1/15/2024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9266D6-E3BC-4950-AE40-DA4C94D71F8B}" type="slidenum">
              <a:rPr lang="en-US" smtClean="0"/>
              <a:t>‹#›</a:t>
            </a:fld>
            <a:endParaRPr lang="en-US"/>
          </a:p>
        </p:txBody>
      </p:sp>
    </p:spTree>
    <p:extLst>
      <p:ext uri="{BB962C8B-B14F-4D97-AF65-F5344CB8AC3E}">
        <p14:creationId xmlns:p14="http://schemas.microsoft.com/office/powerpoint/2010/main" val="2488068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1143" y="1"/>
            <a:ext cx="9142856" cy="6857999"/>
          </a:xfrm>
          <a:prstGeom prst="rect">
            <a:avLst/>
          </a:prstGeom>
        </p:spPr>
      </p:pic>
      <p:pic>
        <p:nvPicPr>
          <p:cNvPr id="17" name="bg object 17"/>
          <p:cNvPicPr/>
          <p:nvPr/>
        </p:nvPicPr>
        <p:blipFill>
          <a:blip r:embed="rId8" cstate="print"/>
          <a:stretch>
            <a:fillRect/>
          </a:stretch>
        </p:blipFill>
        <p:spPr>
          <a:xfrm>
            <a:off x="5193792" y="6176772"/>
            <a:ext cx="3320738" cy="605015"/>
          </a:xfrm>
          <a:prstGeom prst="rect">
            <a:avLst/>
          </a:prstGeom>
        </p:spPr>
      </p:pic>
      <p:sp>
        <p:nvSpPr>
          <p:cNvPr id="2" name="Holder 2"/>
          <p:cNvSpPr>
            <a:spLocks noGrp="1"/>
          </p:cNvSpPr>
          <p:nvPr>
            <p:ph type="title"/>
          </p:nvPr>
        </p:nvSpPr>
        <p:spPr>
          <a:xfrm>
            <a:off x="4275877" y="421038"/>
            <a:ext cx="3016805" cy="677108"/>
          </a:xfrm>
          <a:prstGeom prst="rect">
            <a:avLst/>
          </a:prstGeom>
        </p:spPr>
        <p:txBody>
          <a:bodyPr wrap="square" lIns="0" tIns="0" rIns="0" bIns="0">
            <a:spAutoFit/>
          </a:bodyPr>
          <a:lstStyle>
            <a:lvl1pPr>
              <a:defRPr sz="4400" b="0" i="0">
                <a:solidFill>
                  <a:srgbClr val="252525"/>
                </a:solidFill>
                <a:latin typeface="Cambria"/>
                <a:cs typeface="Cambria"/>
              </a:defRPr>
            </a:lvl1pPr>
          </a:lstStyle>
          <a:p>
            <a:endParaRPr/>
          </a:p>
        </p:txBody>
      </p:sp>
      <p:sp>
        <p:nvSpPr>
          <p:cNvPr id="3" name="Holder 3"/>
          <p:cNvSpPr>
            <a:spLocks noGrp="1"/>
          </p:cNvSpPr>
          <p:nvPr>
            <p:ph type="body" idx="1"/>
          </p:nvPr>
        </p:nvSpPr>
        <p:spPr>
          <a:xfrm>
            <a:off x="2879319" y="1431267"/>
            <a:ext cx="5553075" cy="430887"/>
          </a:xfrm>
          <a:prstGeom prst="rect">
            <a:avLst/>
          </a:prstGeom>
        </p:spPr>
        <p:txBody>
          <a:bodyPr wrap="square" lIns="0" tIns="0" rIns="0" bIns="0">
            <a:spAutoFit/>
          </a:bodyPr>
          <a:lstStyle>
            <a:lvl1pPr>
              <a:defRPr sz="2800" b="0" i="0">
                <a:solidFill>
                  <a:schemeClr val="tx1"/>
                </a:solidFill>
                <a:latin typeface="Cambria"/>
                <a:cs typeface="Cambria"/>
              </a:defRPr>
            </a:lvl1pPr>
          </a:lstStyle>
          <a:p>
            <a:endParaRPr/>
          </a:p>
        </p:txBody>
      </p:sp>
      <p:sp>
        <p:nvSpPr>
          <p:cNvPr id="4" name="Holder 4"/>
          <p:cNvSpPr>
            <a:spLocks noGrp="1"/>
          </p:cNvSpPr>
          <p:nvPr>
            <p:ph type="ftr" sz="quarter" idx="5"/>
          </p:nvPr>
        </p:nvSpPr>
        <p:spPr>
          <a:xfrm>
            <a:off x="3108960" y="6377940"/>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1/15/2024</a:t>
            </a:fld>
            <a:endParaRPr lang="en-US"/>
          </a:p>
        </p:txBody>
      </p:sp>
      <p:sp>
        <p:nvSpPr>
          <p:cNvPr id="6" name="Holder 6"/>
          <p:cNvSpPr>
            <a:spLocks noGrp="1"/>
          </p:cNvSpPr>
          <p:nvPr>
            <p:ph type="sldNum" sz="quarter" idx="7"/>
          </p:nvPr>
        </p:nvSpPr>
        <p:spPr>
          <a:xfrm>
            <a:off x="6583680" y="6377940"/>
            <a:ext cx="210312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19454200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txStyles>
    <p:titleStyle>
      <a:lvl1pPr>
        <a:defRPr>
          <a:latin typeface="+mj-lt"/>
          <a:ea typeface="+mj-ea"/>
          <a:cs typeface="+mj-cs"/>
        </a:defRPr>
      </a:lvl1pPr>
    </p:titleStyle>
    <p:body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bodyStyle>
    <p:other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33666" y="2198180"/>
            <a:ext cx="6895934" cy="2248789"/>
          </a:xfrm>
          <a:prstGeom prst="rect">
            <a:avLst/>
          </a:prstGeom>
        </p:spPr>
        <p:txBody>
          <a:bodyPr vert="horz" wrap="square" lIns="0" tIns="79534" rIns="0" bIns="0" rtlCol="0">
            <a:spAutoFit/>
          </a:bodyPr>
          <a:lstStyle/>
          <a:p>
            <a:pPr marL="245745" marR="3810" indent="-236696" algn="ctr">
              <a:lnSpc>
                <a:spcPts val="4373"/>
              </a:lnSpc>
              <a:spcBef>
                <a:spcPts val="626"/>
              </a:spcBef>
              <a:tabLst>
                <a:tab pos="2045494" algn="l"/>
              </a:tabLst>
            </a:pPr>
            <a:r>
              <a:rPr lang="en-US" sz="4050" spc="-8" dirty="0">
                <a:solidFill>
                  <a:srgbClr val="000000"/>
                </a:solidFill>
              </a:rPr>
              <a:t>Governor’s 2024-25 </a:t>
            </a:r>
            <a:br>
              <a:rPr lang="en-US" sz="4050" spc="-8" dirty="0">
                <a:solidFill>
                  <a:srgbClr val="000000"/>
                </a:solidFill>
              </a:rPr>
            </a:br>
            <a:r>
              <a:rPr lang="en-US" sz="4050" spc="-8" dirty="0">
                <a:solidFill>
                  <a:srgbClr val="000000"/>
                </a:solidFill>
              </a:rPr>
              <a:t>January Budget Proposal</a:t>
            </a:r>
            <a:br>
              <a:rPr lang="en-US" sz="4050" spc="-8" dirty="0"/>
            </a:br>
            <a:br>
              <a:rPr lang="en-US" sz="1800" spc="-8" dirty="0">
                <a:solidFill>
                  <a:srgbClr val="585858"/>
                </a:solidFill>
              </a:rPr>
            </a:br>
            <a:r>
              <a:rPr lang="en-US" sz="1800" dirty="0">
                <a:solidFill>
                  <a:srgbClr val="585858"/>
                </a:solidFill>
              </a:rPr>
              <a:t>January 15, 2024</a:t>
            </a:r>
            <a:endParaRPr sz="1800" dirty="0"/>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533400"/>
            <a:ext cx="7772400" cy="838200"/>
          </a:xfrm>
          <a:solidFill>
            <a:schemeClr val="accent1">
              <a:lumMod val="50000"/>
            </a:schemeClr>
          </a:solidFill>
        </p:spPr>
        <p:txBody>
          <a:bodyPr/>
          <a:lstStyle/>
          <a:p>
            <a:pPr eaLnBrk="1" hangingPunct="1"/>
            <a:r>
              <a:rPr lang="en-US" altLang="en-US" sz="3200" dirty="0">
                <a:solidFill>
                  <a:schemeClr val="bg1"/>
                </a:solidFill>
                <a:latin typeface="Arial Black" pitchFamily="34" charset="0"/>
              </a:rPr>
              <a:t>Kern Community College District</a:t>
            </a:r>
          </a:p>
        </p:txBody>
      </p:sp>
      <p:sp>
        <p:nvSpPr>
          <p:cNvPr id="12" name="Rectangle 11">
            <a:extLst>
              <a:ext uri="{FF2B5EF4-FFF2-40B4-BE49-F238E27FC236}">
                <a16:creationId xmlns:a16="http://schemas.microsoft.com/office/drawing/2014/main" id="{FB69BFEA-4943-4BB8-9DF3-4A0DC2F58C51}"/>
              </a:ext>
            </a:extLst>
          </p:cNvPr>
          <p:cNvSpPr/>
          <p:nvPr/>
        </p:nvSpPr>
        <p:spPr>
          <a:xfrm>
            <a:off x="685800" y="1414792"/>
            <a:ext cx="7848600" cy="5016758"/>
          </a:xfrm>
          <a:prstGeom prst="rect">
            <a:avLst/>
          </a:prstGeom>
        </p:spPr>
        <p:txBody>
          <a:bodyPr wrap="square" anchor="ctr">
            <a:spAutoFit/>
          </a:bodyPr>
          <a:lstStyle/>
          <a:p>
            <a:pPr marL="285750" indent="-285750">
              <a:buFont typeface="Arial" panose="020B0604020202020204" pitchFamily="34" charset="0"/>
              <a:buChar char="•"/>
            </a:pPr>
            <a:r>
              <a:rPr lang="en-US" sz="2000" dirty="0">
                <a:solidFill>
                  <a:schemeClr val="tx1">
                    <a:lumMod val="65000"/>
                    <a:lumOff val="35000"/>
                  </a:schemeClr>
                </a:solidFill>
              </a:rPr>
              <a:t>Governor Newsom’s budget proposal should be considered a win for community colleges.</a:t>
            </a:r>
          </a:p>
          <a:p>
            <a:endParaRPr lang="en-US" sz="2000" dirty="0">
              <a:solidFill>
                <a:schemeClr val="tx1">
                  <a:lumMod val="65000"/>
                  <a:lumOff val="35000"/>
                </a:schemeClr>
              </a:solidFill>
            </a:endParaRPr>
          </a:p>
          <a:p>
            <a:pPr marL="285750" indent="-285750">
              <a:buFont typeface="Arial" panose="020B0604020202020204" pitchFamily="34" charset="0"/>
              <a:buChar char="•"/>
            </a:pPr>
            <a:r>
              <a:rPr lang="en-US" sz="2000" dirty="0">
                <a:solidFill>
                  <a:schemeClr val="tx1">
                    <a:lumMod val="65000"/>
                    <a:lumOff val="35000"/>
                  </a:schemeClr>
                </a:solidFill>
              </a:rPr>
              <a:t>The state’s primary revenue sources—the personal income tax, sales tax, and corporate tax—have been coming in behind projections, bringing in less revenue to date than budgeted and is creating a $38 billion deficit.  The LAO estimates the problem is about $10 billion greater.</a:t>
            </a:r>
          </a:p>
          <a:p>
            <a:pPr marL="285750" indent="-285750">
              <a:buFont typeface="Arial" panose="020B0604020202020204" pitchFamily="34" charset="0"/>
              <a:buChar char="•"/>
            </a:pPr>
            <a:endParaRPr lang="en-US" sz="2000" dirty="0">
              <a:solidFill>
                <a:schemeClr val="tx1">
                  <a:lumMod val="65000"/>
                  <a:lumOff val="35000"/>
                </a:schemeClr>
              </a:solidFill>
            </a:endParaRPr>
          </a:p>
          <a:p>
            <a:pPr marL="285750" indent="-285750">
              <a:buFont typeface="Arial" panose="020B0604020202020204" pitchFamily="34" charset="0"/>
              <a:buChar char="•"/>
            </a:pPr>
            <a:r>
              <a:rPr lang="en-US" sz="2000" dirty="0">
                <a:solidFill>
                  <a:schemeClr val="tx1">
                    <a:lumMod val="65000"/>
                    <a:lumOff val="35000"/>
                  </a:schemeClr>
                </a:solidFill>
              </a:rPr>
              <a:t>The Governor is proposing to bridge the gap with $41 billion in spending related solutions, $13 billion in reserve withdrawals and $4 billion in cost shifts.  </a:t>
            </a:r>
          </a:p>
          <a:p>
            <a:pPr marL="285750" indent="-285750">
              <a:buFont typeface="Arial" panose="020B0604020202020204" pitchFamily="34" charset="0"/>
              <a:buChar char="•"/>
            </a:pPr>
            <a:endParaRPr lang="en-US" sz="2000" dirty="0">
              <a:solidFill>
                <a:schemeClr val="tx1">
                  <a:lumMod val="65000"/>
                  <a:lumOff val="35000"/>
                </a:schemeClr>
              </a:solidFill>
            </a:endParaRPr>
          </a:p>
          <a:p>
            <a:pPr marL="285750" indent="-285750">
              <a:buFont typeface="Arial" panose="020B0604020202020204" pitchFamily="34" charset="0"/>
              <a:buChar char="•"/>
            </a:pPr>
            <a:r>
              <a:rPr lang="en-US" sz="2000" dirty="0">
                <a:solidFill>
                  <a:schemeClr val="tx1">
                    <a:lumMod val="65000"/>
                    <a:lumOff val="35000"/>
                  </a:schemeClr>
                </a:solidFill>
              </a:rPr>
              <a:t>The LAO has pointed out the Governor’s budget calls for a reduction of $8 billion for 2022-23 for K-12 and says is won’t impact budgets but does not explain how this is to be achieved.</a:t>
            </a:r>
          </a:p>
        </p:txBody>
      </p:sp>
      <p:sp>
        <p:nvSpPr>
          <p:cNvPr id="3" name="Slide Number Placeholder 2">
            <a:extLst>
              <a:ext uri="{FF2B5EF4-FFF2-40B4-BE49-F238E27FC236}">
                <a16:creationId xmlns:a16="http://schemas.microsoft.com/office/drawing/2014/main" id="{AAAD0B4B-FC04-4B04-9B6F-390757319CAF}"/>
              </a:ext>
            </a:extLst>
          </p:cNvPr>
          <p:cNvSpPr>
            <a:spLocks noGrp="1"/>
          </p:cNvSpPr>
          <p:nvPr>
            <p:ph type="sldNum" sz="quarter" idx="12"/>
          </p:nvPr>
        </p:nvSpPr>
        <p:spPr/>
        <p:txBody>
          <a:bodyPr/>
          <a:lstStyle/>
          <a:p>
            <a:fld id="{629266D6-E3BC-4950-AE40-DA4C94D71F8B}" type="slidenum">
              <a:rPr lang="en-US" smtClean="0"/>
              <a:t>2</a:t>
            </a:fld>
            <a:endParaRPr lang="en-US" dirty="0"/>
          </a:p>
        </p:txBody>
      </p:sp>
    </p:spTree>
    <p:extLst>
      <p:ext uri="{BB962C8B-B14F-4D97-AF65-F5344CB8AC3E}">
        <p14:creationId xmlns:p14="http://schemas.microsoft.com/office/powerpoint/2010/main" val="4277264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533400"/>
            <a:ext cx="7772400" cy="838200"/>
          </a:xfrm>
          <a:solidFill>
            <a:schemeClr val="accent1">
              <a:lumMod val="50000"/>
            </a:schemeClr>
          </a:solidFill>
        </p:spPr>
        <p:txBody>
          <a:bodyPr/>
          <a:lstStyle/>
          <a:p>
            <a:pPr eaLnBrk="1" hangingPunct="1"/>
            <a:r>
              <a:rPr lang="en-US" altLang="en-US" sz="3200">
                <a:solidFill>
                  <a:schemeClr val="bg1"/>
                </a:solidFill>
                <a:latin typeface="Arial Black" pitchFamily="34" charset="0"/>
              </a:rPr>
              <a:t>Kern Community College District</a:t>
            </a:r>
          </a:p>
        </p:txBody>
      </p:sp>
      <p:sp>
        <p:nvSpPr>
          <p:cNvPr id="2" name="Rectangle 1">
            <a:extLst>
              <a:ext uri="{FF2B5EF4-FFF2-40B4-BE49-F238E27FC236}">
                <a16:creationId xmlns:a16="http://schemas.microsoft.com/office/drawing/2014/main" id="{B1CBD428-5E72-4D6D-A783-99B883E2375E}"/>
              </a:ext>
            </a:extLst>
          </p:cNvPr>
          <p:cNvSpPr/>
          <p:nvPr/>
        </p:nvSpPr>
        <p:spPr>
          <a:xfrm>
            <a:off x="557048" y="1524000"/>
            <a:ext cx="8029903" cy="5078313"/>
          </a:xfrm>
          <a:prstGeom prst="rect">
            <a:avLst/>
          </a:prstGeom>
        </p:spPr>
        <p:txBody>
          <a:bodyPr wrap="square">
            <a:spAutoFit/>
          </a:bodyPr>
          <a:lstStyle/>
          <a:p>
            <a:pPr algn="ctr"/>
            <a:r>
              <a:rPr lang="en-US" sz="2400" dirty="0">
                <a:solidFill>
                  <a:schemeClr val="tx1">
                    <a:lumMod val="65000"/>
                    <a:lumOff val="35000"/>
                  </a:schemeClr>
                </a:solidFill>
                <a:latin typeface="Source Sans Pro" panose="020B0503030403020204" pitchFamily="34" charset="0"/>
              </a:rPr>
              <a:t>Apportionments</a:t>
            </a:r>
            <a:endParaRPr lang="en-US" i="1" dirty="0">
              <a:solidFill>
                <a:schemeClr val="tx1">
                  <a:lumMod val="65000"/>
                  <a:lumOff val="35000"/>
                </a:schemeClr>
              </a:solidFill>
              <a:latin typeface="Source Sans Pro" panose="020B0503030403020204" pitchFamily="34" charset="0"/>
            </a:endParaRPr>
          </a:p>
          <a:p>
            <a:pPr marL="457200" indent="-457200">
              <a:buFont typeface="Arial" panose="020B0604020202020204" pitchFamily="34" charset="0"/>
              <a:buChar char="•"/>
            </a:pPr>
            <a:r>
              <a:rPr lang="en-US" sz="2000" dirty="0">
                <a:solidFill>
                  <a:schemeClr val="tx1">
                    <a:lumMod val="65000"/>
                    <a:lumOff val="35000"/>
                  </a:schemeClr>
                </a:solidFill>
                <a:latin typeface="Source Sans Pro" panose="020B0503030403020204" pitchFamily="34" charset="0"/>
              </a:rPr>
              <a:t>The Governor continues to propose to extend the revenue protections in a modified form, with a goal of avoiding sharp fiscal declines in 2025-26 and supporting a smooth transition to the SCFF formula over time. Under the proposal, a district’s 2024-25 funding would represent its new “floor,” below which it could not drop. Funding rates would continue to increase to reflect the statutory COLA if provided, but this revised hold harmless provision would no longer automatically include adjustments to reflect cumulative COLAs over time. Note this has not changed for three years now.</a:t>
            </a:r>
          </a:p>
          <a:p>
            <a:endParaRPr lang="en-US" sz="2000" dirty="0">
              <a:solidFill>
                <a:schemeClr val="tx1">
                  <a:lumMod val="65000"/>
                  <a:lumOff val="35000"/>
                </a:schemeClr>
              </a:solidFill>
              <a:latin typeface="Source Sans Pro" panose="020B0503030403020204" pitchFamily="34" charset="0"/>
            </a:endParaRPr>
          </a:p>
          <a:p>
            <a:pPr marL="457200" indent="-457200">
              <a:buFont typeface="Arial" panose="020B0604020202020204" pitchFamily="34" charset="0"/>
              <a:buChar char="•"/>
            </a:pPr>
            <a:r>
              <a:rPr lang="en-US" sz="2000" dirty="0">
                <a:solidFill>
                  <a:schemeClr val="tx1">
                    <a:lumMod val="65000"/>
                    <a:lumOff val="35000"/>
                  </a:schemeClr>
                </a:solidFill>
                <a:latin typeface="Source Sans Pro" panose="020B0503030403020204" pitchFamily="34" charset="0"/>
              </a:rPr>
              <a:t>The proposed budget uses a cost-of-living adjustment (COLA) of 0.76 percent on the SCFF.  However, there are base adjustments that brings the effective rate down to -0.14 percent.</a:t>
            </a:r>
          </a:p>
          <a:p>
            <a:pPr marL="457200" indent="-457200">
              <a:buFont typeface="Arial" panose="020B0604020202020204" pitchFamily="34" charset="0"/>
              <a:buChar char="•"/>
            </a:pPr>
            <a:endParaRPr lang="en-US" sz="2000" dirty="0">
              <a:solidFill>
                <a:schemeClr val="tx1">
                  <a:lumMod val="65000"/>
                  <a:lumOff val="35000"/>
                </a:schemeClr>
              </a:solidFill>
              <a:latin typeface="Source Sans Pro" panose="020B0503030403020204" pitchFamily="34" charset="0"/>
            </a:endParaRPr>
          </a:p>
          <a:p>
            <a:pPr marL="457200" indent="-457200">
              <a:buFont typeface="Arial" panose="020B0604020202020204" pitchFamily="34" charset="0"/>
              <a:buChar char="•"/>
            </a:pPr>
            <a:r>
              <a:rPr lang="en-US" sz="2000" dirty="0">
                <a:solidFill>
                  <a:schemeClr val="tx1">
                    <a:lumMod val="65000"/>
                    <a:lumOff val="35000"/>
                  </a:schemeClr>
                </a:solidFill>
                <a:latin typeface="Source Sans Pro" panose="020B0503030403020204" pitchFamily="34" charset="0"/>
              </a:rPr>
              <a:t>Enrollment growth of 0.5% is proposed for SCFF.</a:t>
            </a:r>
            <a:endParaRPr lang="en-US" sz="2400" dirty="0">
              <a:solidFill>
                <a:schemeClr val="tx1">
                  <a:lumMod val="65000"/>
                  <a:lumOff val="35000"/>
                </a:schemeClr>
              </a:solidFill>
              <a:latin typeface="Source Sans Pro" panose="020B0503030403020204" pitchFamily="34" charset="0"/>
            </a:endParaRPr>
          </a:p>
        </p:txBody>
      </p:sp>
      <p:sp>
        <p:nvSpPr>
          <p:cNvPr id="4" name="Slide Number Placeholder 3">
            <a:extLst>
              <a:ext uri="{FF2B5EF4-FFF2-40B4-BE49-F238E27FC236}">
                <a16:creationId xmlns:a16="http://schemas.microsoft.com/office/drawing/2014/main" id="{9AE84DE5-1B10-4610-8C44-673964BC2169}"/>
              </a:ext>
            </a:extLst>
          </p:cNvPr>
          <p:cNvSpPr>
            <a:spLocks noGrp="1"/>
          </p:cNvSpPr>
          <p:nvPr>
            <p:ph type="sldNum" sz="quarter" idx="12"/>
          </p:nvPr>
        </p:nvSpPr>
        <p:spPr/>
        <p:txBody>
          <a:bodyPr/>
          <a:lstStyle/>
          <a:p>
            <a:fld id="{629266D6-E3BC-4950-AE40-DA4C94D71F8B}" type="slidenum">
              <a:rPr lang="en-US" smtClean="0"/>
              <a:t>3</a:t>
            </a:fld>
            <a:endParaRPr lang="en-US"/>
          </a:p>
        </p:txBody>
      </p:sp>
    </p:spTree>
    <p:extLst>
      <p:ext uri="{BB962C8B-B14F-4D97-AF65-F5344CB8AC3E}">
        <p14:creationId xmlns:p14="http://schemas.microsoft.com/office/powerpoint/2010/main" val="2169388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645317" y="1034534"/>
            <a:ext cx="7853363" cy="1118094"/>
          </a:xfrm>
          <a:prstGeom prst="rect">
            <a:avLst/>
          </a:prstGeom>
        </p:spPr>
        <p:txBody>
          <a:bodyPr vert="horz" wrap="square" lIns="0" tIns="10001" rIns="0" bIns="0" rtlCol="0" anchor="ctr">
            <a:spAutoFit/>
          </a:bodyPr>
          <a:lstStyle/>
          <a:p>
            <a:pPr marL="9525">
              <a:spcBef>
                <a:spcPts val="79"/>
              </a:spcBef>
            </a:pPr>
            <a:br>
              <a:rPr lang="en-US" sz="2400" spc="8" dirty="0"/>
            </a:br>
            <a:r>
              <a:rPr lang="en-US" sz="2400" spc="8" dirty="0"/>
              <a:t>Major Policy Decisions Framed Around Multi-Year </a:t>
            </a:r>
            <a:br>
              <a:rPr lang="en-US" sz="2400" spc="8" dirty="0"/>
            </a:br>
            <a:r>
              <a:rPr lang="en-US" sz="2400" spc="8" dirty="0"/>
              <a:t>“Road Map” and Vision 2030</a:t>
            </a:r>
            <a:endParaRPr sz="2400" spc="79" dirty="0"/>
          </a:p>
        </p:txBody>
      </p:sp>
      <p:sp>
        <p:nvSpPr>
          <p:cNvPr id="37" name="Title 1">
            <a:extLst>
              <a:ext uri="{FF2B5EF4-FFF2-40B4-BE49-F238E27FC236}">
                <a16:creationId xmlns:a16="http://schemas.microsoft.com/office/drawing/2014/main" id="{D21D99EC-B24B-4481-9B24-9C28DE3DFF04}"/>
              </a:ext>
            </a:extLst>
          </p:cNvPr>
          <p:cNvSpPr txBox="1">
            <a:spLocks/>
          </p:cNvSpPr>
          <p:nvPr/>
        </p:nvSpPr>
        <p:spPr>
          <a:xfrm>
            <a:off x="685800" y="533400"/>
            <a:ext cx="7772400" cy="838200"/>
          </a:xfrm>
          <a:prstGeom prst="rect">
            <a:avLst/>
          </a:prstGeom>
          <a:solidFill>
            <a:schemeClr val="accent1">
              <a:lumMod val="5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a:solidFill>
                  <a:schemeClr val="bg1"/>
                </a:solidFill>
                <a:latin typeface="Arial Black" pitchFamily="34" charset="0"/>
              </a:rPr>
              <a:t>Kern Community College District</a:t>
            </a:r>
            <a:endParaRPr lang="en-US" altLang="en-US" sz="3200" dirty="0">
              <a:solidFill>
                <a:schemeClr val="bg1"/>
              </a:solidFill>
              <a:latin typeface="Arial Black" pitchFamily="34" charset="0"/>
            </a:endParaRPr>
          </a:p>
        </p:txBody>
      </p:sp>
      <p:sp>
        <p:nvSpPr>
          <p:cNvPr id="39" name="Slide Number Placeholder 38">
            <a:extLst>
              <a:ext uri="{FF2B5EF4-FFF2-40B4-BE49-F238E27FC236}">
                <a16:creationId xmlns:a16="http://schemas.microsoft.com/office/drawing/2014/main" id="{30B69F89-D2A6-448E-B38D-36114D02E312}"/>
              </a:ext>
            </a:extLst>
          </p:cNvPr>
          <p:cNvSpPr>
            <a:spLocks noGrp="1"/>
          </p:cNvSpPr>
          <p:nvPr>
            <p:ph type="sldNum" sz="quarter" idx="12"/>
          </p:nvPr>
        </p:nvSpPr>
        <p:spPr/>
        <p:txBody>
          <a:bodyPr/>
          <a:lstStyle/>
          <a:p>
            <a:fld id="{629266D6-E3BC-4950-AE40-DA4C94D71F8B}" type="slidenum">
              <a:rPr lang="en-US" smtClean="0"/>
              <a:t>4</a:t>
            </a:fld>
            <a:endParaRPr lang="en-US"/>
          </a:p>
        </p:txBody>
      </p:sp>
      <p:sp>
        <p:nvSpPr>
          <p:cNvPr id="3" name="TextBox 2">
            <a:extLst>
              <a:ext uri="{FF2B5EF4-FFF2-40B4-BE49-F238E27FC236}">
                <a16:creationId xmlns:a16="http://schemas.microsoft.com/office/drawing/2014/main" id="{A935FF54-50FE-43FC-8C95-29F7E1CF3595}"/>
              </a:ext>
            </a:extLst>
          </p:cNvPr>
          <p:cNvSpPr txBox="1"/>
          <p:nvPr/>
        </p:nvSpPr>
        <p:spPr>
          <a:xfrm>
            <a:off x="685800" y="2527858"/>
            <a:ext cx="7696200" cy="2354491"/>
          </a:xfrm>
          <a:prstGeom prst="rect">
            <a:avLst/>
          </a:prstGeom>
          <a:noFill/>
        </p:spPr>
        <p:txBody>
          <a:bodyPr wrap="square" rtlCol="0">
            <a:spAutoFit/>
          </a:bodyPr>
          <a:lstStyle/>
          <a:p>
            <a:pPr marL="285750" indent="-285750">
              <a:buFont typeface="Arial" panose="020B0604020202020204" pitchFamily="34" charset="0"/>
              <a:buChar char="•"/>
            </a:pPr>
            <a:r>
              <a:rPr lang="en-US" sz="2100" dirty="0"/>
              <a:t>Expects Improved Student Educational Outcomes</a:t>
            </a:r>
          </a:p>
          <a:p>
            <a:endParaRPr lang="en-US" sz="2100" dirty="0"/>
          </a:p>
          <a:p>
            <a:pPr marL="285750" indent="-285750">
              <a:buFont typeface="Arial" panose="020B0604020202020204" pitchFamily="34" charset="0"/>
              <a:buChar char="•"/>
            </a:pPr>
            <a:r>
              <a:rPr lang="en-US" sz="2100" dirty="0"/>
              <a:t>Seeks to Advance Equity</a:t>
            </a:r>
          </a:p>
          <a:p>
            <a:endParaRPr lang="en-US" sz="2100" dirty="0"/>
          </a:p>
          <a:p>
            <a:pPr marL="285750" indent="-285750">
              <a:buFont typeface="Arial" panose="020B0604020202020204" pitchFamily="34" charset="0"/>
              <a:buChar char="•"/>
            </a:pPr>
            <a:r>
              <a:rPr lang="en-US" sz="2100" dirty="0"/>
              <a:t>Expects Increased Intersegmental Collaboration</a:t>
            </a:r>
          </a:p>
          <a:p>
            <a:endParaRPr lang="en-US" sz="2100" dirty="0"/>
          </a:p>
          <a:p>
            <a:pPr marL="285750" indent="-285750">
              <a:buFont typeface="Arial" panose="020B0604020202020204" pitchFamily="34" charset="0"/>
              <a:buChar char="•"/>
            </a:pPr>
            <a:r>
              <a:rPr lang="en-US" sz="2100" dirty="0"/>
              <a:t>Seeks Improved Workforce Preparedness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title"/>
          </p:nvPr>
        </p:nvSpPr>
        <p:spPr>
          <a:xfrm>
            <a:off x="489402" y="1132822"/>
            <a:ext cx="7770496" cy="717985"/>
          </a:xfrm>
          <a:prstGeom prst="rect">
            <a:avLst/>
          </a:prstGeom>
        </p:spPr>
        <p:txBody>
          <a:bodyPr vert="horz" wrap="square" lIns="0" tIns="10001" rIns="0" bIns="0" rtlCol="0" anchor="ctr">
            <a:spAutoFit/>
          </a:bodyPr>
          <a:lstStyle/>
          <a:p>
            <a:pPr marL="9525">
              <a:spcBef>
                <a:spcPts val="79"/>
              </a:spcBef>
            </a:pPr>
            <a:br>
              <a:rPr lang="en-US" sz="2200" spc="127" dirty="0"/>
            </a:br>
            <a:r>
              <a:rPr lang="en-US" sz="2200" spc="127" dirty="0"/>
              <a:t>Significant KCCD </a:t>
            </a:r>
            <a:r>
              <a:rPr sz="2400" spc="127" dirty="0" err="1"/>
              <a:t>C</a:t>
            </a:r>
            <a:r>
              <a:rPr sz="2400" spc="38" dirty="0" err="1"/>
              <a:t>a</a:t>
            </a:r>
            <a:r>
              <a:rPr sz="2400" spc="-41" dirty="0" err="1"/>
              <a:t>te</a:t>
            </a:r>
            <a:r>
              <a:rPr sz="2400" spc="64" dirty="0" err="1"/>
              <a:t>g</a:t>
            </a:r>
            <a:r>
              <a:rPr sz="2400" spc="49" dirty="0" err="1"/>
              <a:t>o</a:t>
            </a:r>
            <a:r>
              <a:rPr sz="2400" spc="-11" dirty="0" err="1"/>
              <a:t>r</a:t>
            </a:r>
            <a:r>
              <a:rPr sz="2400" spc="49" dirty="0" err="1"/>
              <a:t>i</a:t>
            </a:r>
            <a:r>
              <a:rPr sz="2400" spc="68" dirty="0" err="1"/>
              <a:t>c</a:t>
            </a:r>
            <a:r>
              <a:rPr sz="2400" spc="83" dirty="0" err="1"/>
              <a:t>a</a:t>
            </a:r>
            <a:r>
              <a:rPr sz="2400" spc="86" dirty="0" err="1"/>
              <a:t>l</a:t>
            </a:r>
            <a:r>
              <a:rPr sz="2400" spc="90" dirty="0" err="1"/>
              <a:t>s</a:t>
            </a:r>
            <a:endParaRPr sz="2200" spc="90" dirty="0"/>
          </a:p>
        </p:txBody>
      </p:sp>
      <p:sp>
        <p:nvSpPr>
          <p:cNvPr id="7" name="Title 1">
            <a:extLst>
              <a:ext uri="{FF2B5EF4-FFF2-40B4-BE49-F238E27FC236}">
                <a16:creationId xmlns:a16="http://schemas.microsoft.com/office/drawing/2014/main" id="{2FE4AEAC-2C42-4430-B958-7B33E2F0FCC0}"/>
              </a:ext>
            </a:extLst>
          </p:cNvPr>
          <p:cNvSpPr txBox="1">
            <a:spLocks/>
          </p:cNvSpPr>
          <p:nvPr/>
        </p:nvSpPr>
        <p:spPr>
          <a:xfrm>
            <a:off x="685800" y="533400"/>
            <a:ext cx="7772400" cy="838200"/>
          </a:xfrm>
          <a:prstGeom prst="rect">
            <a:avLst/>
          </a:prstGeom>
          <a:solidFill>
            <a:schemeClr val="accent1">
              <a:lumMod val="50000"/>
            </a:schemeClr>
          </a:solidFill>
        </p:spPr>
        <p:txBody>
          <a:bodyPr vert="horz" lIns="0" tIns="0" rIns="0" bIns="0" rtlCol="0" anchor="ctr">
            <a:normAutofit/>
          </a:bodyPr>
          <a:lstStyle>
            <a:lvl1pPr algn="ctr" defTabSz="914400" rtl="0" eaLnBrk="1" latinLnBrk="0" hangingPunct="1">
              <a:spcBef>
                <a:spcPct val="0"/>
              </a:spcBef>
              <a:buNone/>
              <a:defRPr sz="3300" b="0" i="0" kern="1200">
                <a:solidFill>
                  <a:srgbClr val="002E6C"/>
                </a:solidFill>
                <a:latin typeface="Calibri"/>
                <a:ea typeface="+mj-ea"/>
                <a:cs typeface="Calibri"/>
              </a:defRPr>
            </a:lvl1pPr>
          </a:lstStyle>
          <a:p>
            <a:r>
              <a:rPr lang="en-US" altLang="en-US" sz="3200" dirty="0">
                <a:solidFill>
                  <a:schemeClr val="bg1"/>
                </a:solidFill>
                <a:latin typeface="Arial Black" pitchFamily="34" charset="0"/>
              </a:rPr>
              <a:t>Kern Community College District</a:t>
            </a:r>
          </a:p>
        </p:txBody>
      </p:sp>
      <p:sp>
        <p:nvSpPr>
          <p:cNvPr id="3" name="Slide Number Placeholder 2">
            <a:extLst>
              <a:ext uri="{FF2B5EF4-FFF2-40B4-BE49-F238E27FC236}">
                <a16:creationId xmlns:a16="http://schemas.microsoft.com/office/drawing/2014/main" id="{296F17BC-5E64-49EB-BD95-6B278D222753}"/>
              </a:ext>
            </a:extLst>
          </p:cNvPr>
          <p:cNvSpPr>
            <a:spLocks noGrp="1"/>
          </p:cNvSpPr>
          <p:nvPr>
            <p:ph type="sldNum" sz="quarter" idx="12"/>
          </p:nvPr>
        </p:nvSpPr>
        <p:spPr/>
        <p:txBody>
          <a:bodyPr/>
          <a:lstStyle/>
          <a:p>
            <a:fld id="{629266D6-E3BC-4950-AE40-DA4C94D71F8B}" type="slidenum">
              <a:rPr lang="en-US" smtClean="0"/>
              <a:t>5</a:t>
            </a:fld>
            <a:endParaRPr lang="en-US" dirty="0"/>
          </a:p>
        </p:txBody>
      </p:sp>
      <p:graphicFrame>
        <p:nvGraphicFramePr>
          <p:cNvPr id="2" name="Table 1">
            <a:extLst>
              <a:ext uri="{FF2B5EF4-FFF2-40B4-BE49-F238E27FC236}">
                <a16:creationId xmlns:a16="http://schemas.microsoft.com/office/drawing/2014/main" id="{BEB92601-5EAB-4074-BFA3-B9DB6D0DDF9D}"/>
              </a:ext>
            </a:extLst>
          </p:cNvPr>
          <p:cNvGraphicFramePr>
            <a:graphicFrameLocks noGrp="1"/>
          </p:cNvGraphicFramePr>
          <p:nvPr>
            <p:extLst>
              <p:ext uri="{D42A27DB-BD31-4B8C-83A1-F6EECF244321}">
                <p14:modId xmlns:p14="http://schemas.microsoft.com/office/powerpoint/2010/main" val="3747803887"/>
              </p:ext>
            </p:extLst>
          </p:nvPr>
        </p:nvGraphicFramePr>
        <p:xfrm>
          <a:off x="762000" y="2209800"/>
          <a:ext cx="7696200" cy="35052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1580813604"/>
                    </a:ext>
                  </a:extLst>
                </a:gridCol>
                <a:gridCol w="3581400">
                  <a:extLst>
                    <a:ext uri="{9D8B030D-6E8A-4147-A177-3AD203B41FA5}">
                      <a16:colId xmlns:a16="http://schemas.microsoft.com/office/drawing/2014/main" val="3887217811"/>
                    </a:ext>
                  </a:extLst>
                </a:gridCol>
              </a:tblGrid>
              <a:tr h="370840">
                <a:tc>
                  <a:txBody>
                    <a:bodyPr/>
                    <a:lstStyle/>
                    <a:p>
                      <a:r>
                        <a:rPr lang="en-US" dirty="0"/>
                        <a:t>Program</a:t>
                      </a:r>
                    </a:p>
                  </a:txBody>
                  <a:tcPr/>
                </a:tc>
                <a:tc>
                  <a:txBody>
                    <a:bodyPr/>
                    <a:lstStyle/>
                    <a:p>
                      <a:r>
                        <a:rPr lang="en-US" dirty="0"/>
                        <a:t>Proposed Change</a:t>
                      </a:r>
                    </a:p>
                  </a:txBody>
                  <a:tcPr/>
                </a:tc>
                <a:extLst>
                  <a:ext uri="{0D108BD9-81ED-4DB2-BD59-A6C34878D82A}">
                    <a16:rowId xmlns:a16="http://schemas.microsoft.com/office/drawing/2014/main" val="2282230040"/>
                  </a:ext>
                </a:extLst>
              </a:tr>
              <a:tr h="370840">
                <a:tc>
                  <a:txBody>
                    <a:bodyPr/>
                    <a:lstStyle/>
                    <a:p>
                      <a:r>
                        <a:rPr lang="en-US" dirty="0"/>
                        <a:t>Adult Education Program</a:t>
                      </a:r>
                    </a:p>
                  </a:txBody>
                  <a:tcPr/>
                </a:tc>
                <a:tc>
                  <a:txBody>
                    <a:bodyPr/>
                    <a:lstStyle/>
                    <a:p>
                      <a:r>
                        <a:rPr lang="en-US" dirty="0"/>
                        <a:t>COLA</a:t>
                      </a:r>
                    </a:p>
                  </a:txBody>
                  <a:tcPr/>
                </a:tc>
                <a:extLst>
                  <a:ext uri="{0D108BD9-81ED-4DB2-BD59-A6C34878D82A}">
                    <a16:rowId xmlns:a16="http://schemas.microsoft.com/office/drawing/2014/main" val="132653717"/>
                  </a:ext>
                </a:extLst>
              </a:tr>
              <a:tr h="370840">
                <a:tc>
                  <a:txBody>
                    <a:bodyPr/>
                    <a:lstStyle/>
                    <a:p>
                      <a:r>
                        <a:rPr lang="en-US" dirty="0"/>
                        <a:t>Student Equity and Achievement Program</a:t>
                      </a:r>
                    </a:p>
                  </a:txBody>
                  <a:tcPr/>
                </a:tc>
                <a:tc>
                  <a:txBody>
                    <a:bodyPr/>
                    <a:lstStyle/>
                    <a:p>
                      <a:r>
                        <a:rPr lang="en-US" dirty="0"/>
                        <a:t>No Change (2</a:t>
                      </a:r>
                      <a:r>
                        <a:rPr lang="en-US" baseline="30000" dirty="0"/>
                        <a:t>nd</a:t>
                      </a:r>
                      <a:r>
                        <a:rPr lang="en-US" dirty="0"/>
                        <a:t> year in a row)</a:t>
                      </a:r>
                    </a:p>
                  </a:txBody>
                  <a:tcPr/>
                </a:tc>
                <a:extLst>
                  <a:ext uri="{0D108BD9-81ED-4DB2-BD59-A6C34878D82A}">
                    <a16:rowId xmlns:a16="http://schemas.microsoft.com/office/drawing/2014/main" val="3089200131"/>
                  </a:ext>
                </a:extLst>
              </a:tr>
              <a:tr h="370840">
                <a:tc>
                  <a:txBody>
                    <a:bodyPr/>
                    <a:lstStyle/>
                    <a:p>
                      <a:r>
                        <a:rPr lang="en-US" dirty="0"/>
                        <a:t>Strong Workforce</a:t>
                      </a:r>
                    </a:p>
                  </a:txBody>
                  <a:tcPr/>
                </a:tc>
                <a:tc>
                  <a:txBody>
                    <a:bodyPr/>
                    <a:lstStyle/>
                    <a:p>
                      <a:r>
                        <a:rPr lang="en-US" dirty="0"/>
                        <a:t>No Change (2</a:t>
                      </a:r>
                      <a:r>
                        <a:rPr lang="en-US" baseline="30000" dirty="0"/>
                        <a:t>nd</a:t>
                      </a:r>
                      <a:r>
                        <a:rPr lang="en-US" dirty="0"/>
                        <a:t> year in a row)</a:t>
                      </a:r>
                    </a:p>
                  </a:txBody>
                  <a:tcPr/>
                </a:tc>
                <a:extLst>
                  <a:ext uri="{0D108BD9-81ED-4DB2-BD59-A6C34878D82A}">
                    <a16:rowId xmlns:a16="http://schemas.microsoft.com/office/drawing/2014/main" val="2747009078"/>
                  </a:ext>
                </a:extLst>
              </a:tr>
              <a:tr h="370840">
                <a:tc>
                  <a:txBody>
                    <a:bodyPr/>
                    <a:lstStyle/>
                    <a:p>
                      <a:r>
                        <a:rPr lang="en-US" dirty="0"/>
                        <a:t>Extended Opportunity Programs and Services (EOPS)</a:t>
                      </a:r>
                    </a:p>
                  </a:txBody>
                  <a:tcPr/>
                </a:tc>
                <a:tc>
                  <a:txBody>
                    <a:bodyPr/>
                    <a:lstStyle/>
                    <a:p>
                      <a:r>
                        <a:rPr lang="en-US" dirty="0"/>
                        <a:t>COLA</a:t>
                      </a:r>
                    </a:p>
                  </a:txBody>
                  <a:tcPr/>
                </a:tc>
                <a:extLst>
                  <a:ext uri="{0D108BD9-81ED-4DB2-BD59-A6C34878D82A}">
                    <a16:rowId xmlns:a16="http://schemas.microsoft.com/office/drawing/2014/main" val="4098315170"/>
                  </a:ext>
                </a:extLst>
              </a:tr>
              <a:tr h="370840">
                <a:tc>
                  <a:txBody>
                    <a:bodyPr/>
                    <a:lstStyle/>
                    <a:p>
                      <a:r>
                        <a:rPr lang="en-US" dirty="0"/>
                        <a:t>Disabled Student Programs and Services (DSPS)</a:t>
                      </a:r>
                    </a:p>
                  </a:txBody>
                  <a:tcPr/>
                </a:tc>
                <a:tc>
                  <a:txBody>
                    <a:bodyPr/>
                    <a:lstStyle/>
                    <a:p>
                      <a:r>
                        <a:rPr lang="en-US" dirty="0"/>
                        <a:t>COLA</a:t>
                      </a:r>
                    </a:p>
                  </a:txBody>
                  <a:tcPr/>
                </a:tc>
                <a:extLst>
                  <a:ext uri="{0D108BD9-81ED-4DB2-BD59-A6C34878D82A}">
                    <a16:rowId xmlns:a16="http://schemas.microsoft.com/office/drawing/2014/main" val="3844734545"/>
                  </a:ext>
                </a:extLst>
              </a:tr>
              <a:tr h="370840">
                <a:tc>
                  <a:txBody>
                    <a:bodyPr/>
                    <a:lstStyle/>
                    <a:p>
                      <a:r>
                        <a:rPr lang="en-US" dirty="0"/>
                        <a:t>Apprenticeship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COLA</a:t>
                      </a:r>
                    </a:p>
                  </a:txBody>
                  <a:tcPr/>
                </a:tc>
                <a:extLst>
                  <a:ext uri="{0D108BD9-81ED-4DB2-BD59-A6C34878D82A}">
                    <a16:rowId xmlns:a16="http://schemas.microsoft.com/office/drawing/2014/main" val="1465860396"/>
                  </a:ext>
                </a:extLst>
              </a:tr>
              <a:tr h="370840">
                <a:tc>
                  <a:txBody>
                    <a:bodyPr/>
                    <a:lstStyle/>
                    <a:p>
                      <a:r>
                        <a:rPr lang="en-US" dirty="0" err="1"/>
                        <a:t>CalWORKS</a:t>
                      </a:r>
                      <a:r>
                        <a:rPr lang="en-US" dirty="0"/>
                        <a:t> student services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COLA</a:t>
                      </a:r>
                    </a:p>
                  </a:txBody>
                  <a:tcPr/>
                </a:tc>
                <a:extLst>
                  <a:ext uri="{0D108BD9-81ED-4DB2-BD59-A6C34878D82A}">
                    <a16:rowId xmlns:a16="http://schemas.microsoft.com/office/drawing/2014/main" val="3140105764"/>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7704" y="1496399"/>
            <a:ext cx="7772400" cy="379431"/>
          </a:xfrm>
          <a:prstGeom prst="rect">
            <a:avLst/>
          </a:prstGeom>
        </p:spPr>
        <p:txBody>
          <a:bodyPr vert="horz" wrap="square" lIns="0" tIns="10001" rIns="0" bIns="0" rtlCol="0" anchor="ctr">
            <a:spAutoFit/>
          </a:bodyPr>
          <a:lstStyle/>
          <a:p>
            <a:pPr marL="9525">
              <a:spcBef>
                <a:spcPts val="79"/>
              </a:spcBef>
            </a:pPr>
            <a:r>
              <a:rPr sz="2400" b="1" spc="64" dirty="0"/>
              <a:t>Capital</a:t>
            </a:r>
            <a:r>
              <a:rPr sz="2400" b="1" spc="-150" dirty="0"/>
              <a:t> </a:t>
            </a:r>
            <a:r>
              <a:rPr sz="2400" b="1" spc="49" dirty="0"/>
              <a:t>Outlay</a:t>
            </a:r>
          </a:p>
        </p:txBody>
      </p:sp>
      <p:sp>
        <p:nvSpPr>
          <p:cNvPr id="3" name="object 3"/>
          <p:cNvSpPr txBox="1"/>
          <p:nvPr/>
        </p:nvSpPr>
        <p:spPr>
          <a:xfrm>
            <a:off x="687704" y="1924332"/>
            <a:ext cx="7772400" cy="686406"/>
          </a:xfrm>
          <a:prstGeom prst="rect">
            <a:avLst/>
          </a:prstGeom>
        </p:spPr>
        <p:txBody>
          <a:bodyPr vert="horz" wrap="square" lIns="0" tIns="44768" rIns="0" bIns="0" rtlCol="0">
            <a:spAutoFit/>
          </a:bodyPr>
          <a:lstStyle/>
          <a:p>
            <a:pPr marL="352425" marR="3810" indent="-342900">
              <a:lnSpc>
                <a:spcPts val="2273"/>
              </a:lnSpc>
              <a:spcBef>
                <a:spcPts val="353"/>
              </a:spcBef>
              <a:buFont typeface="Arial" panose="020B0604020202020204" pitchFamily="34" charset="0"/>
              <a:buChar char="•"/>
              <a:tabLst>
                <a:tab pos="180975" algn="l"/>
              </a:tabLst>
            </a:pPr>
            <a:r>
              <a:rPr lang="en-US" sz="2100" dirty="0">
                <a:latin typeface="Calibri" panose="020F0502020204030204" pitchFamily="34" charset="0"/>
                <a:cs typeface="Calibri" panose="020F0502020204030204" pitchFamily="34" charset="0"/>
              </a:rPr>
              <a:t>Nothing new proposed for KCCD.</a:t>
            </a:r>
          </a:p>
          <a:p>
            <a:pPr marL="180975" marR="3810" indent="-171450">
              <a:lnSpc>
                <a:spcPts val="2273"/>
              </a:lnSpc>
              <a:spcBef>
                <a:spcPts val="353"/>
              </a:spcBef>
              <a:buFont typeface="Arial"/>
              <a:buChar char="•"/>
              <a:tabLst>
                <a:tab pos="180975" algn="l"/>
              </a:tabLst>
            </a:pPr>
            <a:endParaRPr lang="en-US" sz="2100" spc="15" dirty="0">
              <a:solidFill>
                <a:schemeClr val="tx1">
                  <a:lumMod val="65000"/>
                  <a:lumOff val="35000"/>
                </a:schemeClr>
              </a:solidFill>
              <a:latin typeface="Calibri"/>
              <a:cs typeface="Calibri"/>
            </a:endParaRPr>
          </a:p>
        </p:txBody>
      </p:sp>
      <p:sp>
        <p:nvSpPr>
          <p:cNvPr id="5" name="Title 1">
            <a:extLst>
              <a:ext uri="{FF2B5EF4-FFF2-40B4-BE49-F238E27FC236}">
                <a16:creationId xmlns:a16="http://schemas.microsoft.com/office/drawing/2014/main" id="{FAE2F4D8-9357-4845-B6FF-BFAE6379B722}"/>
              </a:ext>
            </a:extLst>
          </p:cNvPr>
          <p:cNvSpPr txBox="1">
            <a:spLocks/>
          </p:cNvSpPr>
          <p:nvPr/>
        </p:nvSpPr>
        <p:spPr>
          <a:xfrm>
            <a:off x="691514" y="330803"/>
            <a:ext cx="7772400" cy="838200"/>
          </a:xfrm>
          <a:prstGeom prst="rect">
            <a:avLst/>
          </a:prstGeom>
          <a:solidFill>
            <a:schemeClr val="accent1">
              <a:lumMod val="50000"/>
            </a:schemeClr>
          </a:solidFill>
        </p:spPr>
        <p:txBody>
          <a:bodyPr vert="horz" lIns="0" tIns="0" rIns="0" bIns="0" rtlCol="0" anchor="ctr">
            <a:normAutofit/>
          </a:bodyPr>
          <a:lstStyle>
            <a:lvl1pPr algn="ctr" defTabSz="914400" rtl="0" eaLnBrk="1" latinLnBrk="0" hangingPunct="1">
              <a:spcBef>
                <a:spcPct val="0"/>
              </a:spcBef>
              <a:buNone/>
              <a:defRPr sz="3300" b="0" i="0" kern="1200">
                <a:solidFill>
                  <a:srgbClr val="002E6C"/>
                </a:solidFill>
                <a:latin typeface="Calibri"/>
                <a:ea typeface="+mj-ea"/>
                <a:cs typeface="Calibri"/>
              </a:defRPr>
            </a:lvl1pPr>
          </a:lstStyle>
          <a:p>
            <a:r>
              <a:rPr lang="en-US" altLang="en-US" sz="3200" dirty="0">
                <a:solidFill>
                  <a:schemeClr val="bg1"/>
                </a:solidFill>
                <a:latin typeface="Arial Black" pitchFamily="34" charset="0"/>
              </a:rPr>
              <a:t>Kern Community College District</a:t>
            </a:r>
          </a:p>
        </p:txBody>
      </p:sp>
      <p:sp>
        <p:nvSpPr>
          <p:cNvPr id="7" name="Slide Number Placeholder 6">
            <a:extLst>
              <a:ext uri="{FF2B5EF4-FFF2-40B4-BE49-F238E27FC236}">
                <a16:creationId xmlns:a16="http://schemas.microsoft.com/office/drawing/2014/main" id="{2BCCBCF2-A9AC-426C-9414-A0A8F64F5FCF}"/>
              </a:ext>
            </a:extLst>
          </p:cNvPr>
          <p:cNvSpPr>
            <a:spLocks noGrp="1"/>
          </p:cNvSpPr>
          <p:nvPr>
            <p:ph type="sldNum" sz="quarter" idx="12"/>
          </p:nvPr>
        </p:nvSpPr>
        <p:spPr/>
        <p:txBody>
          <a:bodyPr/>
          <a:lstStyle/>
          <a:p>
            <a:fld id="{629266D6-E3BC-4950-AE40-DA4C94D71F8B}" type="slidenum">
              <a:rPr lang="en-US" smtClean="0"/>
              <a:t>6</a:t>
            </a:fld>
            <a:endParaRPr lang="en-US" dirty="0"/>
          </a:p>
        </p:txBody>
      </p:sp>
      <p:sp>
        <p:nvSpPr>
          <p:cNvPr id="4" name="TextBox 3">
            <a:extLst>
              <a:ext uri="{FF2B5EF4-FFF2-40B4-BE49-F238E27FC236}">
                <a16:creationId xmlns:a16="http://schemas.microsoft.com/office/drawing/2014/main" id="{8463EB18-7B46-420D-8513-AA2DCD79DF22}"/>
              </a:ext>
            </a:extLst>
          </p:cNvPr>
          <p:cNvSpPr txBox="1"/>
          <p:nvPr/>
        </p:nvSpPr>
        <p:spPr>
          <a:xfrm>
            <a:off x="664667" y="4021053"/>
            <a:ext cx="7772400" cy="738664"/>
          </a:xfrm>
          <a:prstGeom prst="rect">
            <a:avLst/>
          </a:prstGeom>
          <a:noFill/>
        </p:spPr>
        <p:txBody>
          <a:bodyPr wrap="square" rtlCol="0">
            <a:spAutoFit/>
          </a:bodyPr>
          <a:lstStyle/>
          <a:p>
            <a:pPr marL="342900" indent="-342900">
              <a:buFont typeface="Arial" panose="020B0604020202020204" pitchFamily="34" charset="0"/>
              <a:buChar char="•"/>
            </a:pPr>
            <a:r>
              <a:rPr lang="en-US" sz="2100" dirty="0">
                <a:latin typeface="Calibri" panose="020F0502020204030204" pitchFamily="34" charset="0"/>
                <a:cs typeface="Calibri" panose="020F0502020204030204" pitchFamily="34" charset="0"/>
              </a:rPr>
              <a:t>There currently isn’t a plan to fund any deferred maintenance in 2024-25.</a:t>
            </a:r>
          </a:p>
        </p:txBody>
      </p:sp>
      <p:sp>
        <p:nvSpPr>
          <p:cNvPr id="8" name="object 2">
            <a:extLst>
              <a:ext uri="{FF2B5EF4-FFF2-40B4-BE49-F238E27FC236}">
                <a16:creationId xmlns:a16="http://schemas.microsoft.com/office/drawing/2014/main" id="{B3670922-FB5D-45C1-8AE9-A3488DC8922E}"/>
              </a:ext>
            </a:extLst>
          </p:cNvPr>
          <p:cNvSpPr txBox="1">
            <a:spLocks/>
          </p:cNvSpPr>
          <p:nvPr/>
        </p:nvSpPr>
        <p:spPr>
          <a:xfrm>
            <a:off x="724949" y="3641622"/>
            <a:ext cx="7772400" cy="379431"/>
          </a:xfrm>
          <a:prstGeom prst="rect">
            <a:avLst/>
          </a:prstGeom>
        </p:spPr>
        <p:txBody>
          <a:bodyPr vert="horz" wrap="square" lIns="0" tIns="10001" rIns="0" bIns="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9525">
              <a:spcBef>
                <a:spcPts val="79"/>
              </a:spcBef>
            </a:pPr>
            <a:r>
              <a:rPr lang="en-US" sz="2400" b="1" spc="64" dirty="0"/>
              <a:t>Deferred Maintenance</a:t>
            </a:r>
            <a:endParaRPr lang="en-US" sz="2400" b="1" spc="49" dirty="0"/>
          </a:p>
        </p:txBody>
      </p:sp>
      <p:sp>
        <p:nvSpPr>
          <p:cNvPr id="9" name="object 2">
            <a:extLst>
              <a:ext uri="{FF2B5EF4-FFF2-40B4-BE49-F238E27FC236}">
                <a16:creationId xmlns:a16="http://schemas.microsoft.com/office/drawing/2014/main" id="{033181EC-74E7-454E-8C31-F571597C2979}"/>
              </a:ext>
            </a:extLst>
          </p:cNvPr>
          <p:cNvSpPr txBox="1">
            <a:spLocks/>
          </p:cNvSpPr>
          <p:nvPr/>
        </p:nvSpPr>
        <p:spPr>
          <a:xfrm>
            <a:off x="762000" y="4759717"/>
            <a:ext cx="7772400" cy="379431"/>
          </a:xfrm>
          <a:prstGeom prst="rect">
            <a:avLst/>
          </a:prstGeom>
        </p:spPr>
        <p:txBody>
          <a:bodyPr vert="horz" wrap="square" lIns="0" tIns="10001" rIns="0" bIns="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9525">
              <a:spcBef>
                <a:spcPts val="79"/>
              </a:spcBef>
            </a:pPr>
            <a:r>
              <a:rPr lang="en-US" sz="2400" b="1" spc="64" dirty="0"/>
              <a:t>Other One-Time Items</a:t>
            </a:r>
            <a:endParaRPr lang="en-US" sz="2400" b="1" spc="49" dirty="0"/>
          </a:p>
        </p:txBody>
      </p:sp>
      <p:sp>
        <p:nvSpPr>
          <p:cNvPr id="10" name="TextBox 9">
            <a:extLst>
              <a:ext uri="{FF2B5EF4-FFF2-40B4-BE49-F238E27FC236}">
                <a16:creationId xmlns:a16="http://schemas.microsoft.com/office/drawing/2014/main" id="{83CA3085-74BE-46C2-A177-C6A1F5A6EA11}"/>
              </a:ext>
            </a:extLst>
          </p:cNvPr>
          <p:cNvSpPr txBox="1"/>
          <p:nvPr/>
        </p:nvSpPr>
        <p:spPr>
          <a:xfrm>
            <a:off x="664667" y="5154625"/>
            <a:ext cx="7772400" cy="1061829"/>
          </a:xfrm>
          <a:prstGeom prst="rect">
            <a:avLst/>
          </a:prstGeom>
          <a:noFill/>
        </p:spPr>
        <p:txBody>
          <a:bodyPr wrap="square" rtlCol="0">
            <a:spAutoFit/>
          </a:bodyPr>
          <a:lstStyle/>
          <a:p>
            <a:pPr marL="342900" indent="-342900">
              <a:buFont typeface="Arial" panose="020B0604020202020204" pitchFamily="34" charset="0"/>
              <a:buChar char="•"/>
            </a:pPr>
            <a:r>
              <a:rPr lang="en-US" sz="2100" dirty="0">
                <a:latin typeface="Calibri" panose="020F0502020204030204" pitchFamily="34" charset="0"/>
                <a:cs typeface="Calibri" panose="020F0502020204030204" pitchFamily="34" charset="0"/>
              </a:rPr>
              <a:t>The Governor is proposing to use $60 million in one-time money per year for the next five years to expand nursing capacity and Bachelor of Science in nursing partnerships.</a:t>
            </a:r>
          </a:p>
        </p:txBody>
      </p:sp>
      <p:sp>
        <p:nvSpPr>
          <p:cNvPr id="11" name="object 2">
            <a:extLst>
              <a:ext uri="{FF2B5EF4-FFF2-40B4-BE49-F238E27FC236}">
                <a16:creationId xmlns:a16="http://schemas.microsoft.com/office/drawing/2014/main" id="{E2D67994-B956-4069-8D68-C6F26B6DEE8C}"/>
              </a:ext>
            </a:extLst>
          </p:cNvPr>
          <p:cNvSpPr txBox="1">
            <a:spLocks/>
          </p:cNvSpPr>
          <p:nvPr/>
        </p:nvSpPr>
        <p:spPr>
          <a:xfrm>
            <a:off x="664667" y="2301255"/>
            <a:ext cx="7772400" cy="379431"/>
          </a:xfrm>
          <a:prstGeom prst="rect">
            <a:avLst/>
          </a:prstGeom>
        </p:spPr>
        <p:txBody>
          <a:bodyPr vert="horz" wrap="square" lIns="0" tIns="10001" rIns="0" bIns="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9525">
              <a:spcBef>
                <a:spcPts val="79"/>
              </a:spcBef>
            </a:pPr>
            <a:r>
              <a:rPr lang="en-US" sz="2400" b="1" spc="64" dirty="0"/>
              <a:t>Student Housing</a:t>
            </a:r>
          </a:p>
        </p:txBody>
      </p:sp>
      <p:sp>
        <p:nvSpPr>
          <p:cNvPr id="12" name="object 3">
            <a:extLst>
              <a:ext uri="{FF2B5EF4-FFF2-40B4-BE49-F238E27FC236}">
                <a16:creationId xmlns:a16="http://schemas.microsoft.com/office/drawing/2014/main" id="{2E743711-9CA2-405C-9DD8-189B1D5E943D}"/>
              </a:ext>
            </a:extLst>
          </p:cNvPr>
          <p:cNvSpPr txBox="1"/>
          <p:nvPr/>
        </p:nvSpPr>
        <p:spPr>
          <a:xfrm>
            <a:off x="695394" y="2659240"/>
            <a:ext cx="7772400" cy="1276311"/>
          </a:xfrm>
          <a:prstGeom prst="rect">
            <a:avLst/>
          </a:prstGeom>
        </p:spPr>
        <p:txBody>
          <a:bodyPr vert="horz" wrap="square" lIns="0" tIns="44768" rIns="0" bIns="0" rtlCol="0">
            <a:spAutoFit/>
          </a:bodyPr>
          <a:lstStyle/>
          <a:p>
            <a:pPr marL="352425" marR="3810" indent="-342900">
              <a:lnSpc>
                <a:spcPts val="2273"/>
              </a:lnSpc>
              <a:spcBef>
                <a:spcPts val="353"/>
              </a:spcBef>
              <a:buFont typeface="Arial" panose="020B0604020202020204" pitchFamily="34" charset="0"/>
              <a:buChar char="•"/>
              <a:tabLst>
                <a:tab pos="180975" algn="l"/>
              </a:tabLst>
            </a:pPr>
            <a:r>
              <a:rPr lang="en-US" sz="2100" dirty="0">
                <a:latin typeface="Calibri" panose="020F0502020204030204" pitchFamily="34" charset="0"/>
                <a:cs typeface="Calibri" panose="020F0502020204030204" pitchFamily="34" charset="0"/>
              </a:rPr>
              <a:t>The budget calls for revenue lease bonds at the state level to support approved projects but will need to pursue a trailer bill in the May revision to make this happen.</a:t>
            </a:r>
          </a:p>
          <a:p>
            <a:pPr marL="180975" marR="3810" indent="-171450">
              <a:lnSpc>
                <a:spcPts val="2273"/>
              </a:lnSpc>
              <a:spcBef>
                <a:spcPts val="353"/>
              </a:spcBef>
              <a:buFont typeface="Arial"/>
              <a:buChar char="•"/>
              <a:tabLst>
                <a:tab pos="180975" algn="l"/>
              </a:tabLst>
            </a:pPr>
            <a:endParaRPr lang="en-US" sz="2100" spc="15" dirty="0">
              <a:solidFill>
                <a:schemeClr val="tx1">
                  <a:lumMod val="65000"/>
                  <a:lumOff val="35000"/>
                </a:schemeClr>
              </a:solidFill>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7705" y="1370042"/>
            <a:ext cx="7772400" cy="379431"/>
          </a:xfrm>
          <a:prstGeom prst="rect">
            <a:avLst/>
          </a:prstGeom>
        </p:spPr>
        <p:txBody>
          <a:bodyPr vert="horz" wrap="square" lIns="0" tIns="10001" rIns="0" bIns="0" rtlCol="0" anchor="ctr">
            <a:spAutoFit/>
          </a:bodyPr>
          <a:lstStyle/>
          <a:p>
            <a:pPr marL="9525">
              <a:spcBef>
                <a:spcPts val="79"/>
              </a:spcBef>
            </a:pPr>
            <a:r>
              <a:rPr sz="2400" spc="105" dirty="0"/>
              <a:t>CalPERS/CalSTRS</a:t>
            </a:r>
          </a:p>
        </p:txBody>
      </p:sp>
      <p:sp>
        <p:nvSpPr>
          <p:cNvPr id="3" name="object 3"/>
          <p:cNvSpPr txBox="1"/>
          <p:nvPr/>
        </p:nvSpPr>
        <p:spPr>
          <a:xfrm>
            <a:off x="687704" y="2203227"/>
            <a:ext cx="7772400" cy="3648756"/>
          </a:xfrm>
          <a:prstGeom prst="rect">
            <a:avLst/>
          </a:prstGeom>
        </p:spPr>
        <p:txBody>
          <a:bodyPr vert="horz" wrap="square" lIns="0" tIns="44768" rIns="0" bIns="0" rtlCol="0">
            <a:spAutoFit/>
          </a:bodyPr>
          <a:lstStyle/>
          <a:p>
            <a:pPr marL="180975" marR="484823" indent="-171450">
              <a:lnSpc>
                <a:spcPts val="2273"/>
              </a:lnSpc>
              <a:spcBef>
                <a:spcPts val="353"/>
              </a:spcBef>
              <a:buFont typeface="Arial"/>
              <a:buChar char="•"/>
              <a:tabLst>
                <a:tab pos="180975" algn="l"/>
              </a:tabLst>
            </a:pPr>
            <a:r>
              <a:rPr lang="en-US" sz="2100" spc="26" dirty="0">
                <a:solidFill>
                  <a:srgbClr val="52565A"/>
                </a:solidFill>
                <a:latin typeface="Calibri"/>
                <a:cs typeface="Calibri"/>
              </a:rPr>
              <a:t>California </a:t>
            </a:r>
            <a:r>
              <a:rPr lang="en-US" sz="2100" spc="8" dirty="0">
                <a:solidFill>
                  <a:srgbClr val="52565A"/>
                </a:solidFill>
                <a:latin typeface="Calibri"/>
                <a:cs typeface="Calibri"/>
              </a:rPr>
              <a:t>State Teachers’</a:t>
            </a:r>
            <a:r>
              <a:rPr lang="en-US" sz="2100" spc="-274" dirty="0">
                <a:solidFill>
                  <a:srgbClr val="52565A"/>
                </a:solidFill>
                <a:latin typeface="Calibri"/>
                <a:cs typeface="Calibri"/>
              </a:rPr>
              <a:t> </a:t>
            </a:r>
            <a:r>
              <a:rPr lang="en-US" sz="2100" spc="11" dirty="0">
                <a:solidFill>
                  <a:srgbClr val="52565A"/>
                </a:solidFill>
                <a:latin typeface="Calibri"/>
                <a:cs typeface="Calibri"/>
              </a:rPr>
              <a:t>Retirement  </a:t>
            </a:r>
            <a:r>
              <a:rPr lang="en-US" sz="2100" spc="38" dirty="0">
                <a:solidFill>
                  <a:srgbClr val="52565A"/>
                </a:solidFill>
                <a:latin typeface="Calibri"/>
                <a:cs typeface="Calibri"/>
              </a:rPr>
              <a:t>System</a:t>
            </a:r>
            <a:r>
              <a:rPr lang="en-US" sz="2100" spc="-41" dirty="0">
                <a:solidFill>
                  <a:srgbClr val="52565A"/>
                </a:solidFill>
                <a:latin typeface="Calibri"/>
                <a:cs typeface="Calibri"/>
              </a:rPr>
              <a:t> </a:t>
            </a:r>
            <a:r>
              <a:rPr lang="en-US" sz="2100" spc="60" dirty="0">
                <a:solidFill>
                  <a:srgbClr val="52565A"/>
                </a:solidFill>
                <a:latin typeface="Calibri"/>
                <a:cs typeface="Calibri"/>
              </a:rPr>
              <a:t>(CalSTRS)</a:t>
            </a:r>
            <a:r>
              <a:rPr lang="en-US" sz="2100" spc="-34" dirty="0">
                <a:solidFill>
                  <a:srgbClr val="52565A"/>
                </a:solidFill>
                <a:latin typeface="Calibri"/>
                <a:cs typeface="Calibri"/>
              </a:rPr>
              <a:t> and </a:t>
            </a:r>
            <a:r>
              <a:rPr lang="en-US" sz="2100" spc="26" dirty="0">
                <a:solidFill>
                  <a:srgbClr val="52565A"/>
                </a:solidFill>
                <a:latin typeface="Calibri"/>
                <a:cs typeface="Calibri"/>
              </a:rPr>
              <a:t>California</a:t>
            </a:r>
            <a:r>
              <a:rPr lang="en-US" sz="2100" spc="-30" dirty="0">
                <a:solidFill>
                  <a:srgbClr val="52565A"/>
                </a:solidFill>
                <a:latin typeface="Calibri"/>
                <a:cs typeface="Calibri"/>
              </a:rPr>
              <a:t> </a:t>
            </a:r>
            <a:r>
              <a:rPr lang="en-US" sz="2100" spc="56" dirty="0">
                <a:solidFill>
                  <a:srgbClr val="52565A"/>
                </a:solidFill>
                <a:latin typeface="Calibri"/>
                <a:cs typeface="Calibri"/>
              </a:rPr>
              <a:t>Public</a:t>
            </a:r>
            <a:r>
              <a:rPr lang="en-US" sz="2100" spc="-38" dirty="0">
                <a:solidFill>
                  <a:srgbClr val="52565A"/>
                </a:solidFill>
                <a:latin typeface="Calibri"/>
                <a:cs typeface="Calibri"/>
              </a:rPr>
              <a:t> </a:t>
            </a:r>
            <a:r>
              <a:rPr lang="en-US" sz="2100" spc="30" dirty="0">
                <a:solidFill>
                  <a:srgbClr val="52565A"/>
                </a:solidFill>
                <a:latin typeface="Calibri"/>
                <a:cs typeface="Calibri"/>
              </a:rPr>
              <a:t>Employees’</a:t>
            </a:r>
            <a:r>
              <a:rPr lang="en-US" sz="2100" spc="-49" dirty="0">
                <a:solidFill>
                  <a:srgbClr val="52565A"/>
                </a:solidFill>
                <a:latin typeface="Calibri"/>
                <a:cs typeface="Calibri"/>
              </a:rPr>
              <a:t> </a:t>
            </a:r>
            <a:r>
              <a:rPr lang="en-US" sz="2100" spc="11" dirty="0">
                <a:solidFill>
                  <a:srgbClr val="52565A"/>
                </a:solidFill>
                <a:latin typeface="Calibri"/>
                <a:cs typeface="Calibri"/>
              </a:rPr>
              <a:t>Retirement </a:t>
            </a:r>
            <a:r>
              <a:rPr lang="en-US" sz="2100" spc="38" dirty="0">
                <a:solidFill>
                  <a:srgbClr val="52565A"/>
                </a:solidFill>
                <a:latin typeface="Calibri"/>
                <a:cs typeface="Calibri"/>
              </a:rPr>
              <a:t>System </a:t>
            </a:r>
            <a:r>
              <a:rPr lang="en-US" sz="2100" spc="56" dirty="0">
                <a:solidFill>
                  <a:srgbClr val="52565A"/>
                </a:solidFill>
                <a:latin typeface="Calibri"/>
                <a:cs typeface="Calibri"/>
              </a:rPr>
              <a:t>(CalPERS) </a:t>
            </a:r>
            <a:r>
              <a:rPr lang="en-US" sz="2100" spc="34" dirty="0">
                <a:solidFill>
                  <a:srgbClr val="52565A"/>
                </a:solidFill>
                <a:latin typeface="Calibri"/>
                <a:cs typeface="Calibri"/>
              </a:rPr>
              <a:t>rates in </a:t>
            </a:r>
            <a:r>
              <a:rPr lang="en-US" sz="2100" spc="-23" dirty="0">
                <a:solidFill>
                  <a:srgbClr val="52565A"/>
                </a:solidFill>
                <a:latin typeface="Calibri"/>
                <a:cs typeface="Calibri"/>
              </a:rPr>
              <a:t>2024–25.</a:t>
            </a:r>
            <a:r>
              <a:rPr lang="en-US" sz="2100" spc="-23" dirty="0">
                <a:solidFill>
                  <a:srgbClr val="52565A"/>
                </a:solidFill>
                <a:cs typeface="Calibri"/>
              </a:rPr>
              <a:t> CalSTRS remains flat for the third year, while CalPERS increases another 5.8%.</a:t>
            </a:r>
          </a:p>
          <a:p>
            <a:pPr marL="180975" marR="484823" indent="-171450">
              <a:lnSpc>
                <a:spcPts val="2273"/>
              </a:lnSpc>
              <a:spcBef>
                <a:spcPts val="353"/>
              </a:spcBef>
              <a:buFont typeface="Arial"/>
              <a:buChar char="•"/>
              <a:tabLst>
                <a:tab pos="180975" algn="l"/>
              </a:tabLst>
            </a:pPr>
            <a:endParaRPr lang="en-US" sz="2100" spc="-23" dirty="0">
              <a:solidFill>
                <a:srgbClr val="52565A"/>
              </a:solidFill>
              <a:cs typeface="Calibri"/>
            </a:endParaRPr>
          </a:p>
          <a:p>
            <a:pPr marL="180975" marR="484823" indent="-171450">
              <a:lnSpc>
                <a:spcPts val="2273"/>
              </a:lnSpc>
              <a:spcBef>
                <a:spcPts val="353"/>
              </a:spcBef>
              <a:buFont typeface="Arial"/>
              <a:buChar char="•"/>
              <a:tabLst>
                <a:tab pos="180975" algn="l"/>
              </a:tabLst>
            </a:pPr>
            <a:endParaRPr lang="en-US" sz="2100" spc="-23" dirty="0">
              <a:solidFill>
                <a:srgbClr val="52565A"/>
              </a:solidFill>
              <a:cs typeface="Calibri"/>
            </a:endParaRPr>
          </a:p>
          <a:p>
            <a:pPr marL="180975" marR="484823" indent="-171450">
              <a:lnSpc>
                <a:spcPts val="2273"/>
              </a:lnSpc>
              <a:spcBef>
                <a:spcPts val="353"/>
              </a:spcBef>
              <a:buFont typeface="Arial"/>
              <a:buChar char="•"/>
              <a:tabLst>
                <a:tab pos="180975" algn="l"/>
              </a:tabLst>
            </a:pPr>
            <a:endParaRPr lang="en-US" sz="2100" spc="-23" dirty="0">
              <a:solidFill>
                <a:srgbClr val="52565A"/>
              </a:solidFill>
              <a:cs typeface="Calibri"/>
            </a:endParaRPr>
          </a:p>
          <a:p>
            <a:pPr marL="180975" marR="484823" indent="-171450">
              <a:lnSpc>
                <a:spcPts val="2273"/>
              </a:lnSpc>
              <a:spcBef>
                <a:spcPts val="353"/>
              </a:spcBef>
              <a:buFont typeface="Arial"/>
              <a:buChar char="•"/>
              <a:tabLst>
                <a:tab pos="180975" algn="l"/>
              </a:tabLst>
            </a:pPr>
            <a:endParaRPr lang="en-US" sz="2100" spc="-23" dirty="0">
              <a:solidFill>
                <a:srgbClr val="52565A"/>
              </a:solidFill>
              <a:cs typeface="Calibri"/>
            </a:endParaRPr>
          </a:p>
          <a:p>
            <a:pPr marL="180975" marR="484823" indent="-171450">
              <a:lnSpc>
                <a:spcPts val="2273"/>
              </a:lnSpc>
              <a:spcBef>
                <a:spcPts val="353"/>
              </a:spcBef>
              <a:buFont typeface="Arial"/>
              <a:buChar char="•"/>
              <a:tabLst>
                <a:tab pos="180975" algn="l"/>
              </a:tabLst>
            </a:pPr>
            <a:endParaRPr lang="en-US" sz="2100" spc="-23" dirty="0">
              <a:solidFill>
                <a:srgbClr val="52565A"/>
              </a:solidFill>
              <a:cs typeface="Calibri"/>
            </a:endParaRPr>
          </a:p>
          <a:p>
            <a:pPr marL="180975" marR="484823" indent="-171450">
              <a:lnSpc>
                <a:spcPts val="2273"/>
              </a:lnSpc>
              <a:spcBef>
                <a:spcPts val="353"/>
              </a:spcBef>
              <a:buFont typeface="Arial"/>
              <a:buChar char="•"/>
              <a:tabLst>
                <a:tab pos="180975" algn="l"/>
              </a:tabLst>
            </a:pPr>
            <a:endParaRPr lang="en-US" sz="2100" spc="-23" dirty="0">
              <a:solidFill>
                <a:srgbClr val="52565A"/>
              </a:solidFill>
              <a:cs typeface="Calibri"/>
            </a:endParaRPr>
          </a:p>
          <a:p>
            <a:pPr marL="9525" marR="484823">
              <a:lnSpc>
                <a:spcPts val="2273"/>
              </a:lnSpc>
              <a:spcBef>
                <a:spcPts val="353"/>
              </a:spcBef>
              <a:tabLst>
                <a:tab pos="180975" algn="l"/>
              </a:tabLst>
            </a:pPr>
            <a:endParaRPr lang="en-US" sz="2100" spc="-23" dirty="0">
              <a:solidFill>
                <a:srgbClr val="52565A"/>
              </a:solidFill>
              <a:cs typeface="Calibri"/>
            </a:endParaRPr>
          </a:p>
        </p:txBody>
      </p:sp>
      <p:sp>
        <p:nvSpPr>
          <p:cNvPr id="5" name="Title 1">
            <a:extLst>
              <a:ext uri="{FF2B5EF4-FFF2-40B4-BE49-F238E27FC236}">
                <a16:creationId xmlns:a16="http://schemas.microsoft.com/office/drawing/2014/main" id="{95A8FD6B-522D-430C-B499-0695567F7376}"/>
              </a:ext>
            </a:extLst>
          </p:cNvPr>
          <p:cNvSpPr txBox="1">
            <a:spLocks/>
          </p:cNvSpPr>
          <p:nvPr/>
        </p:nvSpPr>
        <p:spPr>
          <a:xfrm>
            <a:off x="691514" y="330803"/>
            <a:ext cx="7772400" cy="838200"/>
          </a:xfrm>
          <a:prstGeom prst="rect">
            <a:avLst/>
          </a:prstGeom>
          <a:solidFill>
            <a:schemeClr val="accent1">
              <a:lumMod val="50000"/>
            </a:schemeClr>
          </a:solidFill>
        </p:spPr>
        <p:txBody>
          <a:bodyPr vert="horz" lIns="0" tIns="0" rIns="0" bIns="0" rtlCol="0" anchor="ctr">
            <a:normAutofit/>
          </a:bodyPr>
          <a:lstStyle>
            <a:lvl1pPr algn="ctr" defTabSz="914400" rtl="0" eaLnBrk="1" latinLnBrk="0" hangingPunct="1">
              <a:spcBef>
                <a:spcPct val="0"/>
              </a:spcBef>
              <a:buNone/>
              <a:defRPr sz="3300" b="0" i="0" kern="1200">
                <a:solidFill>
                  <a:srgbClr val="002E6C"/>
                </a:solidFill>
                <a:latin typeface="Calibri"/>
                <a:ea typeface="+mj-ea"/>
                <a:cs typeface="Calibri"/>
              </a:defRPr>
            </a:lvl1pPr>
          </a:lstStyle>
          <a:p>
            <a:r>
              <a:rPr lang="en-US" altLang="en-US" sz="3200" dirty="0">
                <a:solidFill>
                  <a:schemeClr val="bg1"/>
                </a:solidFill>
                <a:latin typeface="Arial Black" pitchFamily="34" charset="0"/>
              </a:rPr>
              <a:t>Kern Community College District</a:t>
            </a:r>
          </a:p>
        </p:txBody>
      </p:sp>
      <p:sp>
        <p:nvSpPr>
          <p:cNvPr id="7" name="Slide Number Placeholder 6">
            <a:extLst>
              <a:ext uri="{FF2B5EF4-FFF2-40B4-BE49-F238E27FC236}">
                <a16:creationId xmlns:a16="http://schemas.microsoft.com/office/drawing/2014/main" id="{E1968C98-B22B-48ED-90A9-25E315A2F837}"/>
              </a:ext>
            </a:extLst>
          </p:cNvPr>
          <p:cNvSpPr>
            <a:spLocks noGrp="1"/>
          </p:cNvSpPr>
          <p:nvPr>
            <p:ph type="sldNum" sz="quarter" idx="12"/>
          </p:nvPr>
        </p:nvSpPr>
        <p:spPr/>
        <p:txBody>
          <a:bodyPr/>
          <a:lstStyle/>
          <a:p>
            <a:fld id="{629266D6-E3BC-4950-AE40-DA4C94D71F8B}" type="slidenum">
              <a:rPr lang="en-US" smtClean="0"/>
              <a:t>7</a:t>
            </a:fld>
            <a:endParaRPr lang="en-US"/>
          </a:p>
        </p:txBody>
      </p:sp>
      <p:graphicFrame>
        <p:nvGraphicFramePr>
          <p:cNvPr id="9" name="Table 8">
            <a:extLst>
              <a:ext uri="{FF2B5EF4-FFF2-40B4-BE49-F238E27FC236}">
                <a16:creationId xmlns:a16="http://schemas.microsoft.com/office/drawing/2014/main" id="{A2947D15-6AC1-4B0C-B938-EFCEF9510F2A}"/>
              </a:ext>
            </a:extLst>
          </p:cNvPr>
          <p:cNvGraphicFramePr>
            <a:graphicFrameLocks noGrp="1"/>
          </p:cNvGraphicFramePr>
          <p:nvPr>
            <p:extLst>
              <p:ext uri="{D42A27DB-BD31-4B8C-83A1-F6EECF244321}">
                <p14:modId xmlns:p14="http://schemas.microsoft.com/office/powerpoint/2010/main" val="3691314497"/>
              </p:ext>
            </p:extLst>
          </p:nvPr>
        </p:nvGraphicFramePr>
        <p:xfrm>
          <a:off x="1142999" y="3657600"/>
          <a:ext cx="6477001" cy="1167617"/>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3097461221"/>
                    </a:ext>
                  </a:extLst>
                </a:gridCol>
                <a:gridCol w="1070995">
                  <a:extLst>
                    <a:ext uri="{9D8B030D-6E8A-4147-A177-3AD203B41FA5}">
                      <a16:colId xmlns:a16="http://schemas.microsoft.com/office/drawing/2014/main" val="2657125736"/>
                    </a:ext>
                  </a:extLst>
                </a:gridCol>
                <a:gridCol w="1066800">
                  <a:extLst>
                    <a:ext uri="{9D8B030D-6E8A-4147-A177-3AD203B41FA5}">
                      <a16:colId xmlns:a16="http://schemas.microsoft.com/office/drawing/2014/main" val="283647951"/>
                    </a:ext>
                  </a:extLst>
                </a:gridCol>
                <a:gridCol w="1066800">
                  <a:extLst>
                    <a:ext uri="{9D8B030D-6E8A-4147-A177-3AD203B41FA5}">
                      <a16:colId xmlns:a16="http://schemas.microsoft.com/office/drawing/2014/main" val="4229392924"/>
                    </a:ext>
                  </a:extLst>
                </a:gridCol>
                <a:gridCol w="990600">
                  <a:extLst>
                    <a:ext uri="{9D8B030D-6E8A-4147-A177-3AD203B41FA5}">
                      <a16:colId xmlns:a16="http://schemas.microsoft.com/office/drawing/2014/main" val="209856136"/>
                    </a:ext>
                  </a:extLst>
                </a:gridCol>
                <a:gridCol w="986406">
                  <a:extLst>
                    <a:ext uri="{9D8B030D-6E8A-4147-A177-3AD203B41FA5}">
                      <a16:colId xmlns:a16="http://schemas.microsoft.com/office/drawing/2014/main" val="2152674395"/>
                    </a:ext>
                  </a:extLst>
                </a:gridCol>
              </a:tblGrid>
              <a:tr h="425937">
                <a:tc>
                  <a:txBody>
                    <a:bodyPr/>
                    <a:lstStyle/>
                    <a:p>
                      <a:endParaRPr lang="en-US" dirty="0"/>
                    </a:p>
                  </a:txBody>
                  <a:tcPr/>
                </a:tc>
                <a:tc>
                  <a:txBody>
                    <a:bodyPr/>
                    <a:lstStyle/>
                    <a:p>
                      <a:pPr algn="ctr"/>
                      <a:r>
                        <a:rPr lang="en-US" dirty="0"/>
                        <a:t>2020-21</a:t>
                      </a:r>
                    </a:p>
                  </a:txBody>
                  <a:tcPr/>
                </a:tc>
                <a:tc>
                  <a:txBody>
                    <a:bodyPr/>
                    <a:lstStyle/>
                    <a:p>
                      <a:pPr algn="ctr"/>
                      <a:r>
                        <a:rPr lang="en-US" dirty="0"/>
                        <a:t>2021-22</a:t>
                      </a:r>
                    </a:p>
                  </a:txBody>
                  <a:tcPr/>
                </a:tc>
                <a:tc>
                  <a:txBody>
                    <a:bodyPr/>
                    <a:lstStyle/>
                    <a:p>
                      <a:pPr algn="ctr"/>
                      <a:r>
                        <a:rPr lang="en-US" dirty="0"/>
                        <a:t>2022-23</a:t>
                      </a:r>
                    </a:p>
                  </a:txBody>
                  <a:tcPr/>
                </a:tc>
                <a:tc>
                  <a:txBody>
                    <a:bodyPr/>
                    <a:lstStyle/>
                    <a:p>
                      <a:pPr algn="ctr"/>
                      <a:r>
                        <a:rPr lang="en-US" dirty="0"/>
                        <a:t>2023-24</a:t>
                      </a:r>
                    </a:p>
                  </a:txBody>
                  <a:tcPr/>
                </a:tc>
                <a:tc>
                  <a:txBody>
                    <a:bodyPr/>
                    <a:lstStyle/>
                    <a:p>
                      <a:pPr algn="ctr"/>
                      <a:r>
                        <a:rPr lang="en-US" dirty="0"/>
                        <a:t>2024-25</a:t>
                      </a:r>
                    </a:p>
                  </a:txBody>
                  <a:tcPr/>
                </a:tc>
                <a:extLst>
                  <a:ext uri="{0D108BD9-81ED-4DB2-BD59-A6C34878D82A}">
                    <a16:rowId xmlns:a16="http://schemas.microsoft.com/office/drawing/2014/main" val="2227169789"/>
                  </a:ext>
                </a:extLst>
              </a:tr>
              <a:tr h="370840">
                <a:tc>
                  <a:txBody>
                    <a:bodyPr/>
                    <a:lstStyle/>
                    <a:p>
                      <a:r>
                        <a:rPr lang="en-US" dirty="0"/>
                        <a:t>CalPERS</a:t>
                      </a:r>
                    </a:p>
                  </a:txBody>
                  <a:tcPr/>
                </a:tc>
                <a:tc>
                  <a:txBody>
                    <a:bodyPr/>
                    <a:lstStyle/>
                    <a:p>
                      <a:pPr algn="r"/>
                      <a:r>
                        <a:rPr lang="en-US" dirty="0"/>
                        <a:t>20.70%</a:t>
                      </a:r>
                    </a:p>
                  </a:txBody>
                  <a:tcPr/>
                </a:tc>
                <a:tc>
                  <a:txBody>
                    <a:bodyPr/>
                    <a:lstStyle/>
                    <a:p>
                      <a:pPr algn="r"/>
                      <a:r>
                        <a:rPr lang="en-US" dirty="0"/>
                        <a:t>22.91%</a:t>
                      </a:r>
                    </a:p>
                  </a:txBody>
                  <a:tcPr/>
                </a:tc>
                <a:tc>
                  <a:txBody>
                    <a:bodyPr/>
                    <a:lstStyle/>
                    <a:p>
                      <a:pPr algn="r"/>
                      <a:r>
                        <a:rPr lang="en-US" dirty="0"/>
                        <a:t>25.37%</a:t>
                      </a:r>
                    </a:p>
                  </a:txBody>
                  <a:tcPr/>
                </a:tc>
                <a:tc>
                  <a:txBody>
                    <a:bodyPr/>
                    <a:lstStyle/>
                    <a:p>
                      <a:pPr algn="r"/>
                      <a:r>
                        <a:rPr lang="en-US" dirty="0"/>
                        <a:t>26.28%</a:t>
                      </a:r>
                    </a:p>
                  </a:txBody>
                  <a:tcPr/>
                </a:tc>
                <a:tc>
                  <a:txBody>
                    <a:bodyPr/>
                    <a:lstStyle/>
                    <a:p>
                      <a:pPr algn="r"/>
                      <a:r>
                        <a:rPr lang="en-US" dirty="0"/>
                        <a:t>27.80%</a:t>
                      </a:r>
                    </a:p>
                  </a:txBody>
                  <a:tcPr/>
                </a:tc>
                <a:extLst>
                  <a:ext uri="{0D108BD9-81ED-4DB2-BD59-A6C34878D82A}">
                    <a16:rowId xmlns:a16="http://schemas.microsoft.com/office/drawing/2014/main" val="3311028459"/>
                  </a:ext>
                </a:extLst>
              </a:tr>
              <a:tr h="370840">
                <a:tc>
                  <a:txBody>
                    <a:bodyPr/>
                    <a:lstStyle/>
                    <a:p>
                      <a:r>
                        <a:rPr lang="en-US" dirty="0" err="1"/>
                        <a:t>CalSTERS</a:t>
                      </a:r>
                      <a:endParaRPr lang="en-US" dirty="0"/>
                    </a:p>
                  </a:txBody>
                  <a:tcPr/>
                </a:tc>
                <a:tc>
                  <a:txBody>
                    <a:bodyPr/>
                    <a:lstStyle/>
                    <a:p>
                      <a:pPr algn="r"/>
                      <a:r>
                        <a:rPr lang="en-US" dirty="0"/>
                        <a:t>16.15%</a:t>
                      </a:r>
                    </a:p>
                  </a:txBody>
                  <a:tcPr/>
                </a:tc>
                <a:tc>
                  <a:txBody>
                    <a:bodyPr/>
                    <a:lstStyle/>
                    <a:p>
                      <a:pPr algn="r"/>
                      <a:r>
                        <a:rPr lang="en-US" dirty="0"/>
                        <a:t>16.92%</a:t>
                      </a:r>
                    </a:p>
                  </a:txBody>
                  <a:tcPr/>
                </a:tc>
                <a:tc>
                  <a:txBody>
                    <a:bodyPr/>
                    <a:lstStyle/>
                    <a:p>
                      <a:pPr algn="r"/>
                      <a:r>
                        <a:rPr lang="en-US" dirty="0"/>
                        <a:t>19.10%</a:t>
                      </a:r>
                    </a:p>
                  </a:txBody>
                  <a:tcPr/>
                </a:tc>
                <a:tc>
                  <a:txBody>
                    <a:bodyPr/>
                    <a:lstStyle/>
                    <a:p>
                      <a:pPr algn="r"/>
                      <a:r>
                        <a:rPr lang="en-US" dirty="0"/>
                        <a:t>19.10%</a:t>
                      </a:r>
                    </a:p>
                  </a:txBody>
                  <a:tcPr/>
                </a:tc>
                <a:tc>
                  <a:txBody>
                    <a:bodyPr/>
                    <a:lstStyle/>
                    <a:p>
                      <a:pPr algn="r"/>
                      <a:r>
                        <a:rPr lang="en-US" dirty="0"/>
                        <a:t>19.10%</a:t>
                      </a:r>
                    </a:p>
                  </a:txBody>
                  <a:tcPr/>
                </a:tc>
                <a:extLst>
                  <a:ext uri="{0D108BD9-81ED-4DB2-BD59-A6C34878D82A}">
                    <a16:rowId xmlns:a16="http://schemas.microsoft.com/office/drawing/2014/main" val="2781507848"/>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8471</TotalTime>
  <Words>574</Words>
  <Application>Microsoft Office PowerPoint</Application>
  <PresentationFormat>On-screen Show (4:3)</PresentationFormat>
  <Paragraphs>83</Paragraphs>
  <Slides>7</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Arial Black</vt:lpstr>
      <vt:lpstr>Arial Narrow</vt:lpstr>
      <vt:lpstr>Calibri</vt:lpstr>
      <vt:lpstr>Cambria</vt:lpstr>
      <vt:lpstr>Source Sans Pro</vt:lpstr>
      <vt:lpstr>Office Theme</vt:lpstr>
      <vt:lpstr>1_Office Theme</vt:lpstr>
      <vt:lpstr>Governor’s 2024-25  January Budget Proposal  January 15, 2024</vt:lpstr>
      <vt:lpstr>Kern Community College District</vt:lpstr>
      <vt:lpstr>Kern Community College District</vt:lpstr>
      <vt:lpstr> Major Policy Decisions Framed Around Multi-Year  “Road Map” and Vision 2030</vt:lpstr>
      <vt:lpstr> Significant KCCD Categoricals</vt:lpstr>
      <vt:lpstr>Capital Outlay</vt:lpstr>
      <vt:lpstr>CalPERS/CalSTRS</vt:lpstr>
    </vt:vector>
  </TitlesOfParts>
  <Company>Kern Community College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Jana Durham</dc:creator>
  <cp:lastModifiedBy>Mike Giacomini</cp:lastModifiedBy>
  <cp:revision>350</cp:revision>
  <cp:lastPrinted>2019-06-10T17:35:58Z</cp:lastPrinted>
  <dcterms:created xsi:type="dcterms:W3CDTF">2014-05-06T16:41:51Z</dcterms:created>
  <dcterms:modified xsi:type="dcterms:W3CDTF">2024-01-15T18:13:31Z</dcterms:modified>
</cp:coreProperties>
</file>